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43" r:id="rId4"/>
    <p:sldId id="267" r:id="rId5"/>
    <p:sldId id="320" r:id="rId6"/>
    <p:sldId id="346" r:id="rId7"/>
    <p:sldId id="347" r:id="rId8"/>
    <p:sldId id="348" r:id="rId9"/>
    <p:sldId id="327" r:id="rId10"/>
    <p:sldId id="349" r:id="rId11"/>
    <p:sldId id="352" r:id="rId12"/>
    <p:sldId id="360" r:id="rId13"/>
    <p:sldId id="361" r:id="rId14"/>
    <p:sldId id="364" r:id="rId15"/>
    <p:sldId id="363" r:id="rId16"/>
    <p:sldId id="365" r:id="rId17"/>
    <p:sldId id="367" r:id="rId18"/>
    <p:sldId id="368" r:id="rId19"/>
    <p:sldId id="370" r:id="rId20"/>
    <p:sldId id="371" r:id="rId21"/>
    <p:sldId id="344" r:id="rId22"/>
    <p:sldId id="345" r:id="rId23"/>
    <p:sldId id="353" r:id="rId24"/>
    <p:sldId id="358" r:id="rId25"/>
    <p:sldId id="354" r:id="rId26"/>
    <p:sldId id="355" r:id="rId27"/>
    <p:sldId id="356" r:id="rId28"/>
    <p:sldId id="357" r:id="rId29"/>
    <p:sldId id="359" r:id="rId30"/>
    <p:sldId id="362" r:id="rId31"/>
    <p:sldId id="366" r:id="rId32"/>
    <p:sldId id="369" r:id="rId3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D30C50"/>
    <a:srgbClr val="E92D4E"/>
    <a:srgbClr val="453D3A"/>
    <a:srgbClr val="404040"/>
    <a:srgbClr val="F394A3"/>
    <a:srgbClr val="0053A3"/>
    <a:srgbClr val="FFFFFF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1" autoAdjust="0"/>
    <p:restoredTop sz="88007" autoAdjust="0"/>
  </p:normalViewPr>
  <p:slideViewPr>
    <p:cSldViewPr snapToGrid="0" showGuides="1">
      <p:cViewPr>
        <p:scale>
          <a:sx n="70" d="100"/>
          <a:sy n="70" d="100"/>
        </p:scale>
        <p:origin x="-141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9579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http://www.nature.com/ng/journal/v48/n10/full/ng.3648.html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89055A0-E0E0-4C66-82B0-84279EE496A6}" type="slidenum">
              <a:rPr lang="zh-CN" altLang="en-US" smtClean="0">
                <a:latin typeface="Times New Roman" pitchFamily="18" charset="0"/>
                <a:ea typeface="PMingLiU" pitchFamily="18" charset="-120"/>
              </a:rPr>
              <a:pPr eaLnBrk="1" hangingPunct="1">
                <a:buFont typeface="Arial" charset="0"/>
                <a:buNone/>
              </a:pPr>
              <a:t>28</a:t>
            </a:fld>
            <a:endParaRPr lang="en-US" altLang="zh-CN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3804 </a:t>
            </a:r>
            <a:r>
              <a:rPr lang="en-US" altLang="zh-CN" dirty="0" smtClean="0"/>
              <a:t>housekeeping genes and </a:t>
            </a:r>
            <a:r>
              <a:rPr lang="en-US" dirty="0" smtClean="0"/>
              <a:t>670 </a:t>
            </a:r>
            <a:r>
              <a:rPr lang="en-US" altLang="zh-CN" dirty="0" smtClean="0"/>
              <a:t>unexpressed</a:t>
            </a:r>
            <a:r>
              <a:rPr lang="en-US" altLang="zh-CN" baseline="0" dirty="0" smtClean="0"/>
              <a:t> genes by the FANTOM5 project</a:t>
            </a:r>
            <a:endParaRPr lang="en-US" dirty="0" smtClean="0"/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B89055A0-E0E0-4C66-82B0-84279EE496A6}" type="slidenum">
              <a:rPr lang="zh-CN" altLang="en-US" smtClean="0">
                <a:latin typeface="Times New Roman" pitchFamily="18" charset="0"/>
                <a:ea typeface="PMingLiU" pitchFamily="18" charset="-120"/>
              </a:rPr>
              <a:pPr eaLnBrk="1" hangingPunct="1">
                <a:buFont typeface="Arial" charset="0"/>
                <a:buNone/>
              </a:pPr>
              <a:t>29</a:t>
            </a:fld>
            <a:endParaRPr lang="en-US" altLang="zh-CN" smtClean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图片一来源</a:t>
            </a:r>
            <a:r>
              <a:rPr lang="en-US" altLang="zh-CN" dirty="0" smtClean="0"/>
              <a:t>:https://www.genome.gov/27556716/</a:t>
            </a:r>
          </a:p>
          <a:p>
            <a:r>
              <a:rPr lang="zh-CN" altLang="en-US" dirty="0" smtClean="0"/>
              <a:t>图片二来源</a:t>
            </a:r>
            <a:r>
              <a:rPr lang="en-US" altLang="zh-CN" dirty="0" smtClean="0"/>
              <a:t>:</a:t>
            </a:r>
            <a:r>
              <a:rPr lang="en-US" dirty="0" smtClean="0"/>
              <a:t>https://baike.baidu.com/pic/%E6%A0%B8%E5%B0%8F%E4%BD%93/5491280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2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1. 3804 </a:t>
            </a:r>
            <a:r>
              <a:rPr lang="en-US" altLang="zh-CN" dirty="0" smtClean="0"/>
              <a:t>expressed genes and </a:t>
            </a:r>
            <a:r>
              <a:rPr lang="en-US" dirty="0" smtClean="0"/>
              <a:t>670 </a:t>
            </a:r>
            <a:r>
              <a:rPr lang="en-US" altLang="zh-CN" dirty="0" smtClean="0"/>
              <a:t>unexpressed</a:t>
            </a:r>
            <a:r>
              <a:rPr lang="en-US" altLang="zh-CN" baseline="0" dirty="0" smtClean="0"/>
              <a:t> genes by the FANTOM5 project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Koh</a:t>
            </a:r>
            <a:r>
              <a:rPr lang="en-US" dirty="0" smtClean="0"/>
              <a:t>, W. et al. Noninvasive in vivo monitoring of tissue-specific global</a:t>
            </a:r>
            <a:r>
              <a:rPr lang="en-US" baseline="0" dirty="0" smtClean="0"/>
              <a:t> </a:t>
            </a:r>
            <a:r>
              <a:rPr lang="en-US" dirty="0" smtClean="0"/>
              <a:t>gene expression in humans. Proc. Natl. Acad. Sci. USA 111, 7361–7366 (2014).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FPKM of 1: as several previous studies had used such a value as a fixed threshold;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FPKM of 0.44: as a reliable and robust threshold between active and background gene expression, which was established in a recent study based on large-scale studies such as the ENCODE project1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4539" y="608074"/>
            <a:ext cx="323850" cy="323850"/>
          </a:xfrm>
          <a:prstGeom prst="rect">
            <a:avLst/>
          </a:prstGeom>
          <a:solidFill>
            <a:srgbClr val="D3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127" y="355662"/>
            <a:ext cx="252413" cy="252413"/>
          </a:xfrm>
          <a:prstGeom prst="rect">
            <a:avLst/>
          </a:prstGeom>
          <a:solidFill>
            <a:srgbClr val="D3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30C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26800" y="6318250"/>
            <a:ext cx="539750" cy="539750"/>
          </a:xfrm>
          <a:prstGeom prst="rect">
            <a:avLst/>
          </a:prstGeom>
          <a:solidFill>
            <a:srgbClr val="D3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10801350" y="6405563"/>
            <a:ext cx="13906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‹#›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10DC18-AF69-4BFA-B917-0AACE96455E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2017/4/6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10DC18-AF69-4BFA-B917-0AACE96455E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2017/4/6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0E849-713E-4F2F-BE8F-DA02B90A0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141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10DC18-AF69-4BFA-B917-0AACE96455E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2017/4/6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11.tmp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image" Target="../media/image12.tmp"/><Relationship Id="rId4" Type="http://schemas.openxmlformats.org/officeDocument/2006/relationships/slide" Target="slide23.xml"/><Relationship Id="rId9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7" Type="http://schemas.openxmlformats.org/officeDocument/2006/relationships/image" Target="../media/image3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tmp"/><Relationship Id="rId5" Type="http://schemas.openxmlformats.org/officeDocument/2006/relationships/image" Target="../media/image33.tmp"/><Relationship Id="rId4" Type="http://schemas.openxmlformats.org/officeDocument/2006/relationships/slide" Target="slide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slide" Target="slide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5.png"/><Relationship Id="rId11" Type="http://schemas.openxmlformats.org/officeDocument/2006/relationships/image" Target="../media/image43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2.wmf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6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5.png"/><Relationship Id="rId11" Type="http://schemas.openxmlformats.org/officeDocument/2006/relationships/image" Target="../media/image43.png"/><Relationship Id="rId5" Type="http://schemas.openxmlformats.org/officeDocument/2006/relationships/image" Target="../media/image42.wmf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18" Type="http://schemas.openxmlformats.org/officeDocument/2006/relationships/slide" Target="slide11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17" Type="http://schemas.openxmlformats.org/officeDocument/2006/relationships/image" Target="../media/image43.png"/><Relationship Id="rId2" Type="http://schemas.openxmlformats.org/officeDocument/2006/relationships/tags" Target="../tags/tag4.xml"/><Relationship Id="rId16" Type="http://schemas.openxmlformats.org/officeDocument/2006/relationships/image" Target="../media/image48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11" Type="http://schemas.openxmlformats.org/officeDocument/2006/relationships/image" Target="../media/image61.gif"/><Relationship Id="rId5" Type="http://schemas.openxmlformats.org/officeDocument/2006/relationships/oleObject" Target="../embeddings/oleObject4.bin"/><Relationship Id="rId15" Type="http://schemas.openxmlformats.org/officeDocument/2006/relationships/image" Target="../media/image47.png"/><Relationship Id="rId10" Type="http://schemas.openxmlformats.org/officeDocument/2006/relationships/image" Target="../media/image56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60.png"/><Relationship Id="rId1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slide" Target="slide11.xml"/><Relationship Id="rId5" Type="http://schemas.openxmlformats.org/officeDocument/2006/relationships/image" Target="../media/image21.tmp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8531"/>
            <a:ext cx="12192000" cy="90346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721186"/>
            <a:ext cx="12192000" cy="1960477"/>
          </a:xfrm>
          <a:prstGeom prst="rect">
            <a:avLst/>
          </a:prstGeom>
          <a:solidFill>
            <a:srgbClr val="E9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8800" y="1944398"/>
            <a:ext cx="10274389" cy="15743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en-US" altLang="zh-CN" sz="41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Inferring expressed genes by whole-genome sequencing of plasma DNA</a:t>
            </a:r>
            <a:endParaRPr lang="zh-CN" altLang="en-US" sz="41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1166" y="5151500"/>
            <a:ext cx="4308961" cy="5539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453D3A"/>
                </a:solidFill>
                <a:latin typeface="微软雅黑" panose="020B0503020204020204" pitchFamily="34" charset="-122"/>
              </a:rPr>
              <a:t>贝瑞和</a:t>
            </a:r>
            <a:r>
              <a:rPr lang="zh-CN" altLang="en-US" sz="2000" b="1" dirty="0" smtClean="0">
                <a:solidFill>
                  <a:srgbClr val="453D3A"/>
                </a:solidFill>
                <a:latin typeface="微软雅黑" panose="020B0503020204020204" pitchFamily="34" charset="-122"/>
              </a:rPr>
              <a:t>康医学数据分析部   蔡正厅</a:t>
            </a:r>
            <a:endParaRPr lang="en-US" altLang="zh-CN" sz="2000" b="1" dirty="0" smtClean="0">
              <a:solidFill>
                <a:srgbClr val="453D3A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668647" y="2060580"/>
            <a:ext cx="411480" cy="411480"/>
          </a:xfrm>
          <a:prstGeom prst="rect">
            <a:avLst/>
          </a:prstGeom>
          <a:solidFill>
            <a:srgbClr val="D3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68936" y="1745103"/>
            <a:ext cx="320040" cy="320040"/>
          </a:xfrm>
          <a:prstGeom prst="rect">
            <a:avLst/>
          </a:prstGeom>
          <a:solidFill>
            <a:srgbClr val="D3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2780" y="3814323"/>
            <a:ext cx="10105867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+mj-ea"/>
                <a:ea typeface="+mj-ea"/>
              </a:rPr>
              <a:t>利用</a:t>
            </a:r>
            <a:r>
              <a:rPr lang="zh-CN" altLang="en-US" sz="3200" b="1" dirty="0" smtClean="0">
                <a:solidFill>
                  <a:srgbClr val="404040"/>
                </a:solidFill>
                <a:latin typeface="+mj-ea"/>
                <a:ea typeface="+mj-ea"/>
              </a:rPr>
              <a:t>血浆</a:t>
            </a:r>
            <a:r>
              <a:rPr lang="en-US" altLang="zh-CN" sz="3200" b="1" dirty="0" smtClean="0">
                <a:solidFill>
                  <a:srgbClr val="404040"/>
                </a:solidFill>
                <a:latin typeface="+mj-ea"/>
                <a:ea typeface="+mj-ea"/>
              </a:rPr>
              <a:t>DNA</a:t>
            </a:r>
            <a:r>
              <a:rPr lang="zh-CN" altLang="en-US" sz="3200" b="1" dirty="0" smtClean="0">
                <a:solidFill>
                  <a:srgbClr val="404040"/>
                </a:solidFill>
                <a:latin typeface="+mj-ea"/>
                <a:ea typeface="+mj-ea"/>
              </a:rPr>
              <a:t>的全基因组测序技术进行基因的表达预测</a:t>
            </a:r>
            <a:endParaRPr lang="zh-CN" altLang="en-US" sz="3200" b="1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C:\Users\正厅\Desktop\84f0f4fadb1143b96de23ee1248fb3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" y="1881183"/>
            <a:ext cx="1731227" cy="168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bldLvl="0" animBg="1"/>
      <p:bldP spid="11" grpId="0"/>
      <p:bldP spid="13" grpId="0"/>
      <p:bldP spid="15" grpId="0" animBg="1"/>
      <p:bldP spid="16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3.2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研究内容①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10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3940" y="1705100"/>
            <a:ext cx="3595138" cy="4130911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内容回顾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研究目标：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cfDNA</a:t>
            </a:r>
            <a:r>
              <a:rPr lang="zh-CN" altLang="en-US" sz="1600" dirty="0">
                <a:solidFill>
                  <a:schemeClr val="tx1"/>
                </a:solidFill>
              </a:rPr>
              <a:t>能否反映</a:t>
            </a:r>
            <a:r>
              <a:rPr lang="zh-CN" altLang="en-US" sz="1600" b="1" dirty="0">
                <a:solidFill>
                  <a:schemeClr val="tx1"/>
                </a:solidFill>
              </a:rPr>
              <a:t>基因表达时启动子区域特殊的核小体分布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模式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特殊模式：</a:t>
            </a:r>
            <a:r>
              <a:rPr lang="zh-CN" altLang="en-US" sz="1600" dirty="0">
                <a:solidFill>
                  <a:schemeClr val="tx1"/>
                </a:solidFill>
              </a:rPr>
              <a:t>在激活的转录基因</a:t>
            </a:r>
            <a:r>
              <a:rPr lang="zh-CN" altLang="en-US" sz="1600" dirty="0" smtClean="0">
                <a:solidFill>
                  <a:schemeClr val="tx1"/>
                </a:solidFill>
              </a:rPr>
              <a:t>中，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启动子</a:t>
            </a:r>
            <a:r>
              <a:rPr lang="zh-CN" altLang="en-US" sz="1600" dirty="0">
                <a:solidFill>
                  <a:schemeClr val="tx1"/>
                </a:solidFill>
              </a:rPr>
              <a:t>区域（</a:t>
            </a:r>
            <a:r>
              <a:rPr lang="zh-CN" altLang="en-US" sz="1600" dirty="0" smtClean="0">
                <a:solidFill>
                  <a:schemeClr val="tx1"/>
                </a:solidFill>
              </a:rPr>
              <a:t>即</a:t>
            </a:r>
            <a:r>
              <a:rPr lang="en-US" altLang="zh-CN" sz="1600" dirty="0" smtClean="0">
                <a:solidFill>
                  <a:schemeClr val="tx1"/>
                </a:solidFill>
              </a:rPr>
              <a:t>TSS</a:t>
            </a:r>
            <a:r>
              <a:rPr lang="zh-CN" altLang="en-US" sz="1600" dirty="0" smtClean="0">
                <a:solidFill>
                  <a:schemeClr val="tx1"/>
                </a:solidFill>
              </a:rPr>
              <a:t>上游</a:t>
            </a:r>
            <a:r>
              <a:rPr lang="en-US" altLang="zh-CN" sz="1600" dirty="0">
                <a:solidFill>
                  <a:schemeClr val="tx1"/>
                </a:solidFill>
              </a:rPr>
              <a:t>150bp</a:t>
            </a:r>
            <a:r>
              <a:rPr lang="zh-CN" altLang="en-US" sz="1600" dirty="0">
                <a:solidFill>
                  <a:schemeClr val="tx1"/>
                </a:solidFill>
              </a:rPr>
              <a:t>区域）是核小体枯竭</a:t>
            </a:r>
            <a:r>
              <a:rPr lang="zh-CN" altLang="en-US" sz="1600" dirty="0" smtClean="0">
                <a:solidFill>
                  <a:schemeClr val="tx1"/>
                </a:solidFill>
              </a:rPr>
              <a:t>区域，而</a:t>
            </a:r>
            <a:r>
              <a:rPr lang="zh-CN" altLang="en-US" sz="1600" dirty="0">
                <a:solidFill>
                  <a:schemeClr val="tx1"/>
                </a:solidFill>
              </a:rPr>
              <a:t>区域两侧排列丰富的核小体；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两侧</a:t>
            </a:r>
            <a:r>
              <a:rPr lang="zh-CN" altLang="en-US" sz="1600" dirty="0">
                <a:solidFill>
                  <a:schemeClr val="tx1"/>
                </a:solidFill>
              </a:rPr>
              <a:t>核小体</a:t>
            </a:r>
            <a:r>
              <a:rPr lang="zh-CN" altLang="en-US" sz="1600" dirty="0" smtClean="0">
                <a:solidFill>
                  <a:schemeClr val="tx1"/>
                </a:solidFill>
              </a:rPr>
              <a:t>数量逐渐</a:t>
            </a:r>
            <a:r>
              <a:rPr lang="zh-CN" altLang="en-US" sz="1600" dirty="0">
                <a:solidFill>
                  <a:schemeClr val="tx1"/>
                </a:solidFill>
              </a:rPr>
              <a:t>减小并延伸约</a:t>
            </a:r>
            <a:r>
              <a:rPr lang="en-US" altLang="zh-CN" sz="1600" dirty="0">
                <a:solidFill>
                  <a:schemeClr val="tx1"/>
                </a:solidFill>
              </a:rPr>
              <a:t>1kb</a:t>
            </a:r>
            <a:r>
              <a:rPr lang="zh-CN" altLang="en-US" sz="1600" dirty="0">
                <a:solidFill>
                  <a:schemeClr val="tx1"/>
                </a:solidFill>
              </a:rPr>
              <a:t>，至基因</a:t>
            </a:r>
            <a:r>
              <a:rPr lang="zh-CN" altLang="en-US" sz="1600" dirty="0" smtClean="0">
                <a:solidFill>
                  <a:schemeClr val="tx1"/>
                </a:solidFill>
              </a:rPr>
              <a:t>内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748" y="1225485"/>
            <a:ext cx="3840480" cy="4988085"/>
            <a:chOff x="1371818" y="866221"/>
            <a:chExt cx="4492201" cy="4988085"/>
          </a:xfrm>
        </p:grpSpPr>
        <p:sp>
          <p:nvSpPr>
            <p:cNvPr id="7" name="圆角矩形 6"/>
            <p:cNvSpPr/>
            <p:nvPr/>
          </p:nvSpPr>
          <p:spPr>
            <a:xfrm>
              <a:off x="1371818" y="866221"/>
              <a:ext cx="4492201" cy="4988085"/>
            </a:xfrm>
            <a:prstGeom prst="roundRect">
              <a:avLst/>
            </a:prstGeom>
            <a:noFill/>
            <a:ln w="38100">
              <a:solidFill>
                <a:srgbClr val="E92D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实验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3.2.1】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实验对象：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104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正常受试者样本的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3804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管家基因和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670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不表达基因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TSS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附近区域的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reads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覆盖深度；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实验结果：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在表达的基因中，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TSS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位点为核小体枯竭区域，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上下游呈现峰值周期性震荡减弱的波形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；不表达的基因没有呈现明显的波峰。另，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核小体定位越好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(well-positioned)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相对覆盖深度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(relative coverage)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反而相对较小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6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419" y="4056506"/>
              <a:ext cx="3882326" cy="1682463"/>
            </a:xfrm>
            <a:prstGeom prst="rect">
              <a:avLst/>
            </a:prstGeom>
          </p:spPr>
        </p:pic>
      </p:grpSp>
      <p:sp>
        <p:nvSpPr>
          <p:cNvPr id="18" name="圆角矩形 17"/>
          <p:cNvSpPr/>
          <p:nvPr/>
        </p:nvSpPr>
        <p:spPr>
          <a:xfrm>
            <a:off x="4091544" y="1213146"/>
            <a:ext cx="384048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3.2.2】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实验对象：</a:t>
            </a:r>
            <a:r>
              <a:rPr lang="en-US" altLang="zh-CN" sz="1600" dirty="0" smtClean="0">
                <a:solidFill>
                  <a:schemeClr val="tx1"/>
                </a:solidFill>
              </a:rPr>
              <a:t>GM12878</a:t>
            </a:r>
            <a:r>
              <a:rPr lang="zh-CN" altLang="en-US" sz="1600" dirty="0" smtClean="0">
                <a:solidFill>
                  <a:schemeClr val="tx1"/>
                </a:solidFill>
              </a:rPr>
              <a:t>细胞系的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MNase</a:t>
            </a:r>
            <a:r>
              <a:rPr lang="zh-CN" altLang="en-US" sz="1600" dirty="0" smtClean="0">
                <a:solidFill>
                  <a:schemeClr val="tx1"/>
                </a:solidFill>
              </a:rPr>
              <a:t>测序数据，</a:t>
            </a:r>
            <a:r>
              <a:rPr lang="en-US" altLang="zh-CN" sz="1600" dirty="0" smtClean="0">
                <a:solidFill>
                  <a:schemeClr val="tx1"/>
                </a:solidFill>
              </a:rPr>
              <a:t>104</a:t>
            </a:r>
            <a:r>
              <a:rPr lang="zh-CN" altLang="en-US" sz="1600" dirty="0" smtClean="0">
                <a:solidFill>
                  <a:schemeClr val="tx1"/>
                </a:solidFill>
              </a:rPr>
              <a:t>正常受试者血浆</a:t>
            </a:r>
            <a:r>
              <a:rPr lang="en-US" altLang="zh-CN" sz="1600" dirty="0" smtClean="0">
                <a:solidFill>
                  <a:schemeClr val="tx1"/>
                </a:solidFill>
              </a:rPr>
              <a:t>DNA</a:t>
            </a:r>
            <a:r>
              <a:rPr lang="zh-CN" altLang="en-US" sz="1600" dirty="0" smtClean="0">
                <a:solidFill>
                  <a:schemeClr val="tx1"/>
                </a:solidFill>
              </a:rPr>
              <a:t>测序数据（对照组），</a:t>
            </a:r>
            <a:r>
              <a:rPr lang="zh-CN" altLang="en-US" sz="1600" dirty="0">
                <a:solidFill>
                  <a:schemeClr val="tx1"/>
                </a:solidFill>
              </a:rPr>
              <a:t>以</a:t>
            </a:r>
            <a:r>
              <a:rPr lang="zh-CN" altLang="en-US" sz="1600" dirty="0" smtClean="0">
                <a:solidFill>
                  <a:schemeClr val="tx1"/>
                </a:solidFill>
              </a:rPr>
              <a:t>检测</a:t>
            </a:r>
            <a:r>
              <a:rPr lang="zh-CN" altLang="en-US" sz="1600" dirty="0">
                <a:solidFill>
                  <a:schemeClr val="tx1"/>
                </a:solidFill>
              </a:rPr>
              <a:t>基因在血液中的</a:t>
            </a:r>
            <a:r>
              <a:rPr lang="zh-CN" altLang="en-US" sz="1600" dirty="0" smtClean="0">
                <a:solidFill>
                  <a:schemeClr val="tx1"/>
                </a:solidFill>
              </a:rPr>
              <a:t>表达</a:t>
            </a:r>
            <a:r>
              <a:rPr lang="zh-CN" altLang="en-US" sz="1600" dirty="0">
                <a:solidFill>
                  <a:schemeClr val="tx1"/>
                </a:solidFill>
              </a:rPr>
              <a:t>情况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实验结果：</a:t>
            </a:r>
            <a:r>
              <a:rPr lang="zh-CN" altLang="en-US" sz="1600" dirty="0" smtClean="0">
                <a:solidFill>
                  <a:schemeClr val="tx1"/>
                </a:solidFill>
              </a:rPr>
              <a:t>两组数据中，表达量最高的</a:t>
            </a:r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r>
              <a:rPr lang="zh-CN" altLang="en-US" sz="1600" dirty="0" smtClean="0">
                <a:solidFill>
                  <a:schemeClr val="tx1"/>
                </a:solidFill>
              </a:rPr>
              <a:t>个基因和表达量最低的</a:t>
            </a:r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r>
              <a:rPr lang="zh-CN" altLang="en-US" sz="1600" dirty="0" smtClean="0">
                <a:solidFill>
                  <a:schemeClr val="tx1"/>
                </a:solidFill>
              </a:rPr>
              <a:t>个基因在</a:t>
            </a:r>
            <a:r>
              <a:rPr lang="en-US" altLang="zh-CN" sz="1600" dirty="0" smtClean="0">
                <a:solidFill>
                  <a:schemeClr val="tx1"/>
                </a:solidFill>
              </a:rPr>
              <a:t>TSS</a:t>
            </a:r>
            <a:r>
              <a:rPr lang="zh-CN" altLang="en-US" sz="1600" dirty="0" smtClean="0">
                <a:solidFill>
                  <a:schemeClr val="tx1"/>
                </a:solidFill>
              </a:rPr>
              <a:t>区域附近</a:t>
            </a:r>
            <a:r>
              <a:rPr lang="en-US" altLang="zh-CN" sz="1600" dirty="0" smtClean="0">
                <a:solidFill>
                  <a:schemeClr val="tx1"/>
                </a:solidFill>
              </a:rPr>
              <a:t>reads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分布情况和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3.2.1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实验的相似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8596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en-US" altLang="zh-CN" sz="2000" b="1" dirty="0" err="1" smtClean="0"/>
              <a:t>cfDNA</a:t>
            </a:r>
            <a:r>
              <a:rPr lang="zh-CN" altLang="en-US" sz="2000" b="1" dirty="0"/>
              <a:t>能否反映基因表达时启动子区域特殊的核小体分布模式。</a:t>
            </a:r>
            <a:endParaRPr lang="en-US" sz="2000" b="1" dirty="0"/>
          </a:p>
        </p:txBody>
      </p:sp>
      <p:sp>
        <p:nvSpPr>
          <p:cNvPr id="15" name="圆角矩形标注 14"/>
          <p:cNvSpPr/>
          <p:nvPr/>
        </p:nvSpPr>
        <p:spPr>
          <a:xfrm>
            <a:off x="7920113" y="931404"/>
            <a:ext cx="3520440" cy="914400"/>
          </a:xfrm>
          <a:prstGeom prst="wedgeRoundRectCallout">
            <a:avLst>
              <a:gd name="adj1" fmla="val -67040"/>
              <a:gd name="adj2" fmla="val 42496"/>
              <a:gd name="adj3" fmla="val 16667"/>
            </a:avLst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不同细胞类型核小体间距不同；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＞</a:t>
            </a:r>
            <a:r>
              <a:rPr lang="en-US" altLang="zh-CN" sz="1600" dirty="0">
                <a:solidFill>
                  <a:schemeClr val="tx1"/>
                </a:solidFill>
              </a:rPr>
              <a:t>90%</a:t>
            </a:r>
            <a:r>
              <a:rPr lang="zh-CN" altLang="en-US" sz="1600" dirty="0">
                <a:solidFill>
                  <a:schemeClr val="tx1"/>
                </a:solidFill>
              </a:rPr>
              <a:t>的</a:t>
            </a:r>
            <a:r>
              <a:rPr lang="en-US" altLang="zh-CN" sz="1600" dirty="0" err="1">
                <a:solidFill>
                  <a:schemeClr val="tx1"/>
                </a:solidFill>
              </a:rPr>
              <a:t>cfDNA</a:t>
            </a:r>
            <a:r>
              <a:rPr lang="zh-CN" altLang="en-US" sz="1600" dirty="0">
                <a:solidFill>
                  <a:schemeClr val="tx1"/>
                </a:solidFill>
              </a:rPr>
              <a:t>片段来自白</a:t>
            </a:r>
            <a:r>
              <a:rPr lang="zh-CN" altLang="en-US" sz="1600" dirty="0" smtClean="0">
                <a:solidFill>
                  <a:schemeClr val="tx1"/>
                </a:solidFill>
              </a:rPr>
              <a:t>细胞。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54" y="4152195"/>
            <a:ext cx="3207059" cy="1895268"/>
          </a:xfrm>
          <a:prstGeom prst="rect">
            <a:avLst/>
          </a:prstGeom>
        </p:spPr>
      </p:pic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80" y="4152195"/>
            <a:ext cx="3283607" cy="1895268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8123541" y="1280589"/>
            <a:ext cx="384048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实验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3.2.3】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实验对象：</a:t>
            </a:r>
            <a:r>
              <a:rPr lang="en-US" altLang="zh-CN" sz="1600" dirty="0" smtClean="0">
                <a:solidFill>
                  <a:schemeClr val="tx1"/>
                </a:solidFill>
              </a:rPr>
              <a:t>104</a:t>
            </a:r>
            <a:r>
              <a:rPr lang="zh-CN" altLang="en-US" sz="1600" dirty="0" smtClean="0">
                <a:solidFill>
                  <a:schemeClr val="tx1"/>
                </a:solidFill>
              </a:rPr>
              <a:t>正常受试者血浆</a:t>
            </a:r>
            <a:r>
              <a:rPr lang="en-US" altLang="zh-CN" sz="1600" dirty="0" smtClean="0">
                <a:solidFill>
                  <a:schemeClr val="tx1"/>
                </a:solidFill>
              </a:rPr>
              <a:t>RNA</a:t>
            </a:r>
            <a:r>
              <a:rPr lang="zh-CN" altLang="en-US" sz="1600" dirty="0" smtClean="0">
                <a:solidFill>
                  <a:schemeClr val="tx1"/>
                </a:solidFill>
              </a:rPr>
              <a:t>分析数据；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实验结果：</a:t>
            </a:r>
            <a:r>
              <a:rPr lang="zh-CN" altLang="en-US" sz="1600" dirty="0" smtClean="0">
                <a:solidFill>
                  <a:schemeClr val="tx1"/>
                </a:solidFill>
              </a:rPr>
              <a:t>结果显示不同表达</a:t>
            </a:r>
            <a:r>
              <a:rPr lang="zh-CN" altLang="en-US" sz="1600" dirty="0">
                <a:solidFill>
                  <a:schemeClr val="tx1"/>
                </a:solidFill>
              </a:rPr>
              <a:t>水平</a:t>
            </a:r>
            <a:r>
              <a:rPr lang="zh-CN" altLang="en-US" sz="1600" dirty="0" smtClean="0">
                <a:solidFill>
                  <a:schemeClr val="tx1"/>
                </a:solidFill>
              </a:rPr>
              <a:t>的基因</a:t>
            </a:r>
            <a:r>
              <a:rPr lang="en-US" altLang="zh-CN" sz="1600" dirty="0" smtClean="0">
                <a:solidFill>
                  <a:schemeClr val="tx1"/>
                </a:solidFill>
              </a:rPr>
              <a:t>(FPKM)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en-US" altLang="zh-CN" sz="1600" dirty="0" smtClean="0">
                <a:solidFill>
                  <a:schemeClr val="tx1"/>
                </a:solidFill>
              </a:rPr>
              <a:t>TSS</a:t>
            </a:r>
            <a:r>
              <a:rPr lang="zh-CN" altLang="en-US" sz="1600" dirty="0" smtClean="0">
                <a:solidFill>
                  <a:schemeClr val="tx1"/>
                </a:solidFill>
              </a:rPr>
              <a:t>区域附近</a:t>
            </a:r>
            <a:r>
              <a:rPr lang="en-US" altLang="zh-CN" sz="1600" dirty="0" smtClean="0">
                <a:solidFill>
                  <a:schemeClr val="tx1"/>
                </a:solidFill>
              </a:rPr>
              <a:t>reads</a:t>
            </a:r>
            <a:r>
              <a:rPr lang="zh-CN" altLang="en-US" sz="1600" dirty="0" smtClean="0">
                <a:solidFill>
                  <a:schemeClr val="tx1"/>
                </a:solidFill>
              </a:rPr>
              <a:t>分布情况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呈规律变化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94" y="3516688"/>
            <a:ext cx="3572374" cy="22918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04463" y="354498"/>
            <a:ext cx="80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能</a:t>
            </a:r>
            <a:endParaRPr lang="en-US" sz="3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9" name="左弧形箭头 28">
            <a:hlinkClick r:id="rId7" action="ppaction://hlinksldjump"/>
          </p:cNvPr>
          <p:cNvSpPr/>
          <p:nvPr/>
        </p:nvSpPr>
        <p:spPr>
          <a:xfrm>
            <a:off x="8089143" y="6362700"/>
            <a:ext cx="436537" cy="438150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25680" y="6258609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D30C50"/>
                </a:solidFill>
              </a:rPr>
              <a:t>Relative coverage</a:t>
            </a:r>
          </a:p>
          <a:p>
            <a:r>
              <a:rPr lang="en-US" altLang="zh-CN" b="1" dirty="0" smtClean="0">
                <a:solidFill>
                  <a:srgbClr val="D30C50"/>
                </a:solidFill>
              </a:rPr>
              <a:t>Copy number</a:t>
            </a:r>
            <a:endParaRPr lang="en-US" b="1" dirty="0">
              <a:solidFill>
                <a:srgbClr val="D30C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5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uiExpand="1" build="p" animBg="1"/>
      <p:bldP spid="20" grpId="0"/>
      <p:bldP spid="15" grpId="0" animBg="1"/>
      <p:bldP spid="15" grpId="1" animBg="1"/>
      <p:bldP spid="26" grpId="0" uiExpand="1" animBg="1"/>
      <p:bldP spid="28" grpId="0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8139492" y="1213145"/>
            <a:ext cx="384048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【SVM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预测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实验方法：</a:t>
            </a:r>
            <a:r>
              <a:rPr lang="zh-CN" altLang="en-US" sz="1600" dirty="0" smtClean="0">
                <a:solidFill>
                  <a:schemeClr val="tx1"/>
                </a:solidFill>
              </a:rPr>
              <a:t>利用</a:t>
            </a:r>
            <a:r>
              <a:rPr lang="en-US" altLang="zh-CN" sz="1600" dirty="0" smtClean="0">
                <a:solidFill>
                  <a:schemeClr val="tx1"/>
                </a:solidFill>
              </a:rPr>
              <a:t>SVMs</a:t>
            </a:r>
            <a:r>
              <a:rPr lang="zh-CN" altLang="en-US" sz="1600" dirty="0" smtClean="0">
                <a:solidFill>
                  <a:schemeClr val="tx1"/>
                </a:solidFill>
              </a:rPr>
              <a:t>方法分别对</a:t>
            </a:r>
            <a:r>
              <a:rPr lang="en-US" altLang="zh-CN" sz="1600" dirty="0" smtClean="0">
                <a:solidFill>
                  <a:schemeClr val="tx1"/>
                </a:solidFill>
              </a:rPr>
              <a:t>top100,top1000,top5000,</a:t>
            </a:r>
            <a:r>
              <a:rPr lang="en-US" sz="1600" dirty="0" smtClean="0">
                <a:solidFill>
                  <a:schemeClr val="tx1"/>
                </a:solidFill>
              </a:rPr>
              <a:t>All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FPKM:1), All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smtClean="0">
                <a:solidFill>
                  <a:schemeClr val="tx1"/>
                </a:solidFill>
              </a:rPr>
              <a:t>FPKM:0.44)</a:t>
            </a:r>
            <a:r>
              <a:rPr lang="zh-CN" altLang="en-US" sz="1600" dirty="0" smtClean="0">
                <a:solidFill>
                  <a:schemeClr val="tx1"/>
                </a:solidFill>
              </a:rPr>
              <a:t>等测试集进行分类预测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。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实验结果：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4339" y="1220058"/>
            <a:ext cx="384048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特征选择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两个离散区域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</a:rPr>
              <a:t>2K-TSS coverage: </a:t>
            </a:r>
            <a:r>
              <a:rPr lang="en-US" altLang="zh-CN" sz="1600" dirty="0" smtClean="0">
                <a:solidFill>
                  <a:schemeClr val="tx1"/>
                </a:solidFill>
              </a:rPr>
              <a:t>TSS</a:t>
            </a:r>
            <a:r>
              <a:rPr lang="zh-CN" altLang="en-US" sz="1600" dirty="0" smtClean="0">
                <a:solidFill>
                  <a:schemeClr val="tx1"/>
                </a:solidFill>
              </a:rPr>
              <a:t>位点上下游各</a:t>
            </a:r>
            <a:r>
              <a:rPr lang="en-US" altLang="zh-CN" sz="1600" dirty="0" smtClean="0">
                <a:solidFill>
                  <a:schemeClr val="tx1"/>
                </a:solidFill>
              </a:rPr>
              <a:t>1000bp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</a:rPr>
              <a:t>核小体逐渐减少的区域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</a:rPr>
              <a:t>NDR coverage: </a:t>
            </a:r>
            <a:r>
              <a:rPr lang="zh-CN" altLang="en-US" sz="1600" dirty="0" smtClean="0">
                <a:solidFill>
                  <a:schemeClr val="tx1"/>
                </a:solidFill>
              </a:rPr>
              <a:t>相对于</a:t>
            </a:r>
            <a:r>
              <a:rPr lang="en-US" altLang="zh-CN" sz="1600" dirty="0" smtClean="0">
                <a:solidFill>
                  <a:schemeClr val="tx1"/>
                </a:solidFill>
              </a:rPr>
              <a:t>TSS</a:t>
            </a:r>
            <a:r>
              <a:rPr lang="zh-CN" altLang="en-US" sz="1600" dirty="0" smtClean="0">
                <a:solidFill>
                  <a:schemeClr val="tx1"/>
                </a:solidFill>
              </a:rPr>
              <a:t>位点，从</a:t>
            </a:r>
            <a:r>
              <a:rPr lang="en-US" altLang="zh-CN" sz="1600" dirty="0" smtClean="0">
                <a:solidFill>
                  <a:schemeClr val="tx1"/>
                </a:solidFill>
              </a:rPr>
              <a:t>-150bp</a:t>
            </a:r>
            <a:r>
              <a:rPr lang="zh-CN" altLang="en-US" sz="1600" dirty="0" smtClean="0">
                <a:solidFill>
                  <a:schemeClr val="tx1"/>
                </a:solidFill>
              </a:rPr>
              <a:t>到</a:t>
            </a:r>
            <a:r>
              <a:rPr lang="en-US" altLang="zh-CN" sz="1600" dirty="0" smtClean="0">
                <a:solidFill>
                  <a:schemeClr val="tx1"/>
                </a:solidFill>
              </a:rPr>
              <a:t>50bp</a:t>
            </a:r>
            <a:r>
              <a:rPr lang="zh-CN" altLang="en-US" sz="1600" dirty="0" smtClean="0">
                <a:solidFill>
                  <a:schemeClr val="tx1"/>
                </a:solidFill>
              </a:rPr>
              <a:t>之间的区域。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9" y="3604004"/>
            <a:ext cx="3308300" cy="2263577"/>
          </a:xfrm>
          <a:prstGeom prst="rect">
            <a:avLst/>
          </a:prstGeom>
        </p:spPr>
      </p:pic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3.3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研究内容②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2499" y="1909175"/>
            <a:ext cx="3584160" cy="3609850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</a:rPr>
              <a:t>内容回顾</a:t>
            </a:r>
            <a:r>
              <a:rPr lang="en-US" altLang="zh-CN" sz="2400" b="1" dirty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tx1"/>
                </a:solidFill>
              </a:rPr>
              <a:t>研究目标：</a:t>
            </a:r>
            <a:r>
              <a:rPr lang="zh-CN" altLang="en-US" sz="2200" dirty="0">
                <a:solidFill>
                  <a:schemeClr val="tx1"/>
                </a:solidFill>
              </a:rPr>
              <a:t>用血浆</a:t>
            </a:r>
            <a:r>
              <a:rPr lang="en-US" altLang="zh-CN" sz="2200" dirty="0" err="1">
                <a:solidFill>
                  <a:schemeClr val="tx1"/>
                </a:solidFill>
              </a:rPr>
              <a:t>cfDNA</a:t>
            </a:r>
            <a:r>
              <a:rPr lang="zh-CN" altLang="en-US" sz="2200" b="1" dirty="0">
                <a:solidFill>
                  <a:schemeClr val="tx1"/>
                </a:solidFill>
              </a:rPr>
              <a:t>预测基因是否表达</a:t>
            </a:r>
            <a:r>
              <a:rPr lang="zh-CN" altLang="en-US" sz="2200" dirty="0">
                <a:solidFill>
                  <a:schemeClr val="tx1"/>
                </a:solidFill>
              </a:rPr>
              <a:t>的灵敏度</a:t>
            </a:r>
            <a:r>
              <a:rPr lang="en-US" altLang="zh-CN" sz="2200" dirty="0">
                <a:solidFill>
                  <a:schemeClr val="tx1"/>
                </a:solidFill>
              </a:rPr>
              <a:t>(sensitivity)</a:t>
            </a:r>
            <a:r>
              <a:rPr lang="zh-CN" altLang="en-US" sz="2200" dirty="0">
                <a:solidFill>
                  <a:schemeClr val="tx1"/>
                </a:solidFill>
              </a:rPr>
              <a:t>和精度</a:t>
            </a:r>
            <a:r>
              <a:rPr lang="en-US" altLang="zh-CN" sz="2200" dirty="0">
                <a:solidFill>
                  <a:schemeClr val="tx1"/>
                </a:solidFill>
              </a:rPr>
              <a:t>(accuracy)</a:t>
            </a:r>
            <a:r>
              <a:rPr lang="zh-CN" altLang="en-US" sz="2200" dirty="0">
                <a:solidFill>
                  <a:schemeClr val="tx1"/>
                </a:solidFill>
              </a:rPr>
              <a:t>情况。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8596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zh-CN" altLang="en-US" sz="2000" b="1" dirty="0" smtClean="0"/>
              <a:t>血浆</a:t>
            </a:r>
            <a:r>
              <a:rPr lang="en-US" altLang="zh-CN" sz="2000" b="1" dirty="0" err="1"/>
              <a:t>cfDNA</a:t>
            </a:r>
            <a:r>
              <a:rPr lang="zh-CN" altLang="en-US" sz="2000" b="1" dirty="0"/>
              <a:t>预测基因是否表达的灵敏度和精度情况。</a:t>
            </a:r>
            <a:endParaRPr lang="zh-CN" altLang="en-US" sz="2000" b="1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4131372" y="1213146"/>
            <a:ext cx="384048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核密度估计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实验对象：</a:t>
            </a:r>
            <a:r>
              <a:rPr lang="en-US" altLang="zh-CN" sz="1600" dirty="0" smtClean="0">
                <a:solidFill>
                  <a:schemeClr val="tx1"/>
                </a:solidFill>
              </a:rPr>
              <a:t>104</a:t>
            </a:r>
            <a:r>
              <a:rPr lang="zh-CN" altLang="en-US" sz="1600" dirty="0" smtClean="0">
                <a:solidFill>
                  <a:schemeClr val="tx1"/>
                </a:solidFill>
              </a:rPr>
              <a:t>正常受试者血浆</a:t>
            </a:r>
            <a:r>
              <a:rPr lang="en-US" altLang="zh-CN" sz="1600" dirty="0" smtClean="0">
                <a:solidFill>
                  <a:schemeClr val="tx1"/>
                </a:solidFill>
              </a:rPr>
              <a:t>DNA</a:t>
            </a:r>
            <a:r>
              <a:rPr lang="zh-CN" altLang="en-US" sz="1600" dirty="0" smtClean="0">
                <a:solidFill>
                  <a:schemeClr val="tx1"/>
                </a:solidFill>
              </a:rPr>
              <a:t>测序数据中</a:t>
            </a:r>
            <a:r>
              <a:rPr lang="zh-CN" altLang="en-US" sz="1600" dirty="0">
                <a:solidFill>
                  <a:schemeClr val="tx1"/>
                </a:solidFill>
              </a:rPr>
              <a:t>表达量最高的</a:t>
            </a:r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r>
              <a:rPr lang="zh-CN" altLang="en-US" sz="1600" dirty="0">
                <a:solidFill>
                  <a:schemeClr val="tx1"/>
                </a:solidFill>
              </a:rPr>
              <a:t>个基因和表达量最低的</a:t>
            </a:r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r>
              <a:rPr lang="zh-CN" altLang="en-US" sz="1600" dirty="0">
                <a:solidFill>
                  <a:schemeClr val="tx1"/>
                </a:solidFill>
              </a:rPr>
              <a:t>个基因</a:t>
            </a:r>
            <a:r>
              <a:rPr lang="zh-CN" altLang="en-US" sz="1600" dirty="0" smtClean="0">
                <a:solidFill>
                  <a:schemeClr val="tx1"/>
                </a:solidFill>
              </a:rPr>
              <a:t>在两个离散区域</a:t>
            </a:r>
            <a:r>
              <a:rPr lang="en-US" altLang="zh-CN" sz="1600" dirty="0" smtClean="0">
                <a:solidFill>
                  <a:schemeClr val="tx1"/>
                </a:solidFill>
              </a:rPr>
              <a:t>reads</a:t>
            </a:r>
            <a:r>
              <a:rPr lang="zh-CN" altLang="en-US" sz="1600" dirty="0" smtClean="0">
                <a:solidFill>
                  <a:schemeClr val="tx1"/>
                </a:solidFill>
              </a:rPr>
              <a:t>覆盖深度情况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实验结果：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9" name="左弧形箭头 18">
            <a:hlinkClick r:id="rId4" action="ppaction://hlinksldjump"/>
          </p:cNvPr>
          <p:cNvSpPr/>
          <p:nvPr/>
        </p:nvSpPr>
        <p:spPr>
          <a:xfrm>
            <a:off x="6038429" y="1557331"/>
            <a:ext cx="218269" cy="271165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/>
          <a:stretch/>
        </p:blipFill>
        <p:spPr>
          <a:xfrm>
            <a:off x="4460937" y="3381492"/>
            <a:ext cx="3181349" cy="2562224"/>
          </a:xfrm>
          <a:prstGeom prst="rect">
            <a:avLst/>
          </a:prstGeom>
        </p:spPr>
      </p:pic>
      <p:sp>
        <p:nvSpPr>
          <p:cNvPr id="22" name="左弧形箭头 21">
            <a:hlinkClick r:id="rId6" action="ppaction://hlinksldjump"/>
          </p:cNvPr>
          <p:cNvSpPr/>
          <p:nvPr/>
        </p:nvSpPr>
        <p:spPr>
          <a:xfrm>
            <a:off x="9907579" y="1421749"/>
            <a:ext cx="218269" cy="271165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779" y="3356059"/>
            <a:ext cx="2668135" cy="259738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577" y="3411824"/>
            <a:ext cx="2710201" cy="2617456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405" y="3426228"/>
            <a:ext cx="3020543" cy="262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animBg="1"/>
      <p:bldP spid="7" grpId="0" uiExpand="1" build="p" animBg="1"/>
      <p:bldP spid="5" grpId="0" animBg="1"/>
      <p:bldP spid="5" grpId="1" animBg="1"/>
      <p:bldP spid="20" grpId="0"/>
      <p:bldP spid="18" grpId="0" uiExpand="1" build="p" animBg="1"/>
      <p:bldP spid="1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833881" y="1216480"/>
            <a:ext cx="10224708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【SVM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预测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结果可靠性：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3.3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研究内容②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8596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zh-CN" altLang="en-US" sz="2000" b="1" dirty="0" smtClean="0"/>
              <a:t>血浆</a:t>
            </a:r>
            <a:r>
              <a:rPr lang="en-US" altLang="zh-CN" sz="2000" b="1" dirty="0" err="1"/>
              <a:t>cfDNA</a:t>
            </a:r>
            <a:r>
              <a:rPr lang="zh-CN" altLang="en-US" sz="2000" b="1" dirty="0"/>
              <a:t>预测基因是否表达的灵敏度和精度情况。</a:t>
            </a:r>
            <a:endParaRPr lang="zh-CN" altLang="en-US" sz="2000" b="1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928994" y="1891138"/>
            <a:ext cx="8484168" cy="1126230"/>
            <a:chOff x="1928994" y="1903408"/>
            <a:chExt cx="8484168" cy="1126230"/>
          </a:xfrm>
        </p:grpSpPr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659" y="1903408"/>
              <a:ext cx="8022503" cy="112623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928994" y="2047882"/>
              <a:ext cx="461665" cy="8372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/>
                <a:t>原模型</a:t>
              </a:r>
              <a:endParaRPr lang="zh-CN" altLang="en-US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28994" y="3191477"/>
            <a:ext cx="8484168" cy="1088432"/>
            <a:chOff x="1949986" y="3340349"/>
            <a:chExt cx="8372819" cy="1088432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659" y="3340349"/>
              <a:ext cx="7932146" cy="108843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49986" y="3359101"/>
              <a:ext cx="461665" cy="10509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/>
                <a:t>优化模型</a:t>
              </a:r>
              <a:endParaRPr lang="zh-CN" altLang="en-US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28994" y="4459433"/>
            <a:ext cx="8372819" cy="1590897"/>
            <a:chOff x="1935134" y="4294179"/>
            <a:chExt cx="8372819" cy="1590897"/>
          </a:xfrm>
        </p:grpSpPr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799" y="4294179"/>
              <a:ext cx="7911154" cy="159089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935134" y="4564163"/>
              <a:ext cx="461665" cy="10509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/>
                <a:t>置换检验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833881" y="1216480"/>
            <a:ext cx="10224708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【SVM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预测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结果可靠性：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</a:rPr>
              <a:t>曼</a:t>
            </a:r>
            <a:r>
              <a:rPr lang="en-US" altLang="zh-CN" sz="1600" b="1" dirty="0">
                <a:solidFill>
                  <a:schemeClr val="tx1"/>
                </a:solidFill>
              </a:rPr>
              <a:t>-</a:t>
            </a:r>
            <a:r>
              <a:rPr lang="zh-CN" altLang="en-US" sz="1600" b="1" dirty="0">
                <a:solidFill>
                  <a:schemeClr val="tx1"/>
                </a:solidFill>
              </a:rPr>
              <a:t>惠特尼</a:t>
            </a:r>
            <a:r>
              <a:rPr lang="en-US" altLang="zh-CN" sz="1600" b="1" dirty="0">
                <a:solidFill>
                  <a:schemeClr val="tx1"/>
                </a:solidFill>
              </a:rPr>
              <a:t>U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检验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(Man-Whitney U</a:t>
            </a:r>
            <a:r>
              <a:rPr lang="zh-CN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Test)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     </a:t>
            </a:r>
            <a:r>
              <a:rPr lang="zh-CN" altLang="en-US" sz="1600" dirty="0" smtClean="0">
                <a:solidFill>
                  <a:schemeClr val="tx1"/>
                </a:solidFill>
              </a:rPr>
              <a:t>显示两组预测数据存在显著差异；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/>
                </a:solidFill>
              </a:rPr>
              <a:t>取样本子集（低至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5%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）进行预测</a:t>
            </a:r>
            <a:r>
              <a:rPr lang="zh-CN" altLang="en-US" sz="1600" dirty="0" smtClean="0">
                <a:solidFill>
                  <a:schemeClr val="tx1"/>
                </a:solidFill>
              </a:rPr>
              <a:t>，仍有很高的灵敏度和精度；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仅有很少的基因预测一致性</a:t>
            </a:r>
            <a:r>
              <a:rPr lang="zh-CN" altLang="en-US" sz="1600" dirty="0">
                <a:solidFill>
                  <a:schemeClr val="tx1"/>
                </a:solidFill>
              </a:rPr>
              <a:t>＜</a:t>
            </a:r>
            <a:r>
              <a:rPr lang="en-US" altLang="zh-CN" sz="1600" dirty="0" smtClean="0">
                <a:solidFill>
                  <a:schemeClr val="tx1"/>
                </a:solidFill>
              </a:rPr>
              <a:t>75%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绝大数基因预测一致性＞</a:t>
            </a:r>
            <a:r>
              <a:rPr lang="en-US" altLang="zh-CN" sz="1600" b="1" dirty="0">
                <a:solidFill>
                  <a:schemeClr val="tx1"/>
                </a:solidFill>
              </a:rPr>
              <a:t>9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5%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10-fold</a:t>
            </a:r>
            <a:r>
              <a:rPr lang="zh-CN" altLang="en-US" sz="1600" dirty="0">
                <a:solidFill>
                  <a:schemeClr val="tx1"/>
                </a:solidFill>
              </a:rPr>
              <a:t>交叉验证显示</a:t>
            </a:r>
            <a:r>
              <a:rPr lang="zh-CN" altLang="en-US" sz="1600" b="1" dirty="0">
                <a:solidFill>
                  <a:schemeClr val="tx1"/>
                </a:solidFill>
              </a:rPr>
              <a:t>平均精度</a:t>
            </a:r>
            <a:r>
              <a:rPr lang="en-US" altLang="zh-CN" sz="1600" b="1" dirty="0">
                <a:solidFill>
                  <a:schemeClr val="tx1"/>
                </a:solidFill>
              </a:rPr>
              <a:t>accuracy</a:t>
            </a:r>
            <a:r>
              <a:rPr lang="zh-CN" altLang="en-US" sz="1600" b="1" dirty="0">
                <a:solidFill>
                  <a:schemeClr val="tx1"/>
                </a:solidFill>
              </a:rPr>
              <a:t>为</a:t>
            </a:r>
            <a:r>
              <a:rPr lang="en-US" altLang="zh-CN" sz="1600" b="1" dirty="0">
                <a:solidFill>
                  <a:schemeClr val="tx1"/>
                </a:solidFill>
              </a:rPr>
              <a:t>85.79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%</a:t>
            </a:r>
            <a:r>
              <a:rPr lang="en-US" altLang="zh-CN" sz="1600" dirty="0" smtClean="0">
                <a:solidFill>
                  <a:schemeClr val="tx1"/>
                </a:solidFill>
              </a:rPr>
              <a:t>.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3.3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研究内容②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6418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zh-CN" altLang="en-US" sz="2000" b="1" dirty="0" smtClean="0"/>
              <a:t>血浆</a:t>
            </a:r>
            <a:r>
              <a:rPr lang="en-US" altLang="zh-CN" sz="2000" b="1" dirty="0" err="1"/>
              <a:t>cfDNA</a:t>
            </a:r>
            <a:r>
              <a:rPr lang="zh-CN" altLang="en-US" sz="2000" b="1" dirty="0"/>
              <a:t>预测基因是否表达的灵敏度和精度情况。</a:t>
            </a:r>
            <a:endParaRPr lang="zh-CN" altLang="en-US" sz="2000" b="1" dirty="0" smtClean="0"/>
          </a:p>
        </p:txBody>
      </p:sp>
      <p:sp>
        <p:nvSpPr>
          <p:cNvPr id="15" name="左弧形箭头 14">
            <a:hlinkClick r:id="rId3" action="ppaction://hlinksldjump"/>
          </p:cNvPr>
          <p:cNvSpPr/>
          <p:nvPr/>
        </p:nvSpPr>
        <p:spPr>
          <a:xfrm>
            <a:off x="5441180" y="2013992"/>
            <a:ext cx="218269" cy="271165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67" y="3377104"/>
            <a:ext cx="2645933" cy="243898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57"/>
          <a:stretch/>
        </p:blipFill>
        <p:spPr>
          <a:xfrm>
            <a:off x="4512384" y="3304664"/>
            <a:ext cx="2537008" cy="2583867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5" y="3340158"/>
            <a:ext cx="2673807" cy="2512879"/>
          </a:xfrm>
          <a:prstGeom prst="rect">
            <a:avLst/>
          </a:prstGeom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47" y="3253031"/>
            <a:ext cx="2636421" cy="26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6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586854" y="1105899"/>
            <a:ext cx="10890913" cy="5267606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【SVM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预测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表达量的定量分析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(quantitative analysis)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：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1600" b="1" dirty="0" smtClean="0">
                <a:solidFill>
                  <a:schemeClr val="tx1"/>
                </a:solidFill>
              </a:rPr>
              <a:t>FPKM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值和</a:t>
            </a:r>
            <a:r>
              <a:rPr lang="en-US" altLang="zh-CN" sz="1600" b="1" dirty="0">
                <a:solidFill>
                  <a:schemeClr val="tx1"/>
                </a:solidFill>
              </a:rPr>
              <a:t>2K-TSS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coverage, NDR coverage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两个参数的相关性很低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: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Pearson</a:t>
            </a:r>
            <a:r>
              <a:rPr lang="en-US" altLang="zh-CN" sz="1600" dirty="0" smtClean="0">
                <a:solidFill>
                  <a:schemeClr val="tx1"/>
                </a:solidFill>
              </a:rPr>
              <a:t> 2K-TSS</a:t>
            </a:r>
            <a:r>
              <a:rPr lang="en-US" altLang="zh-CN" sz="1600" dirty="0">
                <a:solidFill>
                  <a:schemeClr val="tx1"/>
                </a:solidFill>
              </a:rPr>
              <a:t>: coefficient -0.038, p=3.97x10</a:t>
            </a:r>
            <a:r>
              <a:rPr lang="en-US" altLang="zh-CN" sz="1600" baseline="30000" dirty="0">
                <a:solidFill>
                  <a:schemeClr val="tx1"/>
                </a:solidFill>
              </a:rPr>
              <a:t>-8</a:t>
            </a:r>
            <a:r>
              <a:rPr lang="en-US" altLang="zh-CN" sz="1600" dirty="0">
                <a:solidFill>
                  <a:schemeClr val="tx1"/>
                </a:solidFill>
              </a:rPr>
              <a:t>; NDR: -0.032, </a:t>
            </a:r>
            <a:r>
              <a:rPr lang="en-US" altLang="zh-CN" sz="1600" dirty="0" smtClean="0">
                <a:solidFill>
                  <a:schemeClr val="tx1"/>
                </a:solidFill>
              </a:rPr>
              <a:t>p=4.10x10</a:t>
            </a:r>
            <a:r>
              <a:rPr lang="en-US" altLang="zh-CN" sz="1600" baseline="30000" dirty="0" smtClean="0">
                <a:solidFill>
                  <a:schemeClr val="tx1"/>
                </a:solidFill>
              </a:rPr>
              <a:t>-6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</a:rPr>
              <a:t>然而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1600" dirty="0" smtClean="0">
                <a:solidFill>
                  <a:schemeClr val="tx1"/>
                </a:solidFill>
              </a:rPr>
              <a:t>这两个参数和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FPKM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排名值的百分数</a:t>
            </a:r>
            <a:r>
              <a:rPr lang="en-US" altLang="zh-CN" sz="1600" dirty="0" smtClean="0">
                <a:solidFill>
                  <a:schemeClr val="tx1"/>
                </a:solidFill>
              </a:rPr>
              <a:t>(ranked FPRM </a:t>
            </a:r>
            <a:r>
              <a:rPr lang="en-US" altLang="zh-CN" sz="1600" dirty="0">
                <a:solidFill>
                  <a:schemeClr val="tx1"/>
                </a:solidFill>
              </a:rPr>
              <a:t>values in </a:t>
            </a:r>
            <a:r>
              <a:rPr lang="en-US" altLang="zh-CN" sz="1600" dirty="0" smtClean="0">
                <a:solidFill>
                  <a:schemeClr val="tx1"/>
                </a:solidFill>
              </a:rPr>
              <a:t>percentiles)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的相关性较高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600" b="1" i="1" dirty="0">
                <a:solidFill>
                  <a:schemeClr val="tx1"/>
                </a:solidFill>
              </a:rPr>
              <a:t>Pearson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2K-TSS</a:t>
            </a:r>
            <a:r>
              <a:rPr lang="en-US" altLang="zh-CN" sz="1600" dirty="0">
                <a:solidFill>
                  <a:schemeClr val="tx1"/>
                </a:solidFill>
              </a:rPr>
              <a:t>: -0.356, p&lt;2.2x10</a:t>
            </a:r>
            <a:r>
              <a:rPr lang="en-US" altLang="zh-CN" sz="1600" baseline="30000" dirty="0">
                <a:solidFill>
                  <a:schemeClr val="tx1"/>
                </a:solidFill>
              </a:rPr>
              <a:t>-16</a:t>
            </a:r>
            <a:r>
              <a:rPr lang="en-US" altLang="zh-CN" sz="1600" dirty="0">
                <a:solidFill>
                  <a:schemeClr val="tx1"/>
                </a:solidFill>
              </a:rPr>
              <a:t>; NDR: -0.327, p&lt;2.2x10</a:t>
            </a:r>
            <a:r>
              <a:rPr lang="en-US" altLang="zh-CN" sz="1600" baseline="30000" dirty="0">
                <a:solidFill>
                  <a:schemeClr val="tx1"/>
                </a:solidFill>
              </a:rPr>
              <a:t>-16</a:t>
            </a:r>
            <a:r>
              <a:rPr lang="en-US" altLang="zh-CN" sz="1600" dirty="0">
                <a:solidFill>
                  <a:schemeClr val="tx1"/>
                </a:solidFill>
              </a:rPr>
              <a:t>;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Spearman</a:t>
            </a:r>
            <a:r>
              <a:rPr lang="en-US" altLang="zh-CN" sz="1600" dirty="0" smtClean="0">
                <a:solidFill>
                  <a:schemeClr val="tx1"/>
                </a:solidFill>
              </a:rPr>
              <a:t> 2K-TSS</a:t>
            </a:r>
            <a:r>
              <a:rPr lang="en-US" altLang="zh-CN" sz="1600" dirty="0">
                <a:solidFill>
                  <a:schemeClr val="tx1"/>
                </a:solidFill>
              </a:rPr>
              <a:t>: -0.441, p&lt;2.2x10</a:t>
            </a:r>
            <a:r>
              <a:rPr lang="en-US" altLang="zh-CN" sz="1600" baseline="30000" dirty="0">
                <a:solidFill>
                  <a:schemeClr val="tx1"/>
                </a:solidFill>
              </a:rPr>
              <a:t>-16</a:t>
            </a:r>
            <a:r>
              <a:rPr lang="en-US" altLang="zh-CN" sz="1600" dirty="0">
                <a:solidFill>
                  <a:schemeClr val="tx1"/>
                </a:solidFill>
              </a:rPr>
              <a:t>; NDR: -0.410, </a:t>
            </a:r>
            <a:r>
              <a:rPr lang="en-US" altLang="zh-CN" sz="1600" dirty="0" smtClean="0">
                <a:solidFill>
                  <a:schemeClr val="tx1"/>
                </a:solidFill>
              </a:rPr>
              <a:t>p&lt;2.2x10</a:t>
            </a:r>
            <a:r>
              <a:rPr lang="en-US" altLang="zh-CN" sz="1600" baseline="30000" dirty="0" smtClean="0">
                <a:solidFill>
                  <a:schemeClr val="tx1"/>
                </a:solidFill>
              </a:rPr>
              <a:t>-16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baseline="30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/>
                </a:solidFill>
              </a:rPr>
              <a:t>接着，</a:t>
            </a:r>
            <a:r>
              <a:rPr lang="zh-CN" altLang="en-US" sz="1600" dirty="0" smtClean="0">
                <a:solidFill>
                  <a:schemeClr val="tx1"/>
                </a:solidFill>
              </a:rPr>
              <a:t>根据基因的表达水平分成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十等份</a:t>
            </a:r>
            <a:r>
              <a:rPr lang="zh-CN" altLang="en-US" sz="1600" dirty="0" smtClean="0">
                <a:solidFill>
                  <a:schemeClr val="tx1"/>
                </a:solidFill>
              </a:rPr>
              <a:t>，每组中的每个基因的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两个参数取均值，</a:t>
            </a:r>
            <a:r>
              <a:rPr lang="zh-CN" altLang="en-US" sz="1600" dirty="0" smtClean="0">
                <a:solidFill>
                  <a:schemeClr val="tx1"/>
                </a:solidFill>
              </a:rPr>
              <a:t>两参数和</a:t>
            </a:r>
            <a:r>
              <a:rPr lang="en-US" altLang="zh-CN" sz="1600" dirty="0" smtClean="0">
                <a:solidFill>
                  <a:schemeClr val="tx1"/>
                </a:solidFill>
              </a:rPr>
              <a:t>FPKM percentiles</a:t>
            </a:r>
            <a:r>
              <a:rPr lang="zh-CN" altLang="en-US" sz="1600" dirty="0" smtClean="0">
                <a:solidFill>
                  <a:schemeClr val="tx1"/>
                </a:solidFill>
              </a:rPr>
              <a:t>在图表中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呈现相关性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根据基因的表达水平进一步划分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每个参数分为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30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份，共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900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份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</a:rPr>
              <a:t>每组中的每个</a:t>
            </a:r>
            <a:r>
              <a:rPr lang="zh-CN" altLang="en-US" sz="1600" dirty="0" smtClean="0">
                <a:solidFill>
                  <a:schemeClr val="tx1"/>
                </a:solidFill>
              </a:rPr>
              <a:t>基因的两</a:t>
            </a:r>
            <a:r>
              <a:rPr lang="zh-CN" altLang="en-US" sz="1600" dirty="0">
                <a:solidFill>
                  <a:schemeClr val="tx1"/>
                </a:solidFill>
              </a:rPr>
              <a:t>个参数取</a:t>
            </a:r>
            <a:r>
              <a:rPr lang="zh-CN" altLang="en-US" sz="1600" dirty="0" smtClean="0">
                <a:solidFill>
                  <a:schemeClr val="tx1"/>
                </a:solidFill>
              </a:rPr>
              <a:t>均值</a:t>
            </a:r>
            <a:r>
              <a:rPr lang="en-US" altLang="zh-CN" sz="1600" dirty="0" smtClean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两参数和</a:t>
            </a:r>
            <a:r>
              <a:rPr lang="en-US" altLang="zh-CN" sz="1600" dirty="0">
                <a:solidFill>
                  <a:schemeClr val="tx1"/>
                </a:solidFill>
              </a:rPr>
              <a:t>FPKM percentiles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zh-CN" altLang="en-US" sz="1600" dirty="0">
                <a:solidFill>
                  <a:schemeClr val="tx1"/>
                </a:solidFill>
              </a:rPr>
              <a:t>图表中</a:t>
            </a:r>
            <a:r>
              <a:rPr lang="zh-CN" altLang="en-US" sz="1600" b="1" dirty="0">
                <a:solidFill>
                  <a:schemeClr val="tx1"/>
                </a:solidFill>
              </a:rPr>
              <a:t>呈现相关性</a:t>
            </a:r>
            <a:r>
              <a:rPr lang="zh-CN" altLang="en-US" sz="1600" dirty="0" smtClean="0">
                <a:solidFill>
                  <a:schemeClr val="tx1"/>
                </a:solidFill>
              </a:rPr>
              <a:t>；若组中基因数＜</a:t>
            </a:r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</a:rPr>
              <a:t>，默认设为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</a:rPr>
              <a:t>，见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r>
              <a:rPr lang="zh-CN" altLang="en-US" sz="1600" dirty="0" smtClean="0">
                <a:solidFill>
                  <a:schemeClr val="tx1"/>
                </a:solidFill>
              </a:rPr>
              <a:t>图</a:t>
            </a:r>
            <a:r>
              <a:rPr lang="en-US" altLang="zh-CN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3.3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研究内容②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14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6418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zh-CN" altLang="en-US" sz="2000" b="1" dirty="0" smtClean="0"/>
              <a:t>血浆</a:t>
            </a:r>
            <a:r>
              <a:rPr lang="en-US" altLang="zh-CN" sz="2000" b="1" dirty="0" err="1"/>
              <a:t>cfDNA</a:t>
            </a:r>
            <a:r>
              <a:rPr lang="zh-CN" altLang="en-US" sz="2000" b="1" dirty="0"/>
              <a:t>预测基因是否表达的灵敏度和精度情况。</a:t>
            </a:r>
            <a:endParaRPr lang="zh-CN" altLang="en-US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11479" y="437495"/>
            <a:ext cx="1047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>
                <a:solidFill>
                  <a:srgbClr val="C00000"/>
                </a:solidFill>
                <a:latin typeface="+mn-ea"/>
                <a:ea typeface="+mn-ea"/>
              </a:rPr>
              <a:t>较高</a:t>
            </a:r>
            <a:endParaRPr lang="en-US" sz="33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4509079"/>
            <a:ext cx="3780430" cy="166091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35" y="4509079"/>
            <a:ext cx="1827851" cy="167242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6" y="4509079"/>
            <a:ext cx="1763103" cy="154432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466" y="4581301"/>
            <a:ext cx="1679857" cy="13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10120" y="1330205"/>
            <a:ext cx="3995472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稀释仿真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</a:rPr>
              <a:t>In </a:t>
            </a:r>
            <a:r>
              <a:rPr lang="en-US" altLang="zh-CN" sz="1600" b="1" i="1" dirty="0" smtClean="0">
                <a:solidFill>
                  <a:schemeClr val="tx1"/>
                </a:solidFill>
              </a:rPr>
              <a:t>silico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dilution simulations</a:t>
            </a:r>
          </a:p>
          <a:p>
            <a:pPr>
              <a:lnSpc>
                <a:spcPct val="11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仿真方法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: </a:t>
            </a:r>
            <a:r>
              <a:rPr lang="zh-CN" altLang="en-US" sz="1600" dirty="0" smtClean="0">
                <a:solidFill>
                  <a:schemeClr val="tx1"/>
                </a:solidFill>
              </a:rPr>
              <a:t>利用上述建立的</a:t>
            </a:r>
            <a:r>
              <a:rPr lang="en-US" altLang="zh-CN" sz="1600" dirty="0" smtClean="0">
                <a:solidFill>
                  <a:schemeClr val="tx1"/>
                </a:solidFill>
              </a:rPr>
              <a:t>2K-TSS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NDR coverage</a:t>
            </a:r>
            <a:r>
              <a:rPr lang="zh-CN" altLang="en-US" sz="1600" dirty="0" smtClean="0">
                <a:solidFill>
                  <a:schemeClr val="tx1"/>
                </a:solidFill>
              </a:rPr>
              <a:t>参数和基因表达水平的模型，设定血浆中表达水平最低的</a:t>
            </a:r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r>
              <a:rPr lang="zh-CN" altLang="en-US" sz="1600" dirty="0" smtClean="0">
                <a:solidFill>
                  <a:schemeClr val="tx1"/>
                </a:solidFill>
              </a:rPr>
              <a:t>个基因的表达量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背景表达水平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，增加表达水平</a:t>
            </a:r>
            <a:r>
              <a:rPr lang="zh-CN" altLang="en-US" sz="1600" dirty="0" smtClean="0">
                <a:solidFill>
                  <a:schemeClr val="tx1"/>
                </a:solidFill>
              </a:rPr>
              <a:t>最高的</a:t>
            </a:r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r>
              <a:rPr lang="zh-CN" altLang="en-US" sz="1600" dirty="0">
                <a:solidFill>
                  <a:schemeClr val="tx1"/>
                </a:solidFill>
              </a:rPr>
              <a:t>个基因的表达量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癌症基因表达水平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仿真结果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: </a:t>
            </a:r>
            <a:r>
              <a:rPr lang="zh-CN" altLang="en-US" sz="1600" dirty="0" smtClean="0">
                <a:solidFill>
                  <a:schemeClr val="tx1"/>
                </a:solidFill>
              </a:rPr>
              <a:t>如果要求某基因的预测精度＞</a:t>
            </a:r>
            <a:r>
              <a:rPr lang="en-US" altLang="zh-CN" sz="1600" dirty="0" smtClean="0">
                <a:solidFill>
                  <a:schemeClr val="tx1"/>
                </a:solidFill>
              </a:rPr>
              <a:t>70%</a:t>
            </a:r>
            <a:r>
              <a:rPr lang="zh-CN" altLang="en-US" sz="1600" dirty="0" smtClean="0">
                <a:solidFill>
                  <a:schemeClr val="tx1"/>
                </a:solidFill>
              </a:rPr>
              <a:t>，则根据仿真结果可知，</a:t>
            </a:r>
            <a:r>
              <a:rPr lang="zh-CN" altLang="en-US" sz="1600" dirty="0">
                <a:solidFill>
                  <a:schemeClr val="tx1"/>
                </a:solidFill>
              </a:rPr>
              <a:t>该</a:t>
            </a:r>
            <a:r>
              <a:rPr lang="zh-CN" altLang="en-US" sz="1600" dirty="0" smtClean="0">
                <a:solidFill>
                  <a:schemeClr val="tx1"/>
                </a:solidFill>
              </a:rPr>
              <a:t>基因的</a:t>
            </a:r>
            <a:r>
              <a:rPr lang="en-US" altLang="zh-CN" sz="1600" dirty="0" smtClean="0">
                <a:solidFill>
                  <a:schemeClr val="tx1"/>
                </a:solidFill>
              </a:rPr>
              <a:t>DNA</a:t>
            </a:r>
            <a:r>
              <a:rPr lang="zh-CN" altLang="en-US" sz="1600" dirty="0" smtClean="0">
                <a:solidFill>
                  <a:schemeClr val="tx1"/>
                </a:solidFill>
              </a:rPr>
              <a:t>片段需要＞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75%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来自肿瘤片段。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3.4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研究内容③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15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9224" y="1760897"/>
            <a:ext cx="3584160" cy="3609850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</a:rPr>
              <a:t>内容回顾</a:t>
            </a:r>
            <a:r>
              <a:rPr lang="en-US" altLang="zh-CN" sz="2400" b="1" dirty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tx1"/>
                </a:solidFill>
              </a:rPr>
              <a:t>研究目标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</a:rPr>
              <a:t>确认癌症患者的血液内是否含有已表达的</a:t>
            </a:r>
            <a:r>
              <a:rPr lang="zh-CN" altLang="en-US" sz="2200" b="1" dirty="0">
                <a:solidFill>
                  <a:schemeClr val="tx1"/>
                </a:solidFill>
              </a:rPr>
              <a:t>癌症驱动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基因的</a:t>
            </a:r>
            <a:r>
              <a:rPr lang="zh-CN" altLang="en-US" sz="2200" b="1" dirty="0">
                <a:solidFill>
                  <a:schemeClr val="tx1"/>
                </a:solidFill>
              </a:rPr>
              <a:t>有效信息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8596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zh-CN" altLang="en-US" sz="2000" b="1" dirty="0" smtClean="0"/>
              <a:t>癌症</a:t>
            </a:r>
            <a:r>
              <a:rPr lang="zh-CN" altLang="en-US" sz="2000" b="1" dirty="0"/>
              <a:t>患者的血液内是否含有已表达的癌症驱动基因的有效信息。</a:t>
            </a:r>
            <a:endParaRPr lang="zh-CN" altLang="en-US" sz="2000" b="1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4414249" y="1330205"/>
            <a:ext cx="729553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肿瘤样本实验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</a:t>
            </a:r>
            <a:r>
              <a:rPr lang="zh-CN" altLang="en-US" sz="1600" b="1" dirty="0">
                <a:solidFill>
                  <a:schemeClr val="tx1"/>
                </a:solidFill>
              </a:rPr>
              <a:t>样本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1600" dirty="0" smtClean="0">
                <a:solidFill>
                  <a:schemeClr val="tx1"/>
                </a:solidFill>
              </a:rPr>
              <a:t>两例</a:t>
            </a:r>
            <a:r>
              <a:rPr lang="en-US" altLang="zh-CN" sz="1600" dirty="0" smtClean="0">
                <a:solidFill>
                  <a:schemeClr val="tx1"/>
                </a:solidFill>
              </a:rPr>
              <a:t>(B7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B13)</a:t>
            </a:r>
            <a:r>
              <a:rPr lang="zh-CN" altLang="en-US" sz="1600" dirty="0" smtClean="0">
                <a:solidFill>
                  <a:schemeClr val="tx1"/>
                </a:solidFill>
              </a:rPr>
              <a:t>已转移的乳腺癌患者血浆和原发肿瘤组织样本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</a:t>
            </a:r>
            <a:r>
              <a:rPr lang="zh-CN" altLang="en-US" sz="1600" b="1" dirty="0">
                <a:solidFill>
                  <a:schemeClr val="tx1"/>
                </a:solidFill>
              </a:rPr>
              <a:t>内容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1600" dirty="0" smtClean="0">
                <a:solidFill>
                  <a:schemeClr val="tx1"/>
                </a:solidFill>
              </a:rPr>
              <a:t>肿瘤组织的</a:t>
            </a:r>
            <a:r>
              <a:rPr lang="zh-CN" altLang="en-US" sz="1600" dirty="0">
                <a:solidFill>
                  <a:schemeClr val="tx1"/>
                </a:solidFill>
              </a:rPr>
              <a:t>全</a:t>
            </a:r>
            <a:r>
              <a:rPr lang="zh-CN" altLang="en-US" sz="1600" dirty="0" smtClean="0">
                <a:solidFill>
                  <a:schemeClr val="tx1"/>
                </a:solidFill>
              </a:rPr>
              <a:t>基因组测序和转录组测序，血浆中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cfDNA</a:t>
            </a:r>
            <a:r>
              <a:rPr lang="zh-CN" altLang="en-US" sz="1600" dirty="0" smtClean="0">
                <a:solidFill>
                  <a:schemeClr val="tx1"/>
                </a:solidFill>
              </a:rPr>
              <a:t>测序和</a:t>
            </a:r>
            <a:r>
              <a:rPr lang="en-US" altLang="zh-CN" sz="1600" dirty="0" smtClean="0">
                <a:solidFill>
                  <a:schemeClr val="tx1"/>
                </a:solidFill>
              </a:rPr>
              <a:t>RNA</a:t>
            </a:r>
            <a:r>
              <a:rPr lang="zh-CN" altLang="en-US" sz="1600" dirty="0" smtClean="0">
                <a:solidFill>
                  <a:schemeClr val="tx1"/>
                </a:solidFill>
              </a:rPr>
              <a:t>测序，并计算</a:t>
            </a:r>
            <a:r>
              <a:rPr lang="en-US" altLang="zh-CN" sz="1600" dirty="0" smtClean="0">
                <a:solidFill>
                  <a:schemeClr val="tx1"/>
                </a:solidFill>
              </a:rPr>
              <a:t>CNAs(copy number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alterations);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实验结果：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符合</a:t>
            </a:r>
            <a:r>
              <a:rPr lang="en-US" altLang="zh-CN" sz="1600" dirty="0" smtClean="0">
                <a:solidFill>
                  <a:schemeClr val="tx1"/>
                </a:solidFill>
              </a:rPr>
              <a:t>3.1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3.2</a:t>
            </a:r>
            <a:r>
              <a:rPr lang="zh-CN" altLang="en-US" sz="1600" dirty="0" smtClean="0">
                <a:solidFill>
                  <a:schemeClr val="tx1"/>
                </a:solidFill>
              </a:rPr>
              <a:t>的结论；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两样本的血浆</a:t>
            </a:r>
            <a:r>
              <a:rPr lang="en-US" altLang="zh-CN" sz="1600" dirty="0" smtClean="0">
                <a:solidFill>
                  <a:schemeClr val="tx1"/>
                </a:solidFill>
              </a:rPr>
              <a:t>DNA</a:t>
            </a:r>
            <a:r>
              <a:rPr lang="zh-CN" altLang="en-US" sz="1600" dirty="0" smtClean="0">
                <a:solidFill>
                  <a:schemeClr val="tx1"/>
                </a:solidFill>
              </a:rPr>
              <a:t>的拷贝数变异全基因组图谱；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0" y="4558355"/>
            <a:ext cx="2405131" cy="1747795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01" y="3824247"/>
            <a:ext cx="6302225" cy="218312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096636" y="3842984"/>
            <a:ext cx="5930755" cy="2309427"/>
            <a:chOff x="4928554" y="2646217"/>
            <a:chExt cx="5896797" cy="2724530"/>
          </a:xfrm>
        </p:grpSpPr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554" y="2704564"/>
              <a:ext cx="2962688" cy="2476846"/>
            </a:xfrm>
            <a:prstGeom prst="rect">
              <a:avLst/>
            </a:prstGeom>
          </p:spPr>
        </p:pic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1242" y="2646217"/>
              <a:ext cx="2934109" cy="2724530"/>
            </a:xfrm>
            <a:prstGeom prst="rect">
              <a:avLst/>
            </a:prstGeom>
          </p:spPr>
        </p:pic>
      </p:grp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31" y="3842984"/>
            <a:ext cx="5935166" cy="23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5" grpId="0" animBg="1"/>
      <p:bldP spid="5" grpId="1" animBg="1"/>
      <p:bldP spid="20" grpId="0"/>
      <p:bldP spid="1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3.4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研究内容③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16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8596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zh-CN" altLang="en-US" sz="2000" b="1" dirty="0" smtClean="0"/>
              <a:t>癌症</a:t>
            </a:r>
            <a:r>
              <a:rPr lang="zh-CN" altLang="en-US" sz="2000" b="1" dirty="0"/>
              <a:t>患者的血液内是否含有已表达的癌症驱动基因的有效信息。</a:t>
            </a:r>
            <a:endParaRPr lang="zh-CN" altLang="en-US" sz="2000" b="1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833880" y="1216480"/>
            <a:ext cx="10406933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>
                <a:solidFill>
                  <a:schemeClr val="tx1"/>
                </a:solidFill>
              </a:rPr>
              <a:t>肿瘤样本实验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实验结果：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根据</a:t>
            </a:r>
            <a:r>
              <a:rPr lang="en-US" altLang="zh-CN" sz="1600" dirty="0" smtClean="0">
                <a:solidFill>
                  <a:schemeClr val="tx1"/>
                </a:solidFill>
              </a:rPr>
              <a:t>ABSOLUTE</a:t>
            </a:r>
            <a:r>
              <a:rPr lang="zh-CN" altLang="en-US" sz="1600" dirty="0" smtClean="0">
                <a:solidFill>
                  <a:schemeClr val="tx1"/>
                </a:solidFill>
              </a:rPr>
              <a:t>定量法，得整体的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ctDNA</a:t>
            </a:r>
            <a:r>
              <a:rPr lang="zh-CN" altLang="en-US" sz="1600" dirty="0" smtClean="0">
                <a:solidFill>
                  <a:schemeClr val="tx1"/>
                </a:solidFill>
              </a:rPr>
              <a:t>等位基因频率占比分别为</a:t>
            </a:r>
            <a:r>
              <a:rPr lang="en-US" altLang="zh-CN" sz="1600" dirty="0" smtClean="0">
                <a:solidFill>
                  <a:schemeClr val="tx1"/>
                </a:solidFill>
              </a:rPr>
              <a:t>~45%(B7)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~72%(B13)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然而，特定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ctDNA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的实际等位基因频率由对应区域的拷贝数决定</a:t>
            </a:r>
            <a:r>
              <a:rPr lang="zh-CN" altLang="en-US" sz="1600" dirty="0" smtClean="0">
                <a:solidFill>
                  <a:schemeClr val="tx1"/>
                </a:solidFill>
              </a:rPr>
              <a:t>，不同区域的拷贝数不尽相同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基于拷贝数和整体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ctDNA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等位基因频率</a:t>
            </a:r>
            <a:r>
              <a:rPr lang="zh-CN" altLang="en-US" sz="1600" dirty="0" smtClean="0">
                <a:solidFill>
                  <a:schemeClr val="tx1"/>
                </a:solidFill>
              </a:rPr>
              <a:t>两个参数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估计</a:t>
            </a:r>
            <a:r>
              <a:rPr lang="zh-CN" altLang="en-US" sz="1600" dirty="0" smtClean="0">
                <a:solidFill>
                  <a:schemeClr val="tx1"/>
                </a:solidFill>
              </a:rPr>
              <a:t>不同区域的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ctDNA</a:t>
            </a:r>
            <a:r>
              <a:rPr lang="zh-CN" altLang="en-US" sz="1600" dirty="0" smtClean="0">
                <a:solidFill>
                  <a:schemeClr val="tx1"/>
                </a:solidFill>
              </a:rPr>
              <a:t>等位基因频率；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/>
                </a:solidFill>
              </a:rPr>
              <a:t>得到：</a:t>
            </a:r>
            <a:r>
              <a:rPr lang="en-US" altLang="zh-CN" sz="1600" dirty="0" smtClean="0">
                <a:solidFill>
                  <a:schemeClr val="tx1"/>
                </a:solidFill>
              </a:rPr>
              <a:t>B7</a:t>
            </a:r>
            <a:r>
              <a:rPr lang="zh-CN" altLang="en-US" sz="1600" dirty="0" smtClean="0">
                <a:solidFill>
                  <a:schemeClr val="tx1"/>
                </a:solidFill>
              </a:rPr>
              <a:t>样本中</a:t>
            </a:r>
            <a:r>
              <a:rPr lang="en-US" altLang="zh-CN" sz="1600" dirty="0" smtClean="0">
                <a:solidFill>
                  <a:schemeClr val="tx1"/>
                </a:solidFill>
              </a:rPr>
              <a:t>1q</a:t>
            </a:r>
            <a:r>
              <a:rPr lang="zh-CN" altLang="en-US" sz="1600" dirty="0">
                <a:solidFill>
                  <a:schemeClr val="tx1"/>
                </a:solidFill>
              </a:rPr>
              <a:t>区域</a:t>
            </a:r>
            <a:r>
              <a:rPr lang="zh-CN" altLang="en-US" sz="1600" dirty="0" smtClean="0">
                <a:solidFill>
                  <a:schemeClr val="tx1"/>
                </a:solidFill>
              </a:rPr>
              <a:t>，和</a:t>
            </a:r>
            <a:r>
              <a:rPr lang="en-US" altLang="zh-CN" sz="1600" dirty="0" smtClean="0">
                <a:solidFill>
                  <a:schemeClr val="tx1"/>
                </a:solidFill>
              </a:rPr>
              <a:t>1q,16p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19p</a:t>
            </a:r>
            <a:r>
              <a:rPr lang="zh-CN" altLang="en-US" sz="1600" dirty="0" smtClean="0">
                <a:solidFill>
                  <a:schemeClr val="tx1"/>
                </a:solidFill>
              </a:rPr>
              <a:t>区域</a:t>
            </a:r>
            <a:r>
              <a:rPr lang="en-US" altLang="zh-CN" sz="1600" dirty="0">
                <a:solidFill>
                  <a:schemeClr val="tx1"/>
                </a:solidFill>
              </a:rPr>
              <a:t>(tumor friction</a:t>
            </a:r>
            <a:r>
              <a:rPr lang="zh-CN" altLang="en-US" sz="1600" dirty="0">
                <a:solidFill>
                  <a:schemeClr val="tx1"/>
                </a:solidFill>
              </a:rPr>
              <a:t>＞</a:t>
            </a:r>
            <a:r>
              <a:rPr lang="en-US" altLang="zh-CN" sz="1600" dirty="0">
                <a:solidFill>
                  <a:schemeClr val="tx1"/>
                </a:solidFill>
              </a:rPr>
              <a:t>75</a:t>
            </a:r>
            <a:r>
              <a:rPr lang="en-US" altLang="zh-CN" sz="1600" dirty="0" smtClean="0">
                <a:solidFill>
                  <a:schemeClr val="tx1"/>
                </a:solidFill>
              </a:rPr>
              <a:t>%)</a:t>
            </a:r>
            <a:r>
              <a:rPr lang="zh-CN" altLang="en-US" sz="1600" dirty="0" smtClean="0">
                <a:solidFill>
                  <a:schemeClr val="tx1"/>
                </a:solidFill>
              </a:rPr>
              <a:t>可作为基因表达预测区域，</a:t>
            </a:r>
            <a:r>
              <a:rPr lang="en-US" altLang="zh-CN" sz="1600" dirty="0" smtClean="0">
                <a:solidFill>
                  <a:schemeClr val="tx1"/>
                </a:solidFill>
              </a:rPr>
              <a:t>B13</a:t>
            </a:r>
            <a:r>
              <a:rPr lang="zh-CN" altLang="en-US" sz="1600" dirty="0" smtClean="0">
                <a:solidFill>
                  <a:schemeClr val="tx1"/>
                </a:solidFill>
              </a:rPr>
              <a:t>样本中过表达区域基本都符合要求。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23" y="3570283"/>
            <a:ext cx="4855802" cy="2523920"/>
          </a:xfrm>
          <a:prstGeom prst="rect">
            <a:avLst/>
          </a:prstGeom>
        </p:spPr>
      </p:pic>
      <p:sp>
        <p:nvSpPr>
          <p:cNvPr id="16" name="左弧形箭头 15">
            <a:hlinkClick r:id="rId4" action="ppaction://hlinksldjump"/>
          </p:cNvPr>
          <p:cNvSpPr/>
          <p:nvPr/>
        </p:nvSpPr>
        <p:spPr>
          <a:xfrm>
            <a:off x="7630746" y="2629384"/>
            <a:ext cx="218269" cy="271165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78" y="3549122"/>
            <a:ext cx="2580188" cy="2566242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2"/>
          <a:stretch/>
        </p:blipFill>
        <p:spPr>
          <a:xfrm>
            <a:off x="1947423" y="3612186"/>
            <a:ext cx="7984853" cy="24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3.4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研究内容③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17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8596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zh-CN" altLang="en-US" sz="2000" b="1" dirty="0" smtClean="0"/>
              <a:t>癌症</a:t>
            </a:r>
            <a:r>
              <a:rPr lang="zh-CN" altLang="en-US" sz="2000" b="1" dirty="0"/>
              <a:t>患者的血液内是否含有已表达的癌症驱动基因的有效信息。</a:t>
            </a:r>
            <a:endParaRPr lang="zh-CN" altLang="en-US" sz="2000" b="1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833880" y="1216480"/>
            <a:ext cx="10406933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特定区域扩增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目标区域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：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B7:11q13.3(</a:t>
            </a:r>
            <a:r>
              <a:rPr lang="zh-CN" altLang="en-US" sz="1600" dirty="0" smtClean="0">
                <a:solidFill>
                  <a:schemeClr val="tx1"/>
                </a:solidFill>
              </a:rPr>
              <a:t>含</a:t>
            </a:r>
            <a:r>
              <a:rPr lang="en-US" altLang="zh-CN" sz="1600" dirty="0" smtClean="0">
                <a:solidFill>
                  <a:schemeClr val="tx1"/>
                </a:solidFill>
              </a:rPr>
              <a:t>CCND</a:t>
            </a:r>
            <a:r>
              <a:rPr lang="zh-CN" altLang="en-US" sz="1600" dirty="0" smtClean="0">
                <a:solidFill>
                  <a:schemeClr val="tx1"/>
                </a:solidFill>
              </a:rPr>
              <a:t>在内的</a:t>
            </a:r>
            <a:r>
              <a:rPr lang="en-US" altLang="zh-CN" sz="1600" dirty="0" smtClean="0">
                <a:solidFill>
                  <a:schemeClr val="tx1"/>
                </a:solidFill>
              </a:rPr>
              <a:t>15</a:t>
            </a:r>
            <a:r>
              <a:rPr lang="zh-CN" altLang="en-US" sz="1600" dirty="0" smtClean="0">
                <a:solidFill>
                  <a:schemeClr val="tx1"/>
                </a:solidFill>
              </a:rPr>
              <a:t>种基因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B13:8p11(</a:t>
            </a:r>
            <a:r>
              <a:rPr lang="zh-CN" altLang="en-US" sz="1600" dirty="0" smtClean="0">
                <a:solidFill>
                  <a:schemeClr val="tx1"/>
                </a:solidFill>
              </a:rPr>
              <a:t>含</a:t>
            </a:r>
            <a:r>
              <a:rPr lang="en-US" altLang="zh-CN" sz="1600" dirty="0" smtClean="0">
                <a:solidFill>
                  <a:schemeClr val="tx1"/>
                </a:solidFill>
              </a:rPr>
              <a:t>FGFR1</a:t>
            </a:r>
            <a:r>
              <a:rPr lang="zh-CN" altLang="en-US" sz="1600" dirty="0" smtClean="0">
                <a:solidFill>
                  <a:schemeClr val="tx1"/>
                </a:solidFill>
              </a:rPr>
              <a:t>在内的</a:t>
            </a:r>
            <a:r>
              <a:rPr lang="en-US" altLang="zh-CN" sz="1600" dirty="0" smtClean="0">
                <a:solidFill>
                  <a:schemeClr val="tx1"/>
                </a:solidFill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</a:rPr>
              <a:t>种基因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17q12(</a:t>
            </a:r>
            <a:r>
              <a:rPr lang="zh-CN" altLang="en-US" sz="1600" dirty="0" smtClean="0">
                <a:solidFill>
                  <a:schemeClr val="tx1"/>
                </a:solidFill>
              </a:rPr>
              <a:t>含</a:t>
            </a:r>
            <a:r>
              <a:rPr lang="en-US" altLang="zh-CN" sz="1600" dirty="0" smtClean="0">
                <a:solidFill>
                  <a:schemeClr val="tx1"/>
                </a:solidFill>
              </a:rPr>
              <a:t>ERBB2</a:t>
            </a:r>
            <a:r>
              <a:rPr lang="zh-CN" altLang="en-US" sz="1600" dirty="0" smtClean="0">
                <a:solidFill>
                  <a:schemeClr val="tx1"/>
                </a:solidFill>
              </a:rPr>
              <a:t>在内的</a:t>
            </a:r>
            <a:r>
              <a:rPr lang="en-US" altLang="zh-CN" sz="1600" dirty="0" smtClean="0">
                <a:solidFill>
                  <a:schemeClr val="tx1"/>
                </a:solidFill>
              </a:rPr>
              <a:t>46</a:t>
            </a:r>
            <a:r>
              <a:rPr lang="zh-CN" altLang="en-US" sz="1600" dirty="0" smtClean="0">
                <a:solidFill>
                  <a:schemeClr val="tx1"/>
                </a:solidFill>
              </a:rPr>
              <a:t>种基因）；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实验结果：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曼</a:t>
            </a:r>
            <a:r>
              <a:rPr lang="en-US" altLang="zh-CN" sz="1600" dirty="0">
                <a:solidFill>
                  <a:schemeClr val="tx1"/>
                </a:solidFill>
              </a:rPr>
              <a:t>-</a:t>
            </a:r>
            <a:r>
              <a:rPr lang="zh-CN" altLang="en-US" sz="1600" dirty="0">
                <a:solidFill>
                  <a:schemeClr val="tx1"/>
                </a:solidFill>
              </a:rPr>
              <a:t>惠特尼</a:t>
            </a:r>
            <a:r>
              <a:rPr lang="en-US" altLang="zh-CN" sz="1600" dirty="0">
                <a:solidFill>
                  <a:schemeClr val="tx1"/>
                </a:solidFill>
              </a:rPr>
              <a:t>U</a:t>
            </a:r>
            <a:r>
              <a:rPr lang="zh-CN" altLang="en-US" sz="1600" dirty="0" smtClean="0">
                <a:solidFill>
                  <a:schemeClr val="tx1"/>
                </a:solidFill>
              </a:rPr>
              <a:t>检验，显示两个样本的特定扩增区域的两组（表达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不表达）数据存在显著差异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对</a:t>
            </a:r>
            <a:r>
              <a:rPr lang="en-US" altLang="zh-CN" sz="1600" dirty="0" smtClean="0">
                <a:solidFill>
                  <a:schemeClr val="tx1"/>
                </a:solidFill>
              </a:rPr>
              <a:t>B7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</a:rPr>
              <a:t>1q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B13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</a:rPr>
              <a:t>8p11-ter</a:t>
            </a:r>
            <a:r>
              <a:rPr lang="zh-CN" altLang="en-US" sz="1600" dirty="0" smtClean="0">
                <a:solidFill>
                  <a:schemeClr val="tx1"/>
                </a:solidFill>
              </a:rPr>
              <a:t>区域的</a:t>
            </a:r>
            <a:r>
              <a:rPr lang="en-US" altLang="zh-CN" sz="1600" dirty="0" smtClean="0">
                <a:solidFill>
                  <a:schemeClr val="tx1"/>
                </a:solidFill>
              </a:rPr>
              <a:t>top 100</a:t>
            </a:r>
            <a:r>
              <a:rPr lang="zh-CN" altLang="en-US" sz="1600" dirty="0" smtClean="0">
                <a:solidFill>
                  <a:schemeClr val="tx1"/>
                </a:solidFill>
              </a:rPr>
              <a:t>基因（由肿瘤组织的</a:t>
            </a:r>
            <a:r>
              <a:rPr lang="en-US" altLang="zh-CN" sz="1600" dirty="0" smtClean="0">
                <a:solidFill>
                  <a:schemeClr val="tx1"/>
                </a:solidFill>
              </a:rPr>
              <a:t>RNA-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seq</a:t>
            </a:r>
            <a:r>
              <a:rPr lang="zh-CN" altLang="en-US" sz="1600" dirty="0">
                <a:solidFill>
                  <a:schemeClr val="tx1"/>
                </a:solidFill>
              </a:rPr>
              <a:t>决定</a:t>
            </a:r>
            <a:r>
              <a:rPr lang="zh-CN" altLang="en-US" sz="1600" dirty="0" smtClean="0">
                <a:solidFill>
                  <a:schemeClr val="tx1"/>
                </a:solidFill>
              </a:rPr>
              <a:t>）进行分类预测，正确率分别为</a:t>
            </a:r>
            <a:r>
              <a:rPr lang="en-US" altLang="zh-CN" sz="1600" dirty="0" smtClean="0">
                <a:solidFill>
                  <a:schemeClr val="tx1"/>
                </a:solidFill>
              </a:rPr>
              <a:t>86.1%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88.1%</a:t>
            </a:r>
            <a:r>
              <a:rPr lang="zh-CN" altLang="en-US" sz="1600" dirty="0" smtClean="0">
                <a:solidFill>
                  <a:schemeClr val="tx1"/>
                </a:solidFill>
              </a:rPr>
              <a:t>，进一步，对</a:t>
            </a:r>
            <a:r>
              <a:rPr lang="en-US" altLang="zh-CN" sz="1600" dirty="0" smtClean="0">
                <a:solidFill>
                  <a:schemeClr val="tx1"/>
                </a:solidFill>
              </a:rPr>
              <a:t>B13</a:t>
            </a:r>
            <a:r>
              <a:rPr lang="zh-CN" altLang="en-US" sz="1600" dirty="0" smtClean="0">
                <a:solidFill>
                  <a:schemeClr val="tx1"/>
                </a:solidFill>
              </a:rPr>
              <a:t>所有重复区域的</a:t>
            </a:r>
            <a:r>
              <a:rPr lang="en-US" altLang="zh-CN" sz="1600" dirty="0" smtClean="0">
                <a:solidFill>
                  <a:schemeClr val="tx1"/>
                </a:solidFill>
              </a:rPr>
              <a:t>top 100</a:t>
            </a:r>
            <a:r>
              <a:rPr lang="zh-CN" altLang="en-US" sz="1600" dirty="0" smtClean="0">
                <a:solidFill>
                  <a:schemeClr val="tx1"/>
                </a:solidFill>
              </a:rPr>
              <a:t>基因进行分类预测，正确率为</a:t>
            </a:r>
            <a:r>
              <a:rPr lang="en-US" altLang="zh-CN" sz="1600" dirty="0" smtClean="0">
                <a:solidFill>
                  <a:schemeClr val="tx1"/>
                </a:solidFill>
              </a:rPr>
              <a:t>~78%</a:t>
            </a:r>
            <a:r>
              <a:rPr lang="zh-CN" altLang="en-US" sz="1600" dirty="0" smtClean="0">
                <a:solidFill>
                  <a:schemeClr val="tx1"/>
                </a:solidFill>
              </a:rPr>
              <a:t>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3" y="4118949"/>
            <a:ext cx="3898537" cy="197525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14" y="4210026"/>
            <a:ext cx="4445876" cy="19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3.4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研究内容③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18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1544" y="415506"/>
            <a:ext cx="8596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zh-CN" altLang="en-US" sz="2000" b="1" dirty="0" smtClean="0"/>
              <a:t>癌症</a:t>
            </a:r>
            <a:r>
              <a:rPr lang="zh-CN" altLang="en-US" sz="2000" b="1" dirty="0"/>
              <a:t>患者的血液内是否含有已表达的癌症驱动基因的有效信息。</a:t>
            </a:r>
            <a:endParaRPr lang="zh-CN" altLang="en-US" sz="2000" b="1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488732" y="1216480"/>
            <a:ext cx="6243144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特定基因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目标基因：</a:t>
            </a:r>
            <a:r>
              <a:rPr lang="en-US" altLang="zh-CN" sz="1600" dirty="0" smtClean="0">
                <a:solidFill>
                  <a:schemeClr val="tx1"/>
                </a:solidFill>
              </a:rPr>
              <a:t>ERBB2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FGFR1……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实验结果：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/>
                </a:solidFill>
              </a:rPr>
              <a:t>ERBB2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启动子区域的核小体模式显示为该基因表达；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实验中鉴定出两种亚型</a:t>
            </a:r>
            <a:r>
              <a:rPr lang="en-US" altLang="zh-CN" sz="1600" dirty="0" smtClean="0">
                <a:solidFill>
                  <a:schemeClr val="tx1"/>
                </a:solidFill>
              </a:rPr>
              <a:t>(isoforms:NM_004448</a:t>
            </a:r>
            <a:r>
              <a:rPr lang="zh-CN" altLang="en-US" sz="1600" dirty="0" smtClean="0">
                <a:solidFill>
                  <a:schemeClr val="tx1"/>
                </a:solidFill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</a:rPr>
              <a:t>NM_001005862)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经计算预测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NM_004448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表达量更高</a:t>
            </a:r>
            <a:r>
              <a:rPr lang="zh-CN" altLang="en-US" sz="1600" dirty="0" smtClean="0">
                <a:solidFill>
                  <a:schemeClr val="tx1"/>
                </a:solidFill>
              </a:rPr>
              <a:t>（结果也由</a:t>
            </a:r>
            <a:r>
              <a:rPr lang="en-US" altLang="zh-CN" sz="1600" dirty="0" smtClean="0">
                <a:solidFill>
                  <a:schemeClr val="tx1"/>
                </a:solidFill>
              </a:rPr>
              <a:t>RNA-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seq</a:t>
            </a:r>
            <a:r>
              <a:rPr lang="zh-CN" altLang="en-US" sz="1600" dirty="0" smtClean="0">
                <a:solidFill>
                  <a:schemeClr val="tx1"/>
                </a:solidFill>
              </a:rPr>
              <a:t>测序所得的</a:t>
            </a:r>
            <a:r>
              <a:rPr lang="en-US" altLang="zh-CN" sz="1600" dirty="0" smtClean="0">
                <a:solidFill>
                  <a:schemeClr val="tx1"/>
                </a:solidFill>
              </a:rPr>
              <a:t>FPRM</a:t>
            </a:r>
            <a:r>
              <a:rPr lang="zh-CN" altLang="en-US" sz="1600" dirty="0" smtClean="0">
                <a:solidFill>
                  <a:schemeClr val="tx1"/>
                </a:solidFill>
              </a:rPr>
              <a:t>证实）。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/>
                </a:solidFill>
              </a:rPr>
              <a:t>FGFR1</a:t>
            </a:r>
            <a:r>
              <a:rPr lang="zh-CN" altLang="en-US" sz="1600" dirty="0" smtClean="0">
                <a:solidFill>
                  <a:schemeClr val="tx1"/>
                </a:solidFill>
              </a:rPr>
              <a:t>（同理分析）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4" y="1235776"/>
            <a:ext cx="4405931" cy="4988086"/>
          </a:xfrm>
          <a:prstGeom prst="rect">
            <a:avLst/>
          </a:prstGeom>
        </p:spPr>
      </p:pic>
      <p:sp>
        <p:nvSpPr>
          <p:cNvPr id="9" name="左弧形箭头 8">
            <a:hlinkClick r:id="rId4" action="ppaction://hlinksldjump"/>
          </p:cNvPr>
          <p:cNvSpPr/>
          <p:nvPr/>
        </p:nvSpPr>
        <p:spPr>
          <a:xfrm>
            <a:off x="5220083" y="3606471"/>
            <a:ext cx="218269" cy="271165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6" y="4305255"/>
            <a:ext cx="5385783" cy="166987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6" y="4305255"/>
            <a:ext cx="1655328" cy="15506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3144" y="415506"/>
            <a:ext cx="6705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0" b="1" dirty="0" smtClean="0">
                <a:solidFill>
                  <a:srgbClr val="C00000"/>
                </a:solidFill>
                <a:latin typeface="+mn-ea"/>
                <a:ea typeface="+mn-ea"/>
              </a:rPr>
              <a:t>有</a:t>
            </a:r>
            <a:endParaRPr lang="en-US" sz="33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99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9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E9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6"/>
          <p:cNvSpPr txBox="1"/>
          <p:nvPr/>
        </p:nvSpPr>
        <p:spPr>
          <a:xfrm>
            <a:off x="720506" y="2593975"/>
            <a:ext cx="1784788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124" name="文本框 7"/>
          <p:cNvSpPr txBox="1"/>
          <p:nvPr/>
        </p:nvSpPr>
        <p:spPr>
          <a:xfrm>
            <a:off x="0" y="3556000"/>
            <a:ext cx="322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09403" y="761886"/>
            <a:ext cx="3541832" cy="1211659"/>
            <a:chOff x="4025615" y="572694"/>
            <a:chExt cx="3541832" cy="1211659"/>
          </a:xfrm>
        </p:grpSpPr>
        <p:grpSp>
          <p:nvGrpSpPr>
            <p:cNvPr id="5154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5158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>
                    <a:latin typeface="微软雅黑" panose="020B0503020204020204" pitchFamily="34" charset="-122"/>
                  </a:rPr>
                  <a:t>相关背景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80430" y="1750593"/>
                <a:ext cx="1689426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INTRODUCTION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55" name="组合 68"/>
            <p:cNvGrpSpPr/>
            <p:nvPr/>
          </p:nvGrpSpPr>
          <p:grpSpPr>
            <a:xfrm>
              <a:off x="4025615" y="592475"/>
              <a:ext cx="1111451" cy="1191878"/>
              <a:chOff x="3909356" y="1685984"/>
              <a:chExt cx="774179" cy="830199"/>
            </a:xfrm>
          </p:grpSpPr>
          <p:sp>
            <p:nvSpPr>
              <p:cNvPr id="5156" name="文本框 16"/>
              <p:cNvSpPr txBox="1"/>
              <p:nvPr/>
            </p:nvSpPr>
            <p:spPr>
              <a:xfrm>
                <a:off x="3919227" y="1751875"/>
                <a:ext cx="764308" cy="764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306214" y="2250307"/>
            <a:ext cx="3541832" cy="1221000"/>
            <a:chOff x="4025615" y="572693"/>
            <a:chExt cx="3541832" cy="1221000"/>
          </a:xfrm>
        </p:grpSpPr>
        <p:grpSp>
          <p:nvGrpSpPr>
            <p:cNvPr id="42" name="组合 41"/>
            <p:cNvGrpSpPr/>
            <p:nvPr/>
          </p:nvGrpSpPr>
          <p:grpSpPr>
            <a:xfrm>
              <a:off x="5239602" y="572693"/>
              <a:ext cx="2327845" cy="1221000"/>
              <a:chOff x="4818741" y="1356668"/>
              <a:chExt cx="1924151" cy="650621"/>
            </a:xfrm>
          </p:grpSpPr>
          <p:sp>
            <p:nvSpPr>
              <p:cNvPr id="46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研究内容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7" name="文本框 19"/>
              <p:cNvSpPr txBox="1"/>
              <p:nvPr/>
            </p:nvSpPr>
            <p:spPr>
              <a:xfrm>
                <a:off x="5144166" y="1810487"/>
                <a:ext cx="1210391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CONTENT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44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298850" y="3670379"/>
            <a:ext cx="3541832" cy="1117061"/>
            <a:chOff x="4025615" y="572694"/>
            <a:chExt cx="3541832" cy="1117061"/>
          </a:xfrm>
        </p:grpSpPr>
        <p:sp>
          <p:nvSpPr>
            <p:cNvPr id="53" name="文本框 18"/>
            <p:cNvSpPr txBox="1"/>
            <p:nvPr/>
          </p:nvSpPr>
          <p:spPr>
            <a:xfrm>
              <a:off x="5239602" y="572694"/>
              <a:ext cx="2327845" cy="707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4000" b="1" dirty="0" smtClean="0">
                  <a:latin typeface="微软雅黑" panose="020B0503020204020204" pitchFamily="34" charset="-122"/>
                </a:rPr>
                <a:t>研究过程</a:t>
              </a:r>
              <a:endParaRPr lang="zh-CN" altLang="en-US" sz="40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50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51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309403" y="5079219"/>
            <a:ext cx="3541832" cy="1117061"/>
            <a:chOff x="4025615" y="572694"/>
            <a:chExt cx="3541832" cy="1117061"/>
          </a:xfrm>
        </p:grpSpPr>
        <p:grpSp>
          <p:nvGrpSpPr>
            <p:cNvPr id="57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64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sz="4000" b="1" dirty="0">
                    <a:solidFill>
                      <a:srgbClr val="D30C50"/>
                    </a:solidFill>
                    <a:latin typeface="微软雅黑" panose="020B0503020204020204" pitchFamily="34" charset="-122"/>
                  </a:rPr>
                  <a:t>延伸讨论</a:t>
                </a:r>
              </a:p>
            </p:txBody>
          </p:sp>
          <p:sp>
            <p:nvSpPr>
              <p:cNvPr id="65" name="文本框 19"/>
              <p:cNvSpPr txBox="1"/>
              <p:nvPr/>
            </p:nvSpPr>
            <p:spPr>
              <a:xfrm>
                <a:off x="5044585" y="1750593"/>
                <a:ext cx="1332418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60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文本框 19"/>
          <p:cNvSpPr txBox="1"/>
          <p:nvPr/>
        </p:nvSpPr>
        <p:spPr>
          <a:xfrm>
            <a:off x="5940739" y="4378266"/>
            <a:ext cx="132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PROCESS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E9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6"/>
          <p:cNvSpPr txBox="1"/>
          <p:nvPr/>
        </p:nvSpPr>
        <p:spPr>
          <a:xfrm>
            <a:off x="720506" y="2593975"/>
            <a:ext cx="1784788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124" name="文本框 7"/>
          <p:cNvSpPr txBox="1"/>
          <p:nvPr/>
        </p:nvSpPr>
        <p:spPr>
          <a:xfrm>
            <a:off x="0" y="3556000"/>
            <a:ext cx="322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09403" y="761886"/>
            <a:ext cx="3541832" cy="1211659"/>
            <a:chOff x="4025615" y="572694"/>
            <a:chExt cx="3541832" cy="1211659"/>
          </a:xfrm>
        </p:grpSpPr>
        <p:grpSp>
          <p:nvGrpSpPr>
            <p:cNvPr id="5154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5158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相关背景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80430" y="1750593"/>
                <a:ext cx="1689426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INTRODUCTION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55" name="组合 68"/>
            <p:cNvGrpSpPr/>
            <p:nvPr/>
          </p:nvGrpSpPr>
          <p:grpSpPr>
            <a:xfrm>
              <a:off x="4025615" y="592475"/>
              <a:ext cx="1111451" cy="1191878"/>
              <a:chOff x="3909356" y="1685984"/>
              <a:chExt cx="774179" cy="830199"/>
            </a:xfrm>
          </p:grpSpPr>
          <p:sp>
            <p:nvSpPr>
              <p:cNvPr id="5156" name="文本框 16"/>
              <p:cNvSpPr txBox="1"/>
              <p:nvPr/>
            </p:nvSpPr>
            <p:spPr>
              <a:xfrm>
                <a:off x="3919227" y="1751875"/>
                <a:ext cx="764308" cy="764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306214" y="2250307"/>
            <a:ext cx="3541832" cy="1221000"/>
            <a:chOff x="4025615" y="572693"/>
            <a:chExt cx="3541832" cy="1221000"/>
          </a:xfrm>
        </p:grpSpPr>
        <p:grpSp>
          <p:nvGrpSpPr>
            <p:cNvPr id="42" name="组合 41"/>
            <p:cNvGrpSpPr/>
            <p:nvPr/>
          </p:nvGrpSpPr>
          <p:grpSpPr>
            <a:xfrm>
              <a:off x="5239602" y="572693"/>
              <a:ext cx="2327845" cy="1221000"/>
              <a:chOff x="4818741" y="1356668"/>
              <a:chExt cx="1924151" cy="650621"/>
            </a:xfrm>
          </p:grpSpPr>
          <p:sp>
            <p:nvSpPr>
              <p:cNvPr id="46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研究</a:t>
                </a:r>
                <a:r>
                  <a:rPr lang="zh-CN" altLang="en-US" sz="4000" b="1" dirty="0">
                    <a:latin typeface="微软雅黑" panose="020B0503020204020204" pitchFamily="34" charset="-122"/>
                  </a:rPr>
                  <a:t>内容</a:t>
                </a:r>
              </a:p>
            </p:txBody>
          </p:sp>
          <p:sp>
            <p:nvSpPr>
              <p:cNvPr id="47" name="文本框 19"/>
              <p:cNvSpPr txBox="1"/>
              <p:nvPr/>
            </p:nvSpPr>
            <p:spPr>
              <a:xfrm>
                <a:off x="5144166" y="1810487"/>
                <a:ext cx="1210391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44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298850" y="3670379"/>
            <a:ext cx="3541832" cy="1117061"/>
            <a:chOff x="4025615" y="572694"/>
            <a:chExt cx="3541832" cy="1117061"/>
          </a:xfrm>
        </p:grpSpPr>
        <p:grpSp>
          <p:nvGrpSpPr>
            <p:cNvPr id="49" name="组合 41"/>
            <p:cNvGrpSpPr/>
            <p:nvPr/>
          </p:nvGrpSpPr>
          <p:grpSpPr>
            <a:xfrm>
              <a:off x="5239602" y="572694"/>
              <a:ext cx="2327845" cy="1077219"/>
              <a:chOff x="4818741" y="1356668"/>
              <a:chExt cx="1924151" cy="574006"/>
            </a:xfrm>
          </p:grpSpPr>
          <p:sp>
            <p:nvSpPr>
              <p:cNvPr id="53" name="文本框 18"/>
              <p:cNvSpPr txBox="1"/>
              <p:nvPr/>
            </p:nvSpPr>
            <p:spPr>
              <a:xfrm>
                <a:off x="4818741" y="1356668"/>
                <a:ext cx="1924151" cy="377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研究过程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4" name="文本框 19"/>
              <p:cNvSpPr txBox="1"/>
              <p:nvPr/>
            </p:nvSpPr>
            <p:spPr>
              <a:xfrm>
                <a:off x="5172436" y="1733872"/>
                <a:ext cx="1094163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PROCESS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51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309403" y="5079219"/>
            <a:ext cx="3541832" cy="1117061"/>
            <a:chOff x="4025615" y="572694"/>
            <a:chExt cx="3541832" cy="1117061"/>
          </a:xfrm>
        </p:grpSpPr>
        <p:grpSp>
          <p:nvGrpSpPr>
            <p:cNvPr id="57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64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>
                    <a:latin typeface="微软雅黑" panose="020B0503020204020204" pitchFamily="34" charset="-122"/>
                  </a:rPr>
                  <a:t>延伸</a:t>
                </a:r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讨论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5" name="文本框 19"/>
              <p:cNvSpPr txBox="1"/>
              <p:nvPr/>
            </p:nvSpPr>
            <p:spPr>
              <a:xfrm>
                <a:off x="5044585" y="1750593"/>
                <a:ext cx="1332418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60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833880" y="1216480"/>
            <a:ext cx="10611885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</a:rPr>
              <a:t>【</a:t>
            </a:r>
            <a:r>
              <a:rPr lang="zh-CN" altLang="en-US" b="1" dirty="0" smtClean="0">
                <a:solidFill>
                  <a:schemeClr val="tx1"/>
                </a:solidFill>
              </a:rPr>
              <a:t>验证方法的普遍性</a:t>
            </a:r>
            <a:r>
              <a:rPr lang="en-US" altLang="zh-CN" b="1" dirty="0">
                <a:solidFill>
                  <a:schemeClr val="tx1"/>
                </a:solidFill>
              </a:rPr>
              <a:t>】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样本选取：</a:t>
            </a:r>
            <a:r>
              <a:rPr lang="en-US" altLang="zh-CN" dirty="0" smtClean="0">
                <a:solidFill>
                  <a:schemeClr val="tx1"/>
                </a:solidFill>
              </a:rPr>
              <a:t>128</a:t>
            </a:r>
            <a:r>
              <a:rPr lang="zh-CN" altLang="en-US" dirty="0" smtClean="0">
                <a:solidFill>
                  <a:schemeClr val="tx1"/>
                </a:solidFill>
              </a:rPr>
              <a:t>例结肠癌，</a:t>
            </a:r>
            <a:r>
              <a:rPr lang="en-US" altLang="zh-CN" dirty="0" smtClean="0">
                <a:solidFill>
                  <a:schemeClr val="tx1"/>
                </a:solidFill>
              </a:rPr>
              <a:t>139</a:t>
            </a:r>
            <a:r>
              <a:rPr lang="zh-CN" altLang="en-US" dirty="0" smtClean="0">
                <a:solidFill>
                  <a:schemeClr val="tx1"/>
                </a:solidFill>
              </a:rPr>
              <a:t>例前列腺癌，</a:t>
            </a:r>
            <a:r>
              <a:rPr lang="en-US" altLang="zh-CN" dirty="0" smtClean="0">
                <a:solidFill>
                  <a:schemeClr val="tx1"/>
                </a:solidFill>
              </a:rPr>
              <a:t>125</a:t>
            </a:r>
            <a:r>
              <a:rPr lang="zh-CN" altLang="en-US" dirty="0" smtClean="0">
                <a:solidFill>
                  <a:schemeClr val="tx1"/>
                </a:solidFill>
              </a:rPr>
              <a:t>例乳腺癌，</a:t>
            </a:r>
            <a:r>
              <a:rPr lang="en-US" altLang="zh-CN" dirty="0" smtClean="0">
                <a:solidFill>
                  <a:schemeClr val="tx1"/>
                </a:solidFill>
              </a:rPr>
              <a:t>31</a:t>
            </a:r>
            <a:r>
              <a:rPr lang="zh-CN" altLang="en-US" dirty="0" smtClean="0">
                <a:solidFill>
                  <a:schemeClr val="tx1"/>
                </a:solidFill>
              </a:rPr>
              <a:t>例肺癌，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例其他癌症血浆样本；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相关结论：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220</a:t>
            </a:r>
            <a:r>
              <a:rPr lang="zh-CN" altLang="en-US" dirty="0" smtClean="0">
                <a:solidFill>
                  <a:schemeClr val="tx1"/>
                </a:solidFill>
              </a:rPr>
              <a:t>例样本</a:t>
            </a:r>
            <a:r>
              <a:rPr lang="en-US" altLang="zh-CN" dirty="0" smtClean="0">
                <a:solidFill>
                  <a:schemeClr val="tx1"/>
                </a:solidFill>
              </a:rPr>
              <a:t>(51.6%)</a:t>
            </a:r>
            <a:r>
              <a:rPr lang="zh-CN" altLang="en-US" dirty="0" smtClean="0">
                <a:solidFill>
                  <a:schemeClr val="tx1"/>
                </a:solidFill>
              </a:rPr>
              <a:t>至少有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smtClean="0">
                <a:solidFill>
                  <a:schemeClr val="tx1"/>
                </a:solidFill>
              </a:rPr>
              <a:t>genomic bins</a:t>
            </a:r>
            <a:r>
              <a:rPr lang="zh-CN" altLang="en-US" dirty="0" smtClean="0">
                <a:solidFill>
                  <a:schemeClr val="tx1"/>
                </a:solidFill>
              </a:rPr>
              <a:t>可用于启动子</a:t>
            </a:r>
            <a:r>
              <a:rPr lang="en-US" altLang="zh-CN" dirty="0" smtClean="0">
                <a:solidFill>
                  <a:schemeClr val="tx1"/>
                </a:solidFill>
              </a:rPr>
              <a:t>reads</a:t>
            </a:r>
            <a:r>
              <a:rPr lang="zh-CN" altLang="en-US" dirty="0" smtClean="0">
                <a:solidFill>
                  <a:schemeClr val="tx1"/>
                </a:solidFill>
              </a:rPr>
              <a:t>覆盖深度分析；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另，其中存在部分高扩增区域含有重要的癌症驱动基因，可供后续分析研究。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</a:rPr>
              <a:t>【</a:t>
            </a:r>
            <a:r>
              <a:rPr lang="zh-CN" altLang="en-US" b="1" dirty="0" smtClean="0">
                <a:solidFill>
                  <a:schemeClr val="tx1"/>
                </a:solidFill>
              </a:rPr>
              <a:t>方法局限性</a:t>
            </a:r>
            <a:r>
              <a:rPr lang="en-US" altLang="zh-CN" b="1" dirty="0" smtClean="0">
                <a:solidFill>
                  <a:schemeClr val="tx1"/>
                </a:solidFill>
              </a:rPr>
              <a:t>】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该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r>
              <a:rPr lang="zh-CN" altLang="en-US" b="1" dirty="0" smtClean="0">
                <a:solidFill>
                  <a:schemeClr val="tx1"/>
                </a:solidFill>
              </a:rPr>
              <a:t>不能用于微小残留病</a:t>
            </a:r>
            <a:r>
              <a:rPr lang="en-US" altLang="zh-CN" dirty="0" smtClean="0">
                <a:solidFill>
                  <a:schemeClr val="tx1"/>
                </a:solidFill>
              </a:rPr>
              <a:t>(minimal residual disease);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</a:rPr>
              <a:t>核小体的特殊模式也可能存在于少量不表达的基因</a:t>
            </a:r>
            <a:r>
              <a:rPr lang="zh-CN" altLang="en-US" dirty="0" smtClean="0">
                <a:solidFill>
                  <a:schemeClr val="tx1"/>
                </a:solidFill>
              </a:rPr>
              <a:t>，因为基因会向外延伸</a:t>
            </a:r>
            <a:r>
              <a:rPr lang="en-US" altLang="zh-CN" dirty="0" smtClean="0">
                <a:solidFill>
                  <a:schemeClr val="tx1"/>
                </a:solidFill>
              </a:rPr>
              <a:t>(elongating),RNA</a:t>
            </a:r>
            <a:r>
              <a:rPr lang="zh-CN" altLang="en-US" dirty="0" smtClean="0">
                <a:solidFill>
                  <a:schemeClr val="tx1"/>
                </a:solidFill>
              </a:rPr>
              <a:t>聚合酶</a:t>
            </a:r>
            <a:r>
              <a:rPr lang="en-US" altLang="zh-CN" dirty="0" smtClean="0">
                <a:solidFill>
                  <a:schemeClr val="tx1"/>
                </a:solidFill>
              </a:rPr>
              <a:t>II</a:t>
            </a:r>
            <a:r>
              <a:rPr lang="zh-CN" altLang="en-US" dirty="0" smtClean="0">
                <a:solidFill>
                  <a:schemeClr val="tx1"/>
                </a:solidFill>
              </a:rPr>
              <a:t>也能表现出相似的核小体模式；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</a:rPr>
              <a:t>基因转录影响因素很多</a:t>
            </a:r>
            <a:r>
              <a:rPr lang="zh-CN" altLang="en-US" dirty="0" smtClean="0">
                <a:solidFill>
                  <a:schemeClr val="tx1"/>
                </a:solidFill>
              </a:rPr>
              <a:t>，不仅仅和拷贝数有关。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</a:rPr>
              <a:t>【</a:t>
            </a:r>
            <a:r>
              <a:rPr lang="zh-CN" altLang="en-US" b="1" dirty="0" smtClean="0">
                <a:solidFill>
                  <a:schemeClr val="tx1"/>
                </a:solidFill>
              </a:rPr>
              <a:t>其他</a:t>
            </a:r>
            <a:r>
              <a:rPr lang="en-US" altLang="zh-CN" b="1" dirty="0" smtClean="0">
                <a:solidFill>
                  <a:schemeClr val="tx1"/>
                </a:solidFill>
              </a:rPr>
              <a:t>】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tx1"/>
                </a:solidFill>
              </a:rPr>
              <a:t>cfDNA</a:t>
            </a:r>
            <a:r>
              <a:rPr lang="zh-CN" altLang="en-US" b="1" dirty="0" smtClean="0">
                <a:solidFill>
                  <a:schemeClr val="tx1"/>
                </a:solidFill>
              </a:rPr>
              <a:t>的印迹</a:t>
            </a:r>
            <a:r>
              <a:rPr lang="zh-CN" altLang="en-US" dirty="0" smtClean="0">
                <a:solidFill>
                  <a:schemeClr val="tx1"/>
                </a:solidFill>
              </a:rPr>
              <a:t>：不同组织来源的核小体间距不同；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在进行基因表达和核小体特殊模式相关性研究时，</a:t>
            </a:r>
            <a:r>
              <a:rPr lang="zh-CN" altLang="en-US" b="1" dirty="0" smtClean="0">
                <a:solidFill>
                  <a:schemeClr val="tx1"/>
                </a:solidFill>
              </a:rPr>
              <a:t>全基因组测序要尽可能地覆盖相关的</a:t>
            </a:r>
            <a:r>
              <a:rPr lang="en-US" altLang="zh-CN" b="1" dirty="0" smtClean="0">
                <a:solidFill>
                  <a:schemeClr val="tx1"/>
                </a:solidFill>
              </a:rPr>
              <a:t>TSS</a:t>
            </a:r>
            <a:r>
              <a:rPr lang="zh-CN" altLang="en-US" b="1" dirty="0" smtClean="0">
                <a:solidFill>
                  <a:schemeClr val="tx1"/>
                </a:solidFill>
              </a:rPr>
              <a:t>位点及附近区域</a:t>
            </a:r>
            <a:r>
              <a:rPr lang="zh-CN" altLang="en-US" dirty="0" smtClean="0">
                <a:solidFill>
                  <a:schemeClr val="tx1"/>
                </a:solidFill>
              </a:rPr>
              <a:t>，否则分析会失败。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170" name="文本框 10"/>
          <p:cNvSpPr txBox="1"/>
          <p:nvPr/>
        </p:nvSpPr>
        <p:spPr>
          <a:xfrm>
            <a:off x="762219" y="385493"/>
            <a:ext cx="34843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4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延伸讨论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20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solidFill>
            <a:srgbClr val="D3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2705100"/>
            <a:ext cx="10801350" cy="1441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8800" b="1" dirty="0" smtClean="0">
                <a:solidFill>
                  <a:schemeClr val="bg1"/>
                </a:solidFill>
              </a:rPr>
              <a:t>附 录</a:t>
            </a:r>
            <a:endParaRPr lang="zh-CN" altLang="en-US" sz="8800" b="1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1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461382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1  CNA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分析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22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4800" y="1213145"/>
            <a:ext cx="1154430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CNA: </a:t>
            </a:r>
            <a:r>
              <a:rPr lang="en-US" altLang="zh-CN" sz="2400" dirty="0" smtClean="0">
                <a:solidFill>
                  <a:schemeClr val="tx1"/>
                </a:solidFill>
              </a:rPr>
              <a:t>copy number alternation</a:t>
            </a:r>
            <a:r>
              <a:rPr lang="zh-CN" altLang="en-US" sz="2400" dirty="0" smtClean="0">
                <a:solidFill>
                  <a:schemeClr val="tx1"/>
                </a:solidFill>
              </a:rPr>
              <a:t>，拷贝数变异。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分析目的：</a:t>
            </a:r>
            <a:r>
              <a:rPr lang="zh-CN" altLang="en-US" sz="2400" dirty="0" smtClean="0">
                <a:solidFill>
                  <a:schemeClr val="tx1"/>
                </a:solidFill>
              </a:rPr>
              <a:t>去除人为干扰因素，降低拷贝数变异（常见于癌症患者）的影响。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分析方法：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用</a:t>
            </a:r>
            <a:r>
              <a:rPr lang="en-US" altLang="zh-CN" sz="2400" dirty="0" smtClean="0">
                <a:solidFill>
                  <a:schemeClr val="tx1"/>
                </a:solidFill>
              </a:rPr>
              <a:t>BWA</a:t>
            </a:r>
            <a:r>
              <a:rPr lang="zh-CN" altLang="en-US" sz="2400" dirty="0" smtClean="0">
                <a:solidFill>
                  <a:schemeClr val="tx1"/>
                </a:solidFill>
              </a:rPr>
              <a:t>来和</a:t>
            </a:r>
            <a:r>
              <a:rPr lang="en-US" altLang="zh-CN" sz="2400" dirty="0" smtClean="0">
                <a:solidFill>
                  <a:schemeClr val="tx1"/>
                </a:solidFill>
              </a:rPr>
              <a:t>hg19</a:t>
            </a:r>
            <a:r>
              <a:rPr lang="zh-CN" altLang="en-US" sz="2400" dirty="0" smtClean="0">
                <a:solidFill>
                  <a:schemeClr val="tx1"/>
                </a:solidFill>
              </a:rPr>
              <a:t>人类参考基因组（去除</a:t>
            </a:r>
            <a:r>
              <a:rPr lang="en-US" altLang="zh-CN" sz="2400" dirty="0" smtClean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染色体上的伪染色体</a:t>
            </a:r>
            <a:r>
              <a:rPr lang="zh-CN" altLang="en-US" sz="2400" dirty="0">
                <a:solidFill>
                  <a:schemeClr val="tx1"/>
                </a:solidFill>
              </a:rPr>
              <a:t>区</a:t>
            </a:r>
            <a:r>
              <a:rPr lang="zh-CN" altLang="en-US" sz="2400" dirty="0" smtClean="0">
                <a:solidFill>
                  <a:schemeClr val="tx1"/>
                </a:solidFill>
              </a:rPr>
              <a:t>）进行比对；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去除二代测序的</a:t>
            </a:r>
            <a:r>
              <a:rPr lang="en-US" altLang="zh-CN" sz="2400" dirty="0" smtClean="0">
                <a:solidFill>
                  <a:schemeClr val="tx1"/>
                </a:solidFill>
              </a:rPr>
              <a:t>PCR duplication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Reads</a:t>
            </a:r>
            <a:r>
              <a:rPr lang="zh-CN" altLang="en-US" sz="2400" dirty="0" smtClean="0">
                <a:solidFill>
                  <a:schemeClr val="tx1"/>
                </a:solidFill>
              </a:rPr>
              <a:t>匹配到</a:t>
            </a:r>
            <a:r>
              <a:rPr lang="en-US" altLang="zh-CN" sz="2400" dirty="0" smtClean="0">
                <a:solidFill>
                  <a:schemeClr val="tx1"/>
                </a:solidFill>
              </a:rPr>
              <a:t>50000</a:t>
            </a:r>
            <a:r>
              <a:rPr lang="zh-CN" altLang="en-US" sz="2400" dirty="0" smtClean="0">
                <a:solidFill>
                  <a:schemeClr val="tx1"/>
                </a:solidFill>
              </a:rPr>
              <a:t>个</a:t>
            </a:r>
            <a:r>
              <a:rPr lang="en-US" altLang="zh-CN" sz="2400" dirty="0" smtClean="0">
                <a:solidFill>
                  <a:schemeClr val="tx1"/>
                </a:solidFill>
              </a:rPr>
              <a:t>genomic bins</a:t>
            </a:r>
            <a:r>
              <a:rPr lang="zh-CN" altLang="en-US" sz="2400" dirty="0" smtClean="0">
                <a:solidFill>
                  <a:schemeClr val="tx1"/>
                </a:solidFill>
              </a:rPr>
              <a:t>，每个</a:t>
            </a:r>
            <a:r>
              <a:rPr lang="en-US" altLang="zh-CN" sz="2400" dirty="0" smtClean="0">
                <a:solidFill>
                  <a:schemeClr val="tx1"/>
                </a:solidFill>
              </a:rPr>
              <a:t>bin</a:t>
            </a:r>
            <a:r>
              <a:rPr lang="zh-CN" altLang="en-US" sz="2400" dirty="0" smtClean="0">
                <a:solidFill>
                  <a:schemeClr val="tx1"/>
                </a:solidFill>
              </a:rPr>
              <a:t>区域大小约为</a:t>
            </a:r>
            <a:r>
              <a:rPr lang="en-US" altLang="zh-CN" sz="2400" dirty="0" smtClean="0">
                <a:solidFill>
                  <a:schemeClr val="tx1"/>
                </a:solidFill>
              </a:rPr>
              <a:t>56kb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对每个</a:t>
            </a:r>
            <a:r>
              <a:rPr lang="en-US" altLang="zh-CN" sz="2400" dirty="0" smtClean="0">
                <a:solidFill>
                  <a:schemeClr val="tx1"/>
                </a:solidFill>
              </a:rPr>
              <a:t>bin</a:t>
            </a:r>
            <a:r>
              <a:rPr lang="zh-CN" altLang="en-US" sz="2400" dirty="0" smtClean="0">
                <a:solidFill>
                  <a:schemeClr val="tx1"/>
                </a:solidFill>
              </a:rPr>
              <a:t>中的</a:t>
            </a:r>
            <a:r>
              <a:rPr lang="en-US" altLang="zh-CN" sz="2400" dirty="0" smtClean="0">
                <a:solidFill>
                  <a:schemeClr val="tx1"/>
                </a:solidFill>
              </a:rPr>
              <a:t>reads</a:t>
            </a:r>
            <a:r>
              <a:rPr lang="zh-CN" altLang="en-US" sz="2400" dirty="0" smtClean="0">
                <a:solidFill>
                  <a:schemeClr val="tx1"/>
                </a:solidFill>
              </a:rPr>
              <a:t>数（即总</a:t>
            </a:r>
            <a:r>
              <a:rPr lang="en-US" altLang="zh-CN" sz="2400" dirty="0" smtClean="0">
                <a:solidFill>
                  <a:schemeClr val="tx1"/>
                </a:solidFill>
              </a:rPr>
              <a:t>reads</a:t>
            </a:r>
            <a:r>
              <a:rPr lang="zh-CN" altLang="en-US" sz="2400" dirty="0" smtClean="0">
                <a:solidFill>
                  <a:schemeClr val="tx1"/>
                </a:solidFill>
              </a:rPr>
              <a:t>数）用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中位数进行归一化</a:t>
            </a:r>
            <a:r>
              <a:rPr lang="en-US" altLang="zh-CN" sz="2400" dirty="0" smtClean="0">
                <a:solidFill>
                  <a:schemeClr val="tx1"/>
                </a:solidFill>
              </a:rPr>
              <a:t>(normalized)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用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GC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含量</a:t>
            </a:r>
            <a:r>
              <a:rPr lang="zh-CN" altLang="en-US" sz="2400" dirty="0" smtClean="0">
                <a:solidFill>
                  <a:schemeClr val="tx1"/>
                </a:solidFill>
              </a:rPr>
              <a:t>进行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Lowess</a:t>
            </a:r>
            <a:r>
              <a:rPr lang="en-US" altLang="zh-CN" sz="2400" dirty="0" smtClean="0">
                <a:solidFill>
                  <a:schemeClr val="tx1"/>
                </a:solidFill>
              </a:rPr>
              <a:t> smoothing(local weighted scatter plot,</a:t>
            </a:r>
            <a:r>
              <a:rPr lang="zh-CN" altLang="en-US" sz="2400" dirty="0" smtClean="0">
                <a:solidFill>
                  <a:schemeClr val="tx1"/>
                </a:solidFill>
              </a:rPr>
              <a:t>局部权重散点平滑）修正；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用</a:t>
            </a:r>
            <a:r>
              <a:rPr lang="en-US" altLang="zh-CN" sz="2400" dirty="0" smtClean="0">
                <a:solidFill>
                  <a:schemeClr val="tx1"/>
                </a:solidFill>
              </a:rPr>
              <a:t>CBS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GLAD</a:t>
            </a:r>
            <a:r>
              <a:rPr lang="zh-CN" altLang="en-US" sz="2400" dirty="0" smtClean="0">
                <a:solidFill>
                  <a:schemeClr val="tx1"/>
                </a:solidFill>
              </a:rPr>
              <a:t>工具对修正后的</a:t>
            </a:r>
            <a:r>
              <a:rPr lang="en-US" altLang="zh-CN" sz="2400" dirty="0" smtClean="0">
                <a:solidFill>
                  <a:schemeClr val="tx1"/>
                </a:solidFill>
              </a:rPr>
              <a:t>reads</a:t>
            </a:r>
            <a:r>
              <a:rPr lang="zh-CN" altLang="en-US" sz="2400" dirty="0" smtClean="0">
                <a:solidFill>
                  <a:schemeClr val="tx1"/>
                </a:solidFill>
              </a:rPr>
              <a:t>数再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用正常受试者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reads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数的平均值进行归一化。</a:t>
            </a:r>
          </a:p>
        </p:txBody>
      </p:sp>
      <p:sp>
        <p:nvSpPr>
          <p:cNvPr id="5" name="左弧形箭头 4">
            <a:hlinkClick r:id="rId2" action="ppaction://hlinksldjump"/>
          </p:cNvPr>
          <p:cNvSpPr/>
          <p:nvPr/>
        </p:nvSpPr>
        <p:spPr>
          <a:xfrm flipH="1">
            <a:off x="10584693" y="6334125"/>
            <a:ext cx="436537" cy="438150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461382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2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核密度分析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23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4800" y="1213145"/>
            <a:ext cx="1154430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核密度分析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(kernel </a:t>
            </a:r>
            <a:r>
              <a:rPr lang="en-US" altLang="zh-CN" sz="2400" b="1" dirty="0">
                <a:solidFill>
                  <a:schemeClr val="tx1"/>
                </a:solidFill>
              </a:rPr>
              <a:t>density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estimation)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</a:rPr>
              <a:t>概率论中用来估计未知的</a:t>
            </a:r>
            <a:r>
              <a:rPr lang="zh-CN" altLang="en-US" sz="2400" dirty="0" smtClean="0">
                <a:solidFill>
                  <a:schemeClr val="tx1"/>
                </a:solidFill>
              </a:rPr>
              <a:t>密度函数。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左弧形箭头 4">
            <a:hlinkClick r:id="rId2" action="ppaction://hlinksldjump"/>
          </p:cNvPr>
          <p:cNvSpPr/>
          <p:nvPr/>
        </p:nvSpPr>
        <p:spPr>
          <a:xfrm flipH="1">
            <a:off x="10584693" y="6334125"/>
            <a:ext cx="436537" cy="438150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10" y="2364132"/>
            <a:ext cx="3790951" cy="37909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9" y="2356189"/>
            <a:ext cx="5207001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3714751" y="-142875"/>
            <a:ext cx="7715249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endParaRPr lang="en-US" altLang="zh-CN" sz="4800">
              <a:solidFill>
                <a:srgbClr val="133984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190500" y="50801"/>
            <a:ext cx="11811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r>
              <a:rPr lang="en-US" altLang="zh-CN" sz="4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机器学习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基础</a:t>
            </a:r>
            <a:endParaRPr lang="en-US" altLang="zh-CN" sz="4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8" y="1082597"/>
            <a:ext cx="10397024" cy="5561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9849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3714751" y="-142875"/>
            <a:ext cx="7715249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endParaRPr lang="en-US" altLang="zh-CN" sz="4800">
              <a:solidFill>
                <a:srgbClr val="133984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190500" y="50801"/>
            <a:ext cx="11811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r>
              <a:rPr lang="en-US" altLang="zh-CN" sz="4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机器学习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基础</a:t>
            </a:r>
            <a:endParaRPr lang="en-US" altLang="zh-CN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460" name="矩形 6"/>
          <p:cNvSpPr>
            <a:spLocks noChangeArrowheads="1"/>
          </p:cNvSpPr>
          <p:nvPr/>
        </p:nvSpPr>
        <p:spPr bwMode="auto">
          <a:xfrm>
            <a:off x="476251" y="1285876"/>
            <a:ext cx="11525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433917" y="1241426"/>
            <a:ext cx="11377083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Blip>
                <a:blip r:embed="rId4"/>
              </a:buBlip>
            </a:pPr>
            <a:r>
              <a:rPr lang="zh-CN" altLang="en-US" sz="3200" b="1" dirty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r>
              <a:rPr lang="zh-CN" altLang="en-US" sz="3200" b="1" dirty="0" smtClean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构建</a:t>
            </a:r>
            <a:r>
              <a:rPr lang="en-US" altLang="zh-CN" sz="32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400" b="1" dirty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向量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机</a:t>
            </a:r>
            <a:r>
              <a:rPr lang="en-US" altLang="zh-CN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(SVM, support vector machine)</a:t>
            </a:r>
            <a:endParaRPr lang="en-US" altLang="zh-CN" sz="2400" b="1" dirty="0">
              <a:solidFill>
                <a:srgbClr val="00B0F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6642101" y="5359401"/>
          <a:ext cx="24976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1" y="5359401"/>
                        <a:ext cx="249767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3" name="图片 6" descr="003BcbAuzy6JX5e4xHH79&amp;69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1" y="2381250"/>
            <a:ext cx="3141133" cy="2254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图片 14" descr="20110502205557436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34" y="4622800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图片 15" descr="20110502205601843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4772025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图片 16" descr="20110502205606836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84" y="4922838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图片 17" descr="20110502205610747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1" y="5072063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u=1748726441,21874467&amp;fm=21&amp;gp=0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1" y="2381250"/>
            <a:ext cx="3191933" cy="2241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69" name="组合 17"/>
          <p:cNvGrpSpPr>
            <a:grpSpLocks/>
          </p:cNvGrpSpPr>
          <p:nvPr/>
        </p:nvGrpSpPr>
        <p:grpSpPr bwMode="auto">
          <a:xfrm>
            <a:off x="1145117" y="4989514"/>
            <a:ext cx="3807883" cy="541337"/>
            <a:chOff x="858838" y="4989513"/>
            <a:chExt cx="2855912" cy="541337"/>
          </a:xfrm>
        </p:grpSpPr>
        <p:pic>
          <p:nvPicPr>
            <p:cNvPr id="19472" name="图片 27" descr="42101862_3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38" y="4989513"/>
              <a:ext cx="1194820" cy="190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3" name="图片 28" descr="42101862_4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38" y="5359214"/>
              <a:ext cx="2855912" cy="17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" name="图片 32" descr="42101862_1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684" y="2000251"/>
            <a:ext cx="3064933" cy="2212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 descr="003BcbAuzy6JX5OVjVK40&amp;69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1" y="4330700"/>
            <a:ext cx="3081867" cy="22415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4641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 txBox="1">
            <a:spLocks noChangeArrowheads="1"/>
          </p:cNvSpPr>
          <p:nvPr/>
        </p:nvSpPr>
        <p:spPr bwMode="auto">
          <a:xfrm>
            <a:off x="3714751" y="-142875"/>
            <a:ext cx="7715249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endParaRPr lang="en-US" altLang="zh-CN" sz="4800">
              <a:solidFill>
                <a:srgbClr val="133984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484" name="矩形 6"/>
          <p:cNvSpPr>
            <a:spLocks noChangeArrowheads="1"/>
          </p:cNvSpPr>
          <p:nvPr/>
        </p:nvSpPr>
        <p:spPr bwMode="auto">
          <a:xfrm>
            <a:off x="476251" y="1285876"/>
            <a:ext cx="11525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13508567" y="5359401"/>
          <a:ext cx="24976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67" y="5359401"/>
                        <a:ext cx="249767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图片 7" descr="003BcbAuzy6JX5OVjVK40&amp;69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17" y="2381250"/>
            <a:ext cx="3081867" cy="2241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图片 14" descr="20110502205557436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34" y="4622800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15" descr="20110502205601843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4772025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图片 16" descr="20110502205606836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84" y="4922838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图片 17" descr="20110502205610747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1" y="5072063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 descr="42101862_1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34" y="4929188"/>
            <a:ext cx="444076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42101862_17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1" y="4884739"/>
            <a:ext cx="318558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42101862_1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2786063"/>
            <a:ext cx="47371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2101862_16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2" y="4922839"/>
            <a:ext cx="161924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90500" y="50801"/>
            <a:ext cx="11811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r>
              <a:rPr lang="en-US" altLang="zh-CN" sz="4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机器学习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基础</a:t>
            </a:r>
            <a:endParaRPr lang="en-US" altLang="zh-CN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433917" y="1241426"/>
            <a:ext cx="11377083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Blip>
                <a:blip r:embed="rId11"/>
              </a:buBlip>
            </a:pPr>
            <a:r>
              <a:rPr lang="zh-CN" altLang="en-US" sz="3200" b="1" dirty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r>
              <a:rPr lang="zh-CN" altLang="en-US" sz="3200" b="1" dirty="0" smtClean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构建</a:t>
            </a:r>
            <a:r>
              <a:rPr lang="en-US" altLang="zh-CN" sz="32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400" b="1" dirty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向量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机</a:t>
            </a:r>
            <a:r>
              <a:rPr lang="en-US" altLang="zh-CN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(SVM, support vector machine)</a:t>
            </a:r>
            <a:endParaRPr lang="en-US" altLang="zh-CN" sz="2400" b="1" dirty="0">
              <a:solidFill>
                <a:srgbClr val="00B0F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21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3714751" y="-142875"/>
            <a:ext cx="7715249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endParaRPr lang="en-US" altLang="zh-CN" sz="4800">
              <a:solidFill>
                <a:srgbClr val="133984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8" name="矩形 6"/>
          <p:cNvSpPr>
            <a:spLocks noChangeArrowheads="1"/>
          </p:cNvSpPr>
          <p:nvPr/>
        </p:nvSpPr>
        <p:spPr bwMode="auto">
          <a:xfrm>
            <a:off x="476251" y="1285876"/>
            <a:ext cx="11525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642101" y="5359401"/>
          <a:ext cx="24976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1" y="5359401"/>
                        <a:ext cx="249767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42101862_2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13" y="2374748"/>
            <a:ext cx="3048000" cy="2247900"/>
          </a:xfrm>
          <a:prstGeom prst="rect">
            <a:avLst/>
          </a:prstGeom>
          <a:ln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 extrusionH="76200">
            <a:extrusionClr>
              <a:srgbClr val="0070C0"/>
            </a:extrusionClr>
          </a:sp3d>
        </p:spPr>
      </p:pic>
      <p:pic>
        <p:nvPicPr>
          <p:cNvPr id="11" name="图片 10" descr="42101862_2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374900"/>
            <a:ext cx="3280833" cy="23177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 descr="42101862_2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34" y="2413000"/>
            <a:ext cx="3323167" cy="2222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42101862_2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17" y="5072063"/>
            <a:ext cx="672888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图片 14" descr="20110502205557436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34" y="4622800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图片 15" descr="20110502205601843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4772025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图片 16" descr="20110502205606836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84" y="4922838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图片 17" descr="20110502205610747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1" y="5072063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190500" y="50801"/>
            <a:ext cx="11811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r>
              <a:rPr lang="en-US" altLang="zh-CN" sz="4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机器学习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基础</a:t>
            </a:r>
            <a:endParaRPr lang="en-US" altLang="zh-CN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33917" y="1241426"/>
            <a:ext cx="11377083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Blip>
                <a:blip r:embed="rId11"/>
              </a:buBlip>
            </a:pPr>
            <a:r>
              <a:rPr lang="zh-CN" altLang="en-US" sz="3200" b="1" dirty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r>
              <a:rPr lang="zh-CN" altLang="en-US" sz="3200" b="1" dirty="0" smtClean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构建</a:t>
            </a:r>
            <a:r>
              <a:rPr lang="en-US" altLang="zh-CN" sz="32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400" b="1" dirty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向量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机</a:t>
            </a:r>
            <a:r>
              <a:rPr lang="en-US" altLang="zh-CN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(SVM, support vector machine)</a:t>
            </a:r>
            <a:endParaRPr lang="en-US" altLang="zh-CN" sz="2400" b="1" dirty="0">
              <a:solidFill>
                <a:srgbClr val="00B0F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8959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3714751" y="-142875"/>
            <a:ext cx="7715249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endParaRPr lang="en-US" altLang="zh-CN" sz="4800">
              <a:solidFill>
                <a:srgbClr val="133984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2" name="矩形 6"/>
          <p:cNvSpPr>
            <a:spLocks noChangeArrowheads="1"/>
          </p:cNvSpPr>
          <p:nvPr/>
        </p:nvSpPr>
        <p:spPr bwMode="auto">
          <a:xfrm>
            <a:off x="476251" y="1285876"/>
            <a:ext cx="11525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6642101" y="5359401"/>
          <a:ext cx="24976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1" y="5359401"/>
                        <a:ext cx="249767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5" name="图片 14" descr="20110502205557436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34" y="4622800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图片 15" descr="20110502205601843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4772025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图片 16" descr="20110502205606836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84" y="4922838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图片 17" descr="20110502205610747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1" y="5072063"/>
            <a:ext cx="1693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42101862_3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67" y="2533650"/>
            <a:ext cx="3048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42101862_3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5257801"/>
            <a:ext cx="3238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图片 22" descr="42101862_2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2" y="2533650"/>
            <a:ext cx="2914649" cy="2057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9" name="图片 19" descr="42101862_37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1" y="2278064"/>
            <a:ext cx="3401484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 descr="42101862_18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8" y="5257801"/>
            <a:ext cx="3917949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8716433" y="5307014"/>
            <a:ext cx="3048000" cy="1336675"/>
            <a:chOff x="6536559" y="5307013"/>
            <a:chExt cx="2286000" cy="1336697"/>
          </a:xfrm>
        </p:grpSpPr>
        <p:pic>
          <p:nvPicPr>
            <p:cNvPr id="22549" name="图片 21" descr="42101862_39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559" y="5307013"/>
              <a:ext cx="1357294" cy="274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0" name="图片 27" descr="42101862_40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559" y="5786460"/>
              <a:ext cx="228600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7131051" y="1646239"/>
            <a:ext cx="3807883" cy="541337"/>
            <a:chOff x="858838" y="4989513"/>
            <a:chExt cx="2855912" cy="541337"/>
          </a:xfrm>
        </p:grpSpPr>
        <p:pic>
          <p:nvPicPr>
            <p:cNvPr id="22547" name="图片 27" descr="42101862_3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38" y="4989513"/>
              <a:ext cx="1194820" cy="190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8" name="图片 28" descr="42101862_4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38" y="5359214"/>
              <a:ext cx="2855912" cy="17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190500" y="50801"/>
            <a:ext cx="11811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r>
              <a:rPr lang="en-US" altLang="zh-CN" sz="4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机器学习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基础</a:t>
            </a:r>
            <a:endParaRPr lang="en-US" altLang="zh-CN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433917" y="1241426"/>
            <a:ext cx="11377083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Blip>
                <a:blip r:embed="rId17"/>
              </a:buBlip>
            </a:pPr>
            <a:r>
              <a:rPr lang="zh-CN" altLang="en-US" sz="3200" b="1" dirty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r>
              <a:rPr lang="zh-CN" altLang="en-US" sz="3200" b="1" dirty="0" smtClean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构建</a:t>
            </a:r>
            <a:r>
              <a:rPr lang="en-US" altLang="zh-CN" sz="32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400" b="1" dirty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向量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机</a:t>
            </a:r>
            <a:r>
              <a:rPr lang="en-US" altLang="zh-CN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(SVM, support vector machine)</a:t>
            </a:r>
            <a:endParaRPr lang="en-US" altLang="zh-CN" sz="2400" b="1" dirty="0">
              <a:solidFill>
                <a:srgbClr val="00B0F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左弧形箭头 25">
            <a:hlinkClick r:id="rId18" action="ppaction://hlinksldjump"/>
          </p:cNvPr>
          <p:cNvSpPr/>
          <p:nvPr/>
        </p:nvSpPr>
        <p:spPr>
          <a:xfrm flipH="1">
            <a:off x="11327896" y="595275"/>
            <a:ext cx="436537" cy="438150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22156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3714751" y="-142875"/>
            <a:ext cx="7715249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endParaRPr lang="en-US" altLang="zh-CN" sz="4800">
              <a:solidFill>
                <a:srgbClr val="133984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2" name="矩形 6"/>
          <p:cNvSpPr>
            <a:spLocks noChangeArrowheads="1"/>
          </p:cNvSpPr>
          <p:nvPr/>
        </p:nvSpPr>
        <p:spPr bwMode="auto">
          <a:xfrm>
            <a:off x="476251" y="1285876"/>
            <a:ext cx="11525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190500" y="50801"/>
            <a:ext cx="11811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SzPct val="120000"/>
            </a:pPr>
            <a:r>
              <a:rPr lang="en-US" altLang="zh-CN" sz="4400" b="1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机器学习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基础</a:t>
            </a:r>
            <a:endParaRPr lang="en-US" altLang="zh-CN" sz="4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433917" y="1241426"/>
            <a:ext cx="11377083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Blip>
                <a:blip r:embed="rId4"/>
              </a:buBlip>
            </a:pPr>
            <a:r>
              <a:rPr lang="zh-CN" altLang="en-US" sz="3200" b="1" dirty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r>
              <a:rPr lang="zh-CN" altLang="en-US" sz="3200" b="1" dirty="0" smtClean="0">
                <a:solidFill>
                  <a:srgbClr val="C2712E"/>
                </a:solidFill>
                <a:latin typeface="华文楷体" pitchFamily="2" charset="-122"/>
                <a:ea typeface="华文楷体" pitchFamily="2" charset="-122"/>
              </a:rPr>
              <a:t>构建</a:t>
            </a:r>
            <a:r>
              <a:rPr lang="en-US" altLang="zh-CN" sz="32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400" b="1" dirty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向量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机</a:t>
            </a:r>
            <a:r>
              <a:rPr lang="en-US" altLang="zh-CN" sz="24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(SVM, support vector machine)</a:t>
            </a:r>
            <a:endParaRPr lang="en-US" altLang="zh-CN" sz="2400" b="1" dirty="0">
              <a:solidFill>
                <a:srgbClr val="00B0F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3917" y="1655208"/>
            <a:ext cx="6169356" cy="4651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① 训练集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(training set)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从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3804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个管家基因中随机选取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300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个作为表达基因子集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(expressed genes)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从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670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个不表达基因中随机选取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300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个作为不表达基因子集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(unexpressed genes)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用于训练的基因就不会参与结果预测；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② 子集</a:t>
            </a:r>
            <a:r>
              <a:rPr lang="zh-CN" altLang="en-US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选择和预测：随机进行</a:t>
            </a:r>
            <a:r>
              <a:rPr lang="en-US" altLang="zh-CN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1000</a:t>
            </a:r>
            <a:r>
              <a:rPr lang="zh-CN" altLang="en-US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次上述子集选择和预测；</a:t>
            </a:r>
            <a:endParaRPr lang="en-US" altLang="zh-CN" sz="2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③ 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10-fold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交叉验证显示平均精度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accuracy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85.79%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④ 用每次预测结果一致率＞</a:t>
            </a:r>
            <a:r>
              <a:rPr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75%</a:t>
            </a:r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的基因对预测模型进行优化，有轻微的提高</a:t>
            </a:r>
            <a:r>
              <a:rPr lang="zh-CN" altLang="en-US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47" y="1749800"/>
            <a:ext cx="4948856" cy="4651000"/>
          </a:xfrm>
          <a:prstGeom prst="rect">
            <a:avLst/>
          </a:prstGeom>
        </p:spPr>
      </p:pic>
      <p:sp>
        <p:nvSpPr>
          <p:cNvPr id="9" name="左弧形箭头 8">
            <a:hlinkClick r:id="rId6" action="ppaction://hlinksldjump"/>
          </p:cNvPr>
          <p:cNvSpPr/>
          <p:nvPr/>
        </p:nvSpPr>
        <p:spPr>
          <a:xfrm flipH="1">
            <a:off x="11327896" y="595275"/>
            <a:ext cx="436537" cy="438150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868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E9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6"/>
          <p:cNvSpPr txBox="1"/>
          <p:nvPr/>
        </p:nvSpPr>
        <p:spPr>
          <a:xfrm>
            <a:off x="720506" y="2593975"/>
            <a:ext cx="1784788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124" name="文本框 7"/>
          <p:cNvSpPr txBox="1"/>
          <p:nvPr/>
        </p:nvSpPr>
        <p:spPr>
          <a:xfrm>
            <a:off x="0" y="3556000"/>
            <a:ext cx="322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09403" y="761886"/>
            <a:ext cx="3541832" cy="1211659"/>
            <a:chOff x="4025615" y="572694"/>
            <a:chExt cx="3541832" cy="1211659"/>
          </a:xfrm>
        </p:grpSpPr>
        <p:grpSp>
          <p:nvGrpSpPr>
            <p:cNvPr id="5154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5158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>
                    <a:solidFill>
                      <a:srgbClr val="D30C50"/>
                    </a:solidFill>
                    <a:latin typeface="微软雅黑" panose="020B0503020204020204" pitchFamily="34" charset="-122"/>
                  </a:rPr>
                  <a:t>相关背景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80430" y="1750593"/>
                <a:ext cx="1689426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INTRODUCTION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55" name="组合 68"/>
            <p:cNvGrpSpPr/>
            <p:nvPr/>
          </p:nvGrpSpPr>
          <p:grpSpPr>
            <a:xfrm>
              <a:off x="4025615" y="592475"/>
              <a:ext cx="1111451" cy="1191878"/>
              <a:chOff x="3909356" y="1685984"/>
              <a:chExt cx="774179" cy="830199"/>
            </a:xfrm>
          </p:grpSpPr>
          <p:sp>
            <p:nvSpPr>
              <p:cNvPr id="5156" name="文本框 16"/>
              <p:cNvSpPr txBox="1"/>
              <p:nvPr/>
            </p:nvSpPr>
            <p:spPr>
              <a:xfrm>
                <a:off x="3919227" y="1751875"/>
                <a:ext cx="764308" cy="764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306214" y="2250307"/>
            <a:ext cx="3541832" cy="1221000"/>
            <a:chOff x="4025615" y="572693"/>
            <a:chExt cx="3541832" cy="1221000"/>
          </a:xfrm>
        </p:grpSpPr>
        <p:grpSp>
          <p:nvGrpSpPr>
            <p:cNvPr id="42" name="组合 41"/>
            <p:cNvGrpSpPr/>
            <p:nvPr/>
          </p:nvGrpSpPr>
          <p:grpSpPr>
            <a:xfrm>
              <a:off x="5239602" y="572693"/>
              <a:ext cx="2327845" cy="1221000"/>
              <a:chOff x="4818741" y="1356668"/>
              <a:chExt cx="1924151" cy="650621"/>
            </a:xfrm>
          </p:grpSpPr>
          <p:sp>
            <p:nvSpPr>
              <p:cNvPr id="46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研究内容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7" name="文本框 19"/>
              <p:cNvSpPr txBox="1"/>
              <p:nvPr/>
            </p:nvSpPr>
            <p:spPr>
              <a:xfrm>
                <a:off x="5144166" y="1810487"/>
                <a:ext cx="1210391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CONTENT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44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298850" y="3670379"/>
            <a:ext cx="3541832" cy="1117061"/>
            <a:chOff x="4025615" y="572694"/>
            <a:chExt cx="3541832" cy="1117061"/>
          </a:xfrm>
        </p:grpSpPr>
        <p:sp>
          <p:nvSpPr>
            <p:cNvPr id="53" name="文本框 18"/>
            <p:cNvSpPr txBox="1"/>
            <p:nvPr/>
          </p:nvSpPr>
          <p:spPr>
            <a:xfrm>
              <a:off x="5239602" y="572694"/>
              <a:ext cx="2327845" cy="707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4000" b="1" dirty="0" smtClean="0">
                  <a:latin typeface="微软雅黑" panose="020B0503020204020204" pitchFamily="34" charset="-122"/>
                </a:rPr>
                <a:t>研究过程</a:t>
              </a:r>
              <a:endParaRPr lang="zh-CN" altLang="en-US" sz="40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50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51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309403" y="5079219"/>
            <a:ext cx="3541832" cy="1117061"/>
            <a:chOff x="4025615" y="572694"/>
            <a:chExt cx="3541832" cy="1117061"/>
          </a:xfrm>
        </p:grpSpPr>
        <p:grpSp>
          <p:nvGrpSpPr>
            <p:cNvPr id="57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64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>
                    <a:latin typeface="微软雅黑" panose="020B0503020204020204" pitchFamily="34" charset="-122"/>
                  </a:rPr>
                  <a:t>延伸</a:t>
                </a:r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讨论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5" name="文本框 19"/>
              <p:cNvSpPr txBox="1"/>
              <p:nvPr/>
            </p:nvSpPr>
            <p:spPr>
              <a:xfrm>
                <a:off x="5044585" y="1750593"/>
                <a:ext cx="1332418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60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文本框 19"/>
          <p:cNvSpPr txBox="1"/>
          <p:nvPr/>
        </p:nvSpPr>
        <p:spPr>
          <a:xfrm>
            <a:off x="5940739" y="4378266"/>
            <a:ext cx="132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PROCESS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666315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4  Man-Whitney U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Test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30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4800" y="1213145"/>
            <a:ext cx="1154430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曼</a:t>
            </a:r>
            <a:r>
              <a:rPr lang="en-US" altLang="zh-CN" sz="2000" b="1" dirty="0">
                <a:solidFill>
                  <a:schemeClr val="tx1"/>
                </a:solidFill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</a:rPr>
              <a:t>惠特尼</a:t>
            </a:r>
            <a:r>
              <a:rPr lang="en-US" altLang="zh-CN" sz="2000" b="1" dirty="0">
                <a:solidFill>
                  <a:schemeClr val="tx1"/>
                </a:solidFill>
              </a:rPr>
              <a:t>U</a:t>
            </a:r>
            <a:r>
              <a:rPr lang="zh-CN" altLang="en-US" sz="2000" b="1" dirty="0">
                <a:solidFill>
                  <a:schemeClr val="tx1"/>
                </a:solidFill>
              </a:rPr>
              <a:t>检验</a:t>
            </a:r>
            <a:r>
              <a:rPr lang="zh-CN" altLang="en-US" dirty="0">
                <a:solidFill>
                  <a:schemeClr val="tx1"/>
                </a:solidFill>
              </a:rPr>
              <a:t>又</a:t>
            </a:r>
            <a:r>
              <a:rPr lang="zh-CN" altLang="en-US" dirty="0" smtClean="0">
                <a:solidFill>
                  <a:schemeClr val="tx1"/>
                </a:solidFill>
              </a:rPr>
              <a:t>称“</a:t>
            </a:r>
            <a:r>
              <a:rPr lang="zh-CN" altLang="en-US" dirty="0">
                <a:solidFill>
                  <a:schemeClr val="tx1"/>
                </a:solidFill>
              </a:rPr>
              <a:t>曼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惠特尼秩和检验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应用范围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假设</a:t>
            </a:r>
            <a:r>
              <a:rPr lang="zh-CN" altLang="en-US" dirty="0">
                <a:solidFill>
                  <a:schemeClr val="tx1"/>
                </a:solidFill>
              </a:rPr>
              <a:t>两个样本分别来自除了总体均值以外完全相同的两个总体，目的是检验这两个总体的均值是否有显著的</a:t>
            </a:r>
            <a:r>
              <a:rPr lang="zh-CN" altLang="en-US" dirty="0" smtClean="0">
                <a:solidFill>
                  <a:schemeClr val="tx1"/>
                </a:solidFill>
              </a:rPr>
              <a:t>差别；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基本步骤：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第一</a:t>
            </a:r>
            <a:r>
              <a:rPr lang="zh-CN" altLang="en-US" b="1" dirty="0" smtClean="0">
                <a:solidFill>
                  <a:schemeClr val="tx1"/>
                </a:solidFill>
              </a:rPr>
              <a:t>步</a:t>
            </a:r>
            <a:r>
              <a:rPr lang="zh-CN" altLang="en-US" dirty="0" smtClean="0">
                <a:solidFill>
                  <a:schemeClr val="tx1"/>
                </a:solidFill>
              </a:rPr>
              <a:t>：将</a:t>
            </a:r>
            <a:r>
              <a:rPr lang="zh-CN" altLang="en-US" dirty="0">
                <a:solidFill>
                  <a:schemeClr val="tx1"/>
                </a:solidFill>
              </a:rPr>
              <a:t>两</a:t>
            </a:r>
            <a:r>
              <a:rPr lang="zh-CN" altLang="en-US" dirty="0" smtClean="0">
                <a:solidFill>
                  <a:schemeClr val="tx1"/>
                </a:solidFill>
              </a:rPr>
              <a:t>组</a:t>
            </a:r>
            <a:r>
              <a:rPr lang="en-US" altLang="zh-CN" dirty="0" smtClean="0">
                <a:solidFill>
                  <a:schemeClr val="tx1"/>
                </a:solidFill>
              </a:rPr>
              <a:t>(#1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#2)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混合，并按照大小顺序编排</a:t>
            </a:r>
            <a:r>
              <a:rPr lang="zh-CN" altLang="en-US" dirty="0" smtClean="0">
                <a:solidFill>
                  <a:schemeClr val="tx1"/>
                </a:solidFill>
              </a:rPr>
              <a:t>等级：最小</a:t>
            </a:r>
            <a:r>
              <a:rPr lang="zh-CN" altLang="en-US" dirty="0">
                <a:solidFill>
                  <a:schemeClr val="tx1"/>
                </a:solidFill>
              </a:rPr>
              <a:t>的数据等级为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，第二小的数据等级为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，以此类推（若有</a:t>
            </a:r>
            <a:r>
              <a:rPr lang="zh-CN" altLang="en-US" b="1" dirty="0">
                <a:solidFill>
                  <a:schemeClr val="tx1"/>
                </a:solidFill>
              </a:rPr>
              <a:t>数据相等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情形则</a:t>
            </a:r>
            <a:r>
              <a:rPr lang="zh-CN" altLang="en-US" dirty="0">
                <a:solidFill>
                  <a:schemeClr val="tx1"/>
                </a:solidFill>
              </a:rPr>
              <a:t>取这几个数据排序的</a:t>
            </a:r>
            <a:r>
              <a:rPr lang="zh-CN" altLang="en-US" b="1" dirty="0">
                <a:solidFill>
                  <a:schemeClr val="tx1"/>
                </a:solidFill>
              </a:rPr>
              <a:t>平均值</a:t>
            </a:r>
            <a:r>
              <a:rPr lang="zh-CN" altLang="en-US" dirty="0">
                <a:solidFill>
                  <a:schemeClr val="tx1"/>
                </a:solidFill>
              </a:rPr>
              <a:t>作为其等级）。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第二步</a:t>
            </a:r>
            <a:r>
              <a:rPr lang="zh-CN" altLang="en-US" dirty="0">
                <a:solidFill>
                  <a:schemeClr val="tx1"/>
                </a:solidFill>
              </a:rPr>
              <a:t>：分别求出两个样本的等级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R1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R2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第三步</a:t>
            </a:r>
            <a:r>
              <a:rPr lang="zh-CN" altLang="en-US" dirty="0">
                <a:solidFill>
                  <a:schemeClr val="tx1"/>
                </a:solidFill>
              </a:rPr>
              <a:t>：假设</a:t>
            </a:r>
            <a:r>
              <a:rPr lang="en-US" altLang="zh-CN" dirty="0" smtClean="0">
                <a:solidFill>
                  <a:schemeClr val="tx1"/>
                </a:solidFill>
              </a:rPr>
              <a:t>n1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号</a:t>
            </a:r>
            <a:r>
              <a:rPr lang="zh-CN" altLang="en-US" dirty="0">
                <a:solidFill>
                  <a:schemeClr val="tx1"/>
                </a:solidFill>
              </a:rPr>
              <a:t>样本观察值的项数；</a:t>
            </a:r>
            <a:r>
              <a:rPr lang="en-US" altLang="zh-CN" dirty="0" smtClean="0">
                <a:solidFill>
                  <a:schemeClr val="tx1"/>
                </a:solidFill>
              </a:rPr>
              <a:t>n2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号</a:t>
            </a:r>
            <a:r>
              <a:rPr lang="zh-CN" altLang="en-US" dirty="0">
                <a:solidFill>
                  <a:schemeClr val="tx1"/>
                </a:solidFill>
              </a:rPr>
              <a:t>样本观察值的</a:t>
            </a:r>
            <a:r>
              <a:rPr lang="zh-CN" altLang="en-US" dirty="0" smtClean="0">
                <a:solidFill>
                  <a:schemeClr val="tx1"/>
                </a:solidFill>
              </a:rPr>
              <a:t>项数。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 </a:t>
            </a:r>
            <a:r>
              <a:rPr lang="en-US" altLang="zh-CN" dirty="0" smtClean="0">
                <a:solidFill>
                  <a:schemeClr val="tx1"/>
                </a:solidFill>
              </a:rPr>
              <a:t>   U1=n1*n2+n1</a:t>
            </a:r>
            <a:r>
              <a:rPr lang="en-US" altLang="zh-CN" dirty="0">
                <a:solidFill>
                  <a:schemeClr val="tx1"/>
                </a:solidFill>
              </a:rPr>
              <a:t>*(n1+1)/2-R1;U2=n1*n2+n2*(n2+1)/2-R2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第四步</a:t>
            </a:r>
            <a:r>
              <a:rPr lang="zh-CN" altLang="en-US" dirty="0">
                <a:solidFill>
                  <a:schemeClr val="tx1"/>
                </a:solidFill>
              </a:rPr>
              <a:t>：选择</a:t>
            </a:r>
            <a:r>
              <a:rPr lang="en-US" altLang="zh-CN" dirty="0">
                <a:solidFill>
                  <a:schemeClr val="tx1"/>
                </a:solidFill>
              </a:rPr>
              <a:t>U1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U2</a:t>
            </a:r>
            <a:r>
              <a:rPr lang="zh-CN" altLang="en-US" dirty="0">
                <a:solidFill>
                  <a:schemeClr val="tx1"/>
                </a:solidFill>
              </a:rPr>
              <a:t>中最小</a:t>
            </a:r>
            <a:r>
              <a:rPr lang="zh-CN" altLang="en-US" dirty="0" smtClean="0">
                <a:solidFill>
                  <a:schemeClr val="tx1"/>
                </a:solidFill>
              </a:rPr>
              <a:t>者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chemeClr val="tx1"/>
                </a:solidFill>
              </a:rPr>
              <a:t>临界值</a:t>
            </a:r>
            <a:r>
              <a:rPr lang="en-US" altLang="zh-CN" dirty="0">
                <a:solidFill>
                  <a:schemeClr val="tx1"/>
                </a:solidFill>
              </a:rPr>
              <a:t>Uα</a:t>
            </a:r>
            <a:r>
              <a:rPr lang="zh-CN" altLang="en-US" dirty="0">
                <a:solidFill>
                  <a:schemeClr val="tx1"/>
                </a:solidFill>
              </a:rPr>
              <a:t>比较，</a:t>
            </a:r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en-US" altLang="zh-CN" dirty="0" smtClean="0">
                <a:solidFill>
                  <a:schemeClr val="tx1"/>
                </a:solidFill>
              </a:rPr>
              <a:t>|U|&lt;|Uα|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拒绝</a:t>
            </a:r>
            <a:r>
              <a:rPr lang="en-US" altLang="zh-CN" dirty="0" smtClean="0">
                <a:solidFill>
                  <a:schemeClr val="tx1"/>
                </a:solidFill>
              </a:rPr>
              <a:t>H0</a:t>
            </a:r>
            <a:r>
              <a:rPr lang="zh-CN" altLang="en-US" dirty="0">
                <a:solidFill>
                  <a:schemeClr val="tx1"/>
                </a:solidFill>
              </a:rPr>
              <a:t>，接受</a:t>
            </a:r>
            <a:r>
              <a:rPr lang="en-US" altLang="zh-CN" dirty="0">
                <a:solidFill>
                  <a:schemeClr val="tx1"/>
                </a:solidFill>
              </a:rPr>
              <a:t>H1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	    (H0</a:t>
            </a:r>
            <a:r>
              <a:rPr lang="zh-CN" altLang="en-US" dirty="0" smtClean="0">
                <a:solidFill>
                  <a:schemeClr val="tx1"/>
                </a:solidFill>
              </a:rPr>
              <a:t>假设为</a:t>
            </a:r>
            <a:r>
              <a:rPr lang="zh-CN" altLang="en-US" dirty="0">
                <a:solidFill>
                  <a:schemeClr val="tx1"/>
                </a:solidFill>
              </a:rPr>
              <a:t>无显著</a:t>
            </a:r>
            <a:r>
              <a:rPr lang="zh-CN" altLang="en-US" dirty="0" smtClean="0">
                <a:solidFill>
                  <a:schemeClr val="tx1"/>
                </a:solidFill>
              </a:rPr>
              <a:t>差异，</a:t>
            </a:r>
            <a:r>
              <a:rPr lang="en-US" altLang="zh-CN" dirty="0" smtClean="0">
                <a:solidFill>
                  <a:schemeClr val="tx1"/>
                </a:solidFill>
              </a:rPr>
              <a:t>H1</a:t>
            </a:r>
            <a:r>
              <a:rPr lang="zh-CN" altLang="en-US" dirty="0" smtClean="0">
                <a:solidFill>
                  <a:schemeClr val="tx1"/>
                </a:solidFill>
              </a:rPr>
              <a:t>假设为有显著差异，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Uα</a:t>
            </a:r>
            <a:r>
              <a:rPr lang="zh-CN" altLang="en-US" dirty="0" smtClean="0">
                <a:solidFill>
                  <a:schemeClr val="tx1"/>
                </a:solidFill>
              </a:rPr>
              <a:t>需要根据</a:t>
            </a:r>
            <a:r>
              <a:rPr lang="en-US" altLang="zh-CN" dirty="0" smtClean="0">
                <a:solidFill>
                  <a:schemeClr val="tx1"/>
                </a:solidFill>
              </a:rPr>
              <a:t>α,n1,n2</a:t>
            </a:r>
            <a:r>
              <a:rPr lang="zh-CN" altLang="en-US" dirty="0" smtClean="0">
                <a:solidFill>
                  <a:schemeClr val="tx1"/>
                </a:solidFill>
              </a:rPr>
              <a:t>值查表所得。）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弧形箭头 4">
            <a:hlinkClick r:id="rId2" action="ppaction://hlinksldjump"/>
          </p:cNvPr>
          <p:cNvSpPr/>
          <p:nvPr/>
        </p:nvSpPr>
        <p:spPr>
          <a:xfrm flipH="1">
            <a:off x="10584693" y="6334125"/>
            <a:ext cx="436537" cy="438150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937500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5 Estimation of relative tumor fraction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31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4800" y="1213145"/>
            <a:ext cx="11544300" cy="498808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1"/>
                </a:solidFill>
              </a:rPr>
              <a:t>特定区域的肿瘤基因拷贝数计算</a:t>
            </a:r>
            <a:r>
              <a:rPr lang="zh-CN" altLang="en-US" sz="2200" dirty="0" smtClean="0">
                <a:solidFill>
                  <a:schemeClr val="tx1"/>
                </a:solidFill>
              </a:rPr>
              <a:t>：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solidFill>
                  <a:schemeClr val="tx1"/>
                </a:solidFill>
              </a:rPr>
              <a:t>cp</a:t>
            </a:r>
            <a:r>
              <a:rPr lang="en-US" altLang="zh-CN" sz="2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:</a:t>
            </a:r>
            <a:r>
              <a:rPr lang="zh-CN" altLang="en-US" sz="2200" dirty="0" smtClean="0">
                <a:solidFill>
                  <a:schemeClr val="tx1"/>
                </a:solidFill>
              </a:rPr>
              <a:t>特定区域的拷贝数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lri</a:t>
            </a:r>
            <a:r>
              <a:rPr lang="en-US" altLang="zh-CN" sz="2200" dirty="0" smtClean="0">
                <a:solidFill>
                  <a:schemeClr val="tx1"/>
                </a:solidFill>
              </a:rPr>
              <a:t>: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log</a:t>
            </a:r>
            <a:r>
              <a:rPr lang="en-US" altLang="zh-CN" sz="2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-</a:t>
            </a:r>
            <a:r>
              <a:rPr lang="zh-CN" altLang="en-US" sz="2200" dirty="0" smtClean="0">
                <a:solidFill>
                  <a:schemeClr val="tx1"/>
                </a:solidFill>
              </a:rPr>
              <a:t>转换后的拷贝数比值，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tf</a:t>
            </a:r>
            <a:r>
              <a:rPr lang="en-US" altLang="zh-CN" sz="2200" dirty="0" smtClean="0">
                <a:solidFill>
                  <a:schemeClr val="tx1"/>
                </a:solidFill>
              </a:rPr>
              <a:t>:</a:t>
            </a:r>
            <a:r>
              <a:rPr lang="zh-CN" altLang="en-US" sz="2200" dirty="0" smtClean="0">
                <a:solidFill>
                  <a:schemeClr val="tx1"/>
                </a:solidFill>
              </a:rPr>
              <a:t>肿瘤成分占比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chemeClr val="tx1"/>
                </a:solidFill>
              </a:rPr>
              <a:t>该区域的相对肿瘤成分占比计算：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5" name="左弧形箭头 4">
            <a:hlinkClick r:id="rId2" action="ppaction://hlinksldjump"/>
          </p:cNvPr>
          <p:cNvSpPr/>
          <p:nvPr/>
        </p:nvSpPr>
        <p:spPr>
          <a:xfrm flipH="1">
            <a:off x="10584693" y="6334125"/>
            <a:ext cx="436537" cy="438150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40" y="2065252"/>
            <a:ext cx="4642767" cy="1492489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44" y="4437457"/>
            <a:ext cx="4245012" cy="123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937500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6 Isoform prediction &amp; discrimination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32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62219" y="1251741"/>
            <a:ext cx="10557421" cy="5120980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tx1"/>
                </a:solidFill>
              </a:rPr>
              <a:t>亚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型预测的计算</a:t>
            </a:r>
            <a:r>
              <a:rPr lang="zh-CN" altLang="en-US" sz="2200" dirty="0" smtClean="0">
                <a:solidFill>
                  <a:schemeClr val="tx1"/>
                </a:solidFill>
              </a:rPr>
              <a:t>：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针对特定的亚型，分别计算癌症患者和正常人的</a:t>
            </a:r>
            <a:r>
              <a:rPr lang="en-US" altLang="zh-CN" sz="2200" dirty="0" smtClean="0">
                <a:solidFill>
                  <a:schemeClr val="tx1"/>
                </a:solidFill>
              </a:rPr>
              <a:t>2K-TSS</a:t>
            </a:r>
            <a:r>
              <a:rPr lang="zh-CN" altLang="en-US" sz="2200" dirty="0" smtClean="0">
                <a:solidFill>
                  <a:schemeClr val="tx1"/>
                </a:solidFill>
              </a:rPr>
              <a:t>和</a:t>
            </a:r>
            <a:r>
              <a:rPr lang="en-US" altLang="zh-CN" sz="2200" dirty="0" smtClean="0">
                <a:solidFill>
                  <a:schemeClr val="tx1"/>
                </a:solidFill>
              </a:rPr>
              <a:t>NDR coverage</a:t>
            </a:r>
            <a:r>
              <a:rPr lang="zh-CN" altLang="en-US" sz="2200" dirty="0" smtClean="0">
                <a:solidFill>
                  <a:schemeClr val="tx1"/>
                </a:solidFill>
              </a:rPr>
              <a:t>二维参数下</a:t>
            </a:r>
            <a:r>
              <a:rPr lang="en-US" altLang="zh-CN" sz="2200" dirty="0" smtClean="0">
                <a:solidFill>
                  <a:schemeClr val="tx1"/>
                </a:solidFill>
              </a:rPr>
              <a:t>, 2K-TSS coverage</a:t>
            </a:r>
            <a:r>
              <a:rPr lang="zh-CN" altLang="en-US" sz="2200" dirty="0" smtClean="0">
                <a:solidFill>
                  <a:schemeClr val="tx1"/>
                </a:solidFill>
              </a:rPr>
              <a:t>一维参数下，</a:t>
            </a:r>
            <a:r>
              <a:rPr lang="en-US" altLang="zh-CN" sz="2200" dirty="0" smtClean="0">
                <a:solidFill>
                  <a:schemeClr val="tx1"/>
                </a:solidFill>
              </a:rPr>
              <a:t>NDR </a:t>
            </a:r>
            <a:r>
              <a:rPr lang="en-US" altLang="zh-CN" sz="2200" dirty="0">
                <a:solidFill>
                  <a:schemeClr val="tx1"/>
                </a:solidFill>
              </a:rPr>
              <a:t>coverage</a:t>
            </a:r>
            <a:r>
              <a:rPr lang="zh-CN" altLang="en-US" sz="2200" dirty="0" smtClean="0">
                <a:solidFill>
                  <a:schemeClr val="tx1"/>
                </a:solidFill>
              </a:rPr>
              <a:t>一维参数下的</a:t>
            </a:r>
            <a:r>
              <a:rPr lang="zh-CN" altLang="en-US" sz="2200" dirty="0">
                <a:solidFill>
                  <a:schemeClr val="tx1"/>
                </a:solidFill>
              </a:rPr>
              <a:t>欧几里得</a:t>
            </a:r>
            <a:r>
              <a:rPr lang="zh-CN" altLang="en-US" sz="2200" dirty="0" smtClean="0">
                <a:solidFill>
                  <a:schemeClr val="tx1"/>
                </a:solidFill>
              </a:rPr>
              <a:t>距离差值，距离差值越大表明该基因表达异常的概率越高。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tx1"/>
                </a:solidFill>
              </a:rPr>
              <a:t>亚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型鉴定的局限性：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如何</a:t>
            </a:r>
            <a:r>
              <a:rPr lang="zh-CN" altLang="en-US" sz="2200" dirty="0" smtClean="0">
                <a:solidFill>
                  <a:schemeClr val="tx1"/>
                </a:solidFill>
              </a:rPr>
              <a:t>在一定数据量的前提下尽可能多地鉴定出基因及相关亚型？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计算</a:t>
            </a:r>
            <a:r>
              <a:rPr lang="zh-CN" altLang="en-US" sz="2200" dirty="0" smtClean="0">
                <a:solidFill>
                  <a:schemeClr val="tx1"/>
                </a:solidFill>
              </a:rPr>
              <a:t>发现：亚型的表达量增加，相对应的</a:t>
            </a:r>
            <a:r>
              <a:rPr lang="en-US" altLang="zh-CN" sz="2200" dirty="0">
                <a:solidFill>
                  <a:schemeClr val="tx1"/>
                </a:solidFill>
              </a:rPr>
              <a:t>2K-TSS</a:t>
            </a:r>
            <a:r>
              <a:rPr lang="zh-CN" altLang="en-US" sz="2200" dirty="0">
                <a:solidFill>
                  <a:schemeClr val="tx1"/>
                </a:solidFill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</a:rPr>
              <a:t>NDR </a:t>
            </a:r>
            <a:r>
              <a:rPr lang="en-US" altLang="zh-CN" sz="2200" dirty="0" smtClean="0">
                <a:solidFill>
                  <a:schemeClr val="tx1"/>
                </a:solidFill>
              </a:rPr>
              <a:t>coverage</a:t>
            </a:r>
            <a:r>
              <a:rPr lang="zh-CN" altLang="en-US" sz="2200" dirty="0" smtClean="0">
                <a:solidFill>
                  <a:schemeClr val="tx1"/>
                </a:solidFill>
              </a:rPr>
              <a:t>值反而减少，即表明测序所得的</a:t>
            </a:r>
            <a:r>
              <a:rPr lang="en-US" altLang="zh-CN" sz="2200" dirty="0" smtClean="0">
                <a:solidFill>
                  <a:schemeClr val="tx1"/>
                </a:solidFill>
              </a:rPr>
              <a:t>reads</a:t>
            </a:r>
            <a:r>
              <a:rPr lang="zh-CN" altLang="en-US" sz="2200" dirty="0" smtClean="0">
                <a:solidFill>
                  <a:schemeClr val="tx1"/>
                </a:solidFill>
              </a:rPr>
              <a:t>数也就有所减少，而低的</a:t>
            </a:r>
            <a:r>
              <a:rPr lang="en-US" altLang="zh-CN" sz="2200" dirty="0" smtClean="0">
                <a:solidFill>
                  <a:schemeClr val="tx1"/>
                </a:solidFill>
              </a:rPr>
              <a:t>reads</a:t>
            </a:r>
            <a:r>
              <a:rPr lang="zh-CN" altLang="en-US" sz="2200" dirty="0" smtClean="0">
                <a:solidFill>
                  <a:schemeClr val="tx1"/>
                </a:solidFill>
              </a:rPr>
              <a:t>数和覆盖深度又反过来会影响基因的预测结果。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5" name="左弧形箭头 4">
            <a:hlinkClick r:id="rId2" action="ppaction://hlinksldjump"/>
          </p:cNvPr>
          <p:cNvSpPr/>
          <p:nvPr/>
        </p:nvSpPr>
        <p:spPr>
          <a:xfrm flipH="1">
            <a:off x="10584693" y="6334125"/>
            <a:ext cx="436537" cy="438150"/>
          </a:xfrm>
          <a:prstGeom prst="curvedRightArrow">
            <a:avLst/>
          </a:prstGeom>
          <a:solidFill>
            <a:srgbClr val="E92D4E"/>
          </a:solidFill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" t="13719" r="3922"/>
          <a:stretch/>
        </p:blipFill>
        <p:spPr>
          <a:xfrm>
            <a:off x="4999699" y="4751106"/>
            <a:ext cx="2954591" cy="196696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4461035" y="3137312"/>
            <a:ext cx="4031921" cy="1601492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其中，</a:t>
            </a:r>
            <a:r>
              <a:rPr lang="en-US" altLang="zh-CN" dirty="0" err="1" smtClean="0">
                <a:solidFill>
                  <a:schemeClr val="tx1"/>
                </a:solidFill>
              </a:rPr>
              <a:t>cfDNA</a:t>
            </a:r>
            <a:r>
              <a:rPr lang="zh-CN" altLang="en-US" dirty="0" smtClean="0">
                <a:solidFill>
                  <a:schemeClr val="tx1"/>
                </a:solidFill>
              </a:rPr>
              <a:t>片段长度主要为</a:t>
            </a:r>
            <a:r>
              <a:rPr lang="en-US" altLang="zh-CN" b="1" dirty="0" smtClean="0">
                <a:solidFill>
                  <a:schemeClr val="tx1"/>
                </a:solidFill>
              </a:rPr>
              <a:t>166bp</a:t>
            </a:r>
            <a:r>
              <a:rPr lang="zh-CN" altLang="en-US" dirty="0" smtClean="0">
                <a:solidFill>
                  <a:schemeClr val="tx1"/>
                </a:solidFill>
              </a:rPr>
              <a:t>，约为单位</a:t>
            </a:r>
            <a:r>
              <a:rPr lang="zh-CN" altLang="en-US" b="1" dirty="0" smtClean="0">
                <a:solidFill>
                  <a:schemeClr val="tx1"/>
                </a:solidFill>
              </a:rPr>
              <a:t>核小体</a:t>
            </a:r>
            <a:r>
              <a:rPr lang="zh-CN" altLang="en-US" dirty="0" smtClean="0">
                <a:solidFill>
                  <a:schemeClr val="tx1"/>
                </a:solidFill>
              </a:rPr>
              <a:t>长度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</a:rPr>
              <a:t>~147bp</a:t>
            </a:r>
            <a:r>
              <a:rPr lang="en-US" altLang="zh-CN" dirty="0" smtClean="0">
                <a:solidFill>
                  <a:schemeClr val="tx1"/>
                </a:solidFill>
              </a:rPr>
              <a:t>)+</a:t>
            </a:r>
            <a:r>
              <a:rPr lang="zh-CN" altLang="en-US" b="1" dirty="0" smtClean="0">
                <a:solidFill>
                  <a:schemeClr val="tx1"/>
                </a:solidFill>
              </a:rPr>
              <a:t>连接区</a:t>
            </a:r>
            <a:r>
              <a:rPr lang="zh-CN" altLang="en-US" dirty="0" smtClean="0">
                <a:solidFill>
                  <a:schemeClr val="tx1"/>
                </a:solidFill>
              </a:rPr>
              <a:t>长度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</a:rPr>
              <a:t>~20bp</a:t>
            </a:r>
            <a:r>
              <a:rPr lang="en-US" altLang="zh-CN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正厅\Desktop\advance_blood_analysi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397" y="2022989"/>
            <a:ext cx="1449746" cy="128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文本框 10"/>
          <p:cNvSpPr txBox="1"/>
          <p:nvPr/>
        </p:nvSpPr>
        <p:spPr>
          <a:xfrm>
            <a:off x="762219" y="385493"/>
            <a:ext cx="633361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1.1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基本背景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69227" y="1162376"/>
            <a:ext cx="3949267" cy="1224366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cfDNA</a:t>
            </a:r>
            <a:r>
              <a:rPr lang="en-US" altLang="zh-CN" b="1" dirty="0" smtClean="0">
                <a:solidFill>
                  <a:schemeClr val="tx1"/>
                </a:solidFill>
              </a:rPr>
              <a:t>(cell-free DNA)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是重要的生物标记物</a:t>
            </a:r>
            <a:r>
              <a:rPr lang="en-US" altLang="zh-CN" dirty="0" smtClean="0">
                <a:solidFill>
                  <a:schemeClr val="tx1"/>
                </a:solidFill>
              </a:rPr>
              <a:t>(biomarker).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燕尾形箭头 4"/>
          <p:cNvSpPr/>
          <p:nvPr/>
        </p:nvSpPr>
        <p:spPr>
          <a:xfrm rot="16200000" flipH="1">
            <a:off x="2139425" y="3232145"/>
            <a:ext cx="1008871" cy="402956"/>
          </a:xfrm>
          <a:prstGeom prst="notchedRightArrow">
            <a:avLst/>
          </a:prstGeom>
          <a:noFill/>
          <a:ln w="762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6741980" y="1162375"/>
            <a:ext cx="4494290" cy="1503335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ctDNA</a:t>
            </a:r>
            <a:r>
              <a:rPr lang="en-US" altLang="zh-CN" b="1" dirty="0" smtClean="0">
                <a:solidFill>
                  <a:schemeClr val="tx1"/>
                </a:solidFill>
              </a:rPr>
              <a:t>(circulating tumor DNA)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作为一种特殊的</a:t>
            </a:r>
            <a:r>
              <a:rPr lang="en-US" altLang="zh-CN" dirty="0" err="1" smtClean="0">
                <a:solidFill>
                  <a:schemeClr val="tx1"/>
                </a:solidFill>
              </a:rPr>
              <a:t>cfDNA</a:t>
            </a:r>
            <a:r>
              <a:rPr lang="zh-CN" altLang="en-US" dirty="0" smtClean="0">
                <a:solidFill>
                  <a:schemeClr val="tx1"/>
                </a:solidFill>
              </a:rPr>
              <a:t>，被认为可以实时跟踪肿瘤的动态情况，</a:t>
            </a:r>
            <a:r>
              <a:rPr lang="zh-CN" altLang="en-US" b="1" dirty="0" smtClean="0">
                <a:solidFill>
                  <a:schemeClr val="tx1"/>
                </a:solidFill>
              </a:rPr>
              <a:t>有着重要意义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5282337" y="1725480"/>
            <a:ext cx="1069383" cy="402957"/>
          </a:xfrm>
          <a:prstGeom prst="notchedRightArrow">
            <a:avLst/>
          </a:prstGeom>
          <a:noFill/>
          <a:ln w="762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203084" y="4251695"/>
            <a:ext cx="3772438" cy="1601492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cfDNA</a:t>
            </a:r>
            <a:r>
              <a:rPr lang="zh-CN" altLang="en-US" b="1" dirty="0" smtClean="0">
                <a:solidFill>
                  <a:schemeClr val="tx1"/>
                </a:solidFill>
              </a:rPr>
              <a:t>片段</a:t>
            </a:r>
            <a:r>
              <a:rPr lang="zh-CN" altLang="en-US" dirty="0" smtClean="0">
                <a:solidFill>
                  <a:schemeClr val="tx1"/>
                </a:solidFill>
              </a:rPr>
              <a:t>来自：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人体细胞</a:t>
            </a:r>
            <a:r>
              <a:rPr lang="zh-CN" altLang="en-US" b="1" dirty="0" smtClean="0">
                <a:solidFill>
                  <a:schemeClr val="tx1"/>
                </a:solidFill>
              </a:rPr>
              <a:t>凋亡</a:t>
            </a:r>
            <a:r>
              <a:rPr lang="en-US" altLang="zh-CN" b="1" dirty="0" smtClean="0">
                <a:solidFill>
                  <a:schemeClr val="tx1"/>
                </a:solidFill>
              </a:rPr>
              <a:t>(apoptotic)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和白细胞</a:t>
            </a:r>
            <a:r>
              <a:rPr lang="zh-CN" altLang="en-US" b="1" dirty="0" smtClean="0">
                <a:solidFill>
                  <a:schemeClr val="tx1"/>
                </a:solidFill>
              </a:rPr>
              <a:t>吞噬</a:t>
            </a:r>
            <a:r>
              <a:rPr lang="en-US" altLang="zh-CN" b="1" dirty="0" smtClean="0">
                <a:solidFill>
                  <a:schemeClr val="tx1"/>
                </a:solidFill>
              </a:rPr>
              <a:t>(phagocytosis)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裂解释放出来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燕尾形箭头 24"/>
          <p:cNvSpPr/>
          <p:nvPr/>
        </p:nvSpPr>
        <p:spPr>
          <a:xfrm rot="19082524" flipV="1">
            <a:off x="4054666" y="4568926"/>
            <a:ext cx="411480" cy="178385"/>
          </a:xfrm>
          <a:prstGeom prst="notchedRightArrow">
            <a:avLst/>
          </a:prstGeom>
          <a:noFill/>
          <a:ln w="5715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圆角矩形 28"/>
          <p:cNvSpPr/>
          <p:nvPr/>
        </p:nvSpPr>
        <p:spPr>
          <a:xfrm>
            <a:off x="8963622" y="4236199"/>
            <a:ext cx="2997521" cy="1596321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进一步证明，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cfDNA</a:t>
            </a:r>
            <a:r>
              <a:rPr lang="zh-CN" altLang="en-US" dirty="0" smtClean="0">
                <a:solidFill>
                  <a:schemeClr val="tx1"/>
                </a:solidFill>
              </a:rPr>
              <a:t>能够显示出核小体的</a:t>
            </a:r>
            <a:r>
              <a:rPr lang="zh-CN" altLang="en-US" b="1" dirty="0" smtClean="0">
                <a:solidFill>
                  <a:schemeClr val="tx1"/>
                </a:solidFill>
              </a:rPr>
              <a:t>印迹</a:t>
            </a:r>
            <a:r>
              <a:rPr lang="en-US" altLang="zh-CN" b="1" dirty="0" smtClean="0">
                <a:solidFill>
                  <a:schemeClr val="tx1"/>
                </a:solidFill>
              </a:rPr>
              <a:t>(footprints)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3" name="燕尾形箭头 32"/>
          <p:cNvSpPr/>
          <p:nvPr/>
        </p:nvSpPr>
        <p:spPr>
          <a:xfrm rot="2974937" flipV="1">
            <a:off x="8546338" y="4382583"/>
            <a:ext cx="411480" cy="178385"/>
          </a:xfrm>
          <a:prstGeom prst="notchedRightArrow">
            <a:avLst/>
          </a:prstGeom>
          <a:noFill/>
          <a:ln w="5715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10801350" y="6405563"/>
            <a:ext cx="1390650" cy="365125"/>
          </a:xfrm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4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5" grpId="0" animBg="1"/>
      <p:bldP spid="20" grpId="0" animBg="1"/>
      <p:bldP spid="21" grpId="0" animBg="1"/>
      <p:bldP spid="22" grpId="0" animBg="1"/>
      <p:bldP spid="25" grpId="0" animBg="1"/>
      <p:bldP spid="29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764080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1.2  </a:t>
            </a:r>
            <a:r>
              <a:rPr lang="en-US" altLang="zh-CN" sz="3600" b="1" dirty="0" err="1" smtClean="0">
                <a:latin typeface="微软雅黑" panose="020B0503020204020204" pitchFamily="34" charset="-122"/>
                <a:sym typeface="+mn-ea"/>
              </a:rPr>
              <a:t>MNase</a:t>
            </a:r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实验现象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5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4765" y="1410344"/>
            <a:ext cx="4522704" cy="1658316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MNase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micrococcal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 nuclease)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微球</a:t>
            </a:r>
            <a:r>
              <a:rPr lang="zh-CN" altLang="en-US" b="1" dirty="0">
                <a:solidFill>
                  <a:schemeClr val="tx1"/>
                </a:solidFill>
              </a:rPr>
              <a:t>菌</a:t>
            </a:r>
            <a:r>
              <a:rPr lang="zh-CN" altLang="en-US" b="1" dirty="0" smtClean="0">
                <a:solidFill>
                  <a:schemeClr val="tx1"/>
                </a:solidFill>
              </a:rPr>
              <a:t>核酸酶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① 只</a:t>
            </a:r>
            <a:r>
              <a:rPr lang="zh-CN" altLang="en-US" dirty="0">
                <a:solidFill>
                  <a:schemeClr val="tx1"/>
                </a:solidFill>
              </a:rPr>
              <a:t>降解核小体连接区</a:t>
            </a:r>
            <a:r>
              <a:rPr lang="en-US" altLang="zh-CN" dirty="0">
                <a:solidFill>
                  <a:schemeClr val="tx1"/>
                </a:solidFill>
              </a:rPr>
              <a:t>DNA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核酸酶，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② 由于</a:t>
            </a:r>
            <a:r>
              <a:rPr lang="zh-CN" altLang="en-US" dirty="0">
                <a:solidFill>
                  <a:schemeClr val="tx1"/>
                </a:solidFill>
              </a:rPr>
              <a:t>核小体处的</a:t>
            </a:r>
            <a:r>
              <a:rPr lang="en-US" altLang="zh-CN" dirty="0">
                <a:solidFill>
                  <a:schemeClr val="tx1"/>
                </a:solidFill>
              </a:rPr>
              <a:t>DNA</a:t>
            </a:r>
            <a:r>
              <a:rPr lang="zh-CN" altLang="en-US" dirty="0">
                <a:solidFill>
                  <a:schemeClr val="tx1"/>
                </a:solidFill>
              </a:rPr>
              <a:t>被组蛋白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保护而不被降解。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" t="7041" r="3922"/>
          <a:stretch/>
        </p:blipFill>
        <p:spPr>
          <a:xfrm>
            <a:off x="664407" y="3308884"/>
            <a:ext cx="3943419" cy="282843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309253" y="3874576"/>
            <a:ext cx="836908" cy="1348353"/>
          </a:xfrm>
          <a:prstGeom prst="ellipse">
            <a:avLst/>
          </a:prstGeom>
          <a:noFill/>
          <a:ln w="5715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燕尾形箭头 7"/>
          <p:cNvSpPr/>
          <p:nvPr/>
        </p:nvSpPr>
        <p:spPr>
          <a:xfrm>
            <a:off x="4998212" y="3401872"/>
            <a:ext cx="534691" cy="1146879"/>
          </a:xfrm>
          <a:prstGeom prst="notchedRightArrow">
            <a:avLst/>
          </a:prstGeom>
          <a:noFill/>
          <a:ln w="762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5765370" y="1031824"/>
            <a:ext cx="5966848" cy="5105498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100" b="1" dirty="0" smtClean="0">
                <a:solidFill>
                  <a:schemeClr val="tx1"/>
                </a:solidFill>
              </a:rPr>
              <a:t>启动子区域的特殊核小体模式</a:t>
            </a:r>
            <a:r>
              <a:rPr lang="en-US" altLang="zh-CN" sz="2100" dirty="0" smtClean="0">
                <a:solidFill>
                  <a:schemeClr val="tx1"/>
                </a:solidFill>
              </a:rPr>
              <a:t>(</a:t>
            </a:r>
            <a:r>
              <a:rPr lang="en-US" altLang="zh-CN" sz="2100" b="1" dirty="0" smtClean="0">
                <a:solidFill>
                  <a:schemeClr val="tx1"/>
                </a:solidFill>
              </a:rPr>
              <a:t>patterns</a:t>
            </a:r>
            <a:r>
              <a:rPr lang="en-US" altLang="zh-CN" sz="2100" dirty="0" smtClean="0">
                <a:solidFill>
                  <a:schemeClr val="tx1"/>
                </a:solidFill>
              </a:rPr>
              <a:t>)</a:t>
            </a:r>
            <a:r>
              <a:rPr lang="zh-CN" altLang="en-US" sz="2100" dirty="0" smtClean="0">
                <a:solidFill>
                  <a:schemeClr val="tx1"/>
                </a:solidFill>
              </a:rPr>
              <a:t>：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100" dirty="0" smtClean="0">
                <a:solidFill>
                  <a:schemeClr val="tx1"/>
                </a:solidFill>
              </a:rPr>
              <a:t>① 在激活的转录基因中</a:t>
            </a:r>
            <a:r>
              <a:rPr lang="en-US" altLang="zh-CN" sz="2100" dirty="0" smtClean="0">
                <a:solidFill>
                  <a:schemeClr val="tx1"/>
                </a:solidFill>
              </a:rPr>
              <a:t>(active)</a:t>
            </a:r>
            <a:r>
              <a:rPr lang="zh-CN" altLang="en-US" sz="2100" dirty="0" smtClean="0">
                <a:solidFill>
                  <a:schemeClr val="tx1"/>
                </a:solidFill>
              </a:rPr>
              <a:t>，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 smtClean="0">
                <a:solidFill>
                  <a:schemeClr val="tx1"/>
                </a:solidFill>
              </a:rPr>
              <a:t>启动子区域（即转录起始位点</a:t>
            </a:r>
            <a:r>
              <a:rPr lang="en-US" altLang="zh-CN" sz="2100" dirty="0" smtClean="0">
                <a:solidFill>
                  <a:schemeClr val="tx1"/>
                </a:solidFill>
              </a:rPr>
              <a:t>(TSS)</a:t>
            </a:r>
            <a:r>
              <a:rPr lang="zh-CN" altLang="en-US" sz="2100" dirty="0" smtClean="0">
                <a:solidFill>
                  <a:schemeClr val="tx1"/>
                </a:solidFill>
              </a:rPr>
              <a:t>上游</a:t>
            </a:r>
            <a:r>
              <a:rPr lang="en-US" altLang="zh-CN" sz="2100" dirty="0" smtClean="0">
                <a:solidFill>
                  <a:schemeClr val="tx1"/>
                </a:solidFill>
              </a:rPr>
              <a:t>150bp</a:t>
            </a:r>
            <a:r>
              <a:rPr lang="zh-CN" altLang="en-US" sz="2100" dirty="0" smtClean="0">
                <a:solidFill>
                  <a:schemeClr val="tx1"/>
                </a:solidFill>
              </a:rPr>
              <a:t>区域）是核小体枯竭区域</a:t>
            </a:r>
            <a:r>
              <a:rPr lang="en-US" altLang="zh-CN" sz="2100" dirty="0" smtClean="0">
                <a:solidFill>
                  <a:schemeClr val="tx1"/>
                </a:solidFill>
              </a:rPr>
              <a:t>(nucleosome-depleted region, NDR),</a:t>
            </a:r>
            <a:r>
              <a:rPr lang="zh-CN" altLang="en-US" sz="2100" dirty="0" smtClean="0">
                <a:solidFill>
                  <a:schemeClr val="tx1"/>
                </a:solidFill>
              </a:rPr>
              <a:t>而区域两侧排列丰富的核小体；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 smtClean="0">
                <a:solidFill>
                  <a:schemeClr val="tx1"/>
                </a:solidFill>
              </a:rPr>
              <a:t>两侧核小体数量</a:t>
            </a:r>
            <a:r>
              <a:rPr lang="en-US" altLang="zh-CN" sz="2100" dirty="0" smtClean="0">
                <a:solidFill>
                  <a:schemeClr val="tx1"/>
                </a:solidFill>
              </a:rPr>
              <a:t>(occupancy)</a:t>
            </a:r>
            <a:r>
              <a:rPr lang="zh-CN" altLang="en-US" sz="2100" dirty="0" smtClean="0">
                <a:solidFill>
                  <a:schemeClr val="tx1"/>
                </a:solidFill>
              </a:rPr>
              <a:t>逐渐减小并延伸约</a:t>
            </a:r>
            <a:r>
              <a:rPr lang="en-US" altLang="zh-CN" sz="2100" dirty="0" smtClean="0">
                <a:solidFill>
                  <a:schemeClr val="tx1"/>
                </a:solidFill>
              </a:rPr>
              <a:t>1kb</a:t>
            </a:r>
            <a:r>
              <a:rPr lang="zh-CN" altLang="en-US" sz="2100" dirty="0" smtClean="0">
                <a:solidFill>
                  <a:schemeClr val="tx1"/>
                </a:solidFill>
              </a:rPr>
              <a:t>，至基因内</a:t>
            </a:r>
            <a:r>
              <a:rPr lang="en-US" altLang="zh-CN" sz="2100" dirty="0" smtClean="0">
                <a:solidFill>
                  <a:schemeClr val="tx1"/>
                </a:solidFill>
              </a:rPr>
              <a:t>(gene body).</a:t>
            </a:r>
          </a:p>
          <a:p>
            <a:pPr>
              <a:lnSpc>
                <a:spcPct val="130000"/>
              </a:lnSpc>
            </a:pPr>
            <a:r>
              <a:rPr lang="zh-CN" altLang="en-US" sz="2100" dirty="0" smtClean="0">
                <a:solidFill>
                  <a:schemeClr val="tx1"/>
                </a:solidFill>
              </a:rPr>
              <a:t>② </a:t>
            </a:r>
            <a:r>
              <a:rPr lang="zh-CN" altLang="en-US" sz="2100" dirty="0">
                <a:solidFill>
                  <a:schemeClr val="tx1"/>
                </a:solidFill>
              </a:rPr>
              <a:t>在</a:t>
            </a:r>
            <a:r>
              <a:rPr lang="zh-CN" altLang="en-US" sz="2100" dirty="0" smtClean="0">
                <a:solidFill>
                  <a:schemeClr val="tx1"/>
                </a:solidFill>
              </a:rPr>
              <a:t>未激活的基因中</a:t>
            </a:r>
            <a:r>
              <a:rPr lang="en-US" altLang="zh-CN" sz="2100" dirty="0" smtClean="0">
                <a:solidFill>
                  <a:schemeClr val="tx1"/>
                </a:solidFill>
              </a:rPr>
              <a:t>(inactive)</a:t>
            </a:r>
            <a:r>
              <a:rPr lang="zh-CN" altLang="en-US" sz="2100" dirty="0" smtClean="0">
                <a:solidFill>
                  <a:schemeClr val="tx1"/>
                </a:solidFill>
              </a:rPr>
              <a:t>，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 smtClean="0">
                <a:solidFill>
                  <a:schemeClr val="tx1"/>
                </a:solidFill>
              </a:rPr>
              <a:t>启动子区域无显著的核小体数量增加或减少。</a:t>
            </a:r>
            <a:endParaRPr lang="en-US" altLang="zh-C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E9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6"/>
          <p:cNvSpPr txBox="1"/>
          <p:nvPr/>
        </p:nvSpPr>
        <p:spPr>
          <a:xfrm>
            <a:off x="720506" y="2593975"/>
            <a:ext cx="1784788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124" name="文本框 7"/>
          <p:cNvSpPr txBox="1"/>
          <p:nvPr/>
        </p:nvSpPr>
        <p:spPr>
          <a:xfrm>
            <a:off x="0" y="3556000"/>
            <a:ext cx="322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09403" y="761886"/>
            <a:ext cx="3541832" cy="1211659"/>
            <a:chOff x="4025615" y="572694"/>
            <a:chExt cx="3541832" cy="1211659"/>
          </a:xfrm>
        </p:grpSpPr>
        <p:grpSp>
          <p:nvGrpSpPr>
            <p:cNvPr id="5154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5158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>
                    <a:latin typeface="微软雅黑" panose="020B0503020204020204" pitchFamily="34" charset="-122"/>
                  </a:rPr>
                  <a:t>相关背景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80430" y="1750593"/>
                <a:ext cx="1689426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INTRODUCTION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55" name="组合 68"/>
            <p:cNvGrpSpPr/>
            <p:nvPr/>
          </p:nvGrpSpPr>
          <p:grpSpPr>
            <a:xfrm>
              <a:off x="4025615" y="592475"/>
              <a:ext cx="1111451" cy="1191878"/>
              <a:chOff x="3909356" y="1685984"/>
              <a:chExt cx="774179" cy="830199"/>
            </a:xfrm>
          </p:grpSpPr>
          <p:sp>
            <p:nvSpPr>
              <p:cNvPr id="5156" name="文本框 16"/>
              <p:cNvSpPr txBox="1"/>
              <p:nvPr/>
            </p:nvSpPr>
            <p:spPr>
              <a:xfrm>
                <a:off x="3919227" y="1751875"/>
                <a:ext cx="764308" cy="764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306214" y="2250307"/>
            <a:ext cx="3541832" cy="1221000"/>
            <a:chOff x="4025615" y="572693"/>
            <a:chExt cx="3541832" cy="1221000"/>
          </a:xfrm>
        </p:grpSpPr>
        <p:grpSp>
          <p:nvGrpSpPr>
            <p:cNvPr id="42" name="组合 41"/>
            <p:cNvGrpSpPr/>
            <p:nvPr/>
          </p:nvGrpSpPr>
          <p:grpSpPr>
            <a:xfrm>
              <a:off x="5239602" y="572693"/>
              <a:ext cx="2327845" cy="1221000"/>
              <a:chOff x="4818741" y="1356668"/>
              <a:chExt cx="1924151" cy="650621"/>
            </a:xfrm>
          </p:grpSpPr>
          <p:sp>
            <p:nvSpPr>
              <p:cNvPr id="46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sz="4000" b="1" dirty="0" smtClean="0">
                    <a:solidFill>
                      <a:srgbClr val="D30C50"/>
                    </a:solidFill>
                    <a:latin typeface="微软雅黑" panose="020B0503020204020204" pitchFamily="34" charset="-122"/>
                  </a:rPr>
                  <a:t>研究内容</a:t>
                </a:r>
                <a:endParaRPr lang="zh-CN" altLang="en-US" sz="4000" b="1" dirty="0">
                  <a:solidFill>
                    <a:srgbClr val="D30C5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7" name="文本框 19"/>
              <p:cNvSpPr txBox="1"/>
              <p:nvPr/>
            </p:nvSpPr>
            <p:spPr>
              <a:xfrm>
                <a:off x="5144166" y="1810487"/>
                <a:ext cx="1210391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CONTENT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44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298850" y="3670379"/>
            <a:ext cx="3541832" cy="1117061"/>
            <a:chOff x="4025615" y="572694"/>
            <a:chExt cx="3541832" cy="1117061"/>
          </a:xfrm>
        </p:grpSpPr>
        <p:sp>
          <p:nvSpPr>
            <p:cNvPr id="53" name="文本框 18"/>
            <p:cNvSpPr txBox="1"/>
            <p:nvPr/>
          </p:nvSpPr>
          <p:spPr>
            <a:xfrm>
              <a:off x="5239602" y="572694"/>
              <a:ext cx="2327845" cy="707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4000" b="1" dirty="0" smtClean="0">
                  <a:latin typeface="微软雅黑" panose="020B0503020204020204" pitchFamily="34" charset="-122"/>
                </a:rPr>
                <a:t>研究过程</a:t>
              </a:r>
              <a:endParaRPr lang="zh-CN" altLang="en-US" sz="40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50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51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309403" y="5079219"/>
            <a:ext cx="3541832" cy="1117061"/>
            <a:chOff x="4025615" y="572694"/>
            <a:chExt cx="3541832" cy="1117061"/>
          </a:xfrm>
        </p:grpSpPr>
        <p:grpSp>
          <p:nvGrpSpPr>
            <p:cNvPr id="57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64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>
                    <a:latin typeface="微软雅黑" panose="020B0503020204020204" pitchFamily="34" charset="-122"/>
                  </a:rPr>
                  <a:t>延伸</a:t>
                </a:r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讨论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5" name="文本框 19"/>
              <p:cNvSpPr txBox="1"/>
              <p:nvPr/>
            </p:nvSpPr>
            <p:spPr>
              <a:xfrm>
                <a:off x="5044585" y="1750593"/>
                <a:ext cx="1332418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60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文本框 19"/>
          <p:cNvSpPr txBox="1"/>
          <p:nvPr/>
        </p:nvSpPr>
        <p:spPr>
          <a:xfrm>
            <a:off x="5940739" y="4378266"/>
            <a:ext cx="132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PROCESS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7640802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2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研究</a:t>
            </a:r>
            <a:r>
              <a:rPr lang="zh-CN" altLang="en-US" sz="3600" b="1" dirty="0">
                <a:latin typeface="微软雅黑" panose="020B0503020204020204" pitchFamily="34" charset="-122"/>
                <a:sym typeface="+mn-ea"/>
              </a:rPr>
              <a:t>内容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7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62219" y="1332853"/>
            <a:ext cx="10675395" cy="4875397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000" b="1" dirty="0" smtClean="0">
                <a:solidFill>
                  <a:schemeClr val="tx1"/>
                </a:solidFill>
              </a:rPr>
              <a:t>如下：</a:t>
            </a:r>
            <a:endParaRPr lang="en-US" altLang="zh-CN" sz="3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tx1"/>
                </a:solidFill>
              </a:rPr>
              <a:t>① 血浆中的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cfDNA</a:t>
            </a:r>
            <a:r>
              <a:rPr lang="zh-CN" altLang="en-US" sz="2600" dirty="0" smtClean="0">
                <a:solidFill>
                  <a:schemeClr val="tx1"/>
                </a:solidFill>
              </a:rPr>
              <a:t>能否反映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基因表达时启动子区域特殊的核小体分布模式</a:t>
            </a:r>
            <a:r>
              <a:rPr lang="en-US" altLang="zh-CN" sz="2600" dirty="0" smtClean="0">
                <a:solidFill>
                  <a:schemeClr val="tx1"/>
                </a:solidFill>
              </a:rPr>
              <a:t>(expression-specific nucleosome patterns)</a:t>
            </a:r>
            <a:r>
              <a:rPr lang="en-US" altLang="zh-CN" sz="2600" dirty="0">
                <a:solidFill>
                  <a:schemeClr val="tx1"/>
                </a:solidFill>
              </a:rPr>
              <a:t>;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tx1"/>
                </a:solidFill>
              </a:rPr>
              <a:t>② 用血浆中的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cfDNA</a:t>
            </a:r>
            <a:r>
              <a:rPr lang="zh-CN" altLang="en-US" sz="2600" b="1" dirty="0">
                <a:solidFill>
                  <a:schemeClr val="tx1"/>
                </a:solidFill>
              </a:rPr>
              <a:t>预测</a:t>
            </a:r>
            <a:r>
              <a:rPr lang="zh-CN" altLang="en-US" sz="2600" dirty="0" smtClean="0">
                <a:solidFill>
                  <a:schemeClr val="tx1"/>
                </a:solidFill>
              </a:rPr>
              <a:t>基因是否表达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的灵敏度</a:t>
            </a:r>
            <a:r>
              <a:rPr lang="en-US" altLang="zh-CN" sz="2600" b="1" dirty="0">
                <a:solidFill>
                  <a:schemeClr val="tx1"/>
                </a:solidFill>
              </a:rPr>
              <a:t>(sensitivity)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和精度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(accuracy)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情况</a:t>
            </a:r>
            <a:r>
              <a:rPr lang="zh-CN" altLang="en-US" sz="2600" dirty="0" smtClean="0">
                <a:solidFill>
                  <a:schemeClr val="tx1"/>
                </a:solidFill>
              </a:rPr>
              <a:t>；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③ </a:t>
            </a:r>
            <a:r>
              <a:rPr lang="zh-CN" altLang="en-US" sz="2600" dirty="0" smtClean="0">
                <a:solidFill>
                  <a:schemeClr val="tx1"/>
                </a:solidFill>
              </a:rPr>
              <a:t>确认癌症患者的血液内是否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含有已表达的癌症驱动基因</a:t>
            </a:r>
            <a:r>
              <a:rPr lang="en-US" altLang="zh-CN" sz="2600" dirty="0" smtClean="0">
                <a:solidFill>
                  <a:schemeClr val="tx1"/>
                </a:solidFill>
              </a:rPr>
              <a:t>(expressed cancer driver genes)</a:t>
            </a:r>
            <a:r>
              <a:rPr lang="zh-CN" altLang="en-US" sz="2600" dirty="0" smtClean="0">
                <a:solidFill>
                  <a:schemeClr val="tx1"/>
                </a:solidFill>
              </a:rPr>
              <a:t>的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有效信息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en-US" altLang="zh-CN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E9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6"/>
          <p:cNvSpPr txBox="1"/>
          <p:nvPr/>
        </p:nvSpPr>
        <p:spPr>
          <a:xfrm>
            <a:off x="720506" y="2593975"/>
            <a:ext cx="1784788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r" eaLnBrk="1" hangingPunct="1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124" name="文本框 7"/>
          <p:cNvSpPr txBox="1"/>
          <p:nvPr/>
        </p:nvSpPr>
        <p:spPr>
          <a:xfrm>
            <a:off x="0" y="3556000"/>
            <a:ext cx="322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09403" y="761886"/>
            <a:ext cx="3541832" cy="1211659"/>
            <a:chOff x="4025615" y="572694"/>
            <a:chExt cx="3541832" cy="1211659"/>
          </a:xfrm>
        </p:grpSpPr>
        <p:grpSp>
          <p:nvGrpSpPr>
            <p:cNvPr id="5154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5158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相关背景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80430" y="1750593"/>
                <a:ext cx="1689426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INTRODUCTION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55" name="组合 68"/>
            <p:cNvGrpSpPr/>
            <p:nvPr/>
          </p:nvGrpSpPr>
          <p:grpSpPr>
            <a:xfrm>
              <a:off x="4025615" y="592475"/>
              <a:ext cx="1111451" cy="1191878"/>
              <a:chOff x="3909356" y="1685984"/>
              <a:chExt cx="774179" cy="830199"/>
            </a:xfrm>
          </p:grpSpPr>
          <p:sp>
            <p:nvSpPr>
              <p:cNvPr id="5156" name="文本框 16"/>
              <p:cNvSpPr txBox="1"/>
              <p:nvPr/>
            </p:nvSpPr>
            <p:spPr>
              <a:xfrm>
                <a:off x="3919227" y="1751875"/>
                <a:ext cx="764308" cy="764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306214" y="2250307"/>
            <a:ext cx="3541832" cy="1221000"/>
            <a:chOff x="4025615" y="572693"/>
            <a:chExt cx="3541832" cy="1221000"/>
          </a:xfrm>
        </p:grpSpPr>
        <p:grpSp>
          <p:nvGrpSpPr>
            <p:cNvPr id="42" name="组合 41"/>
            <p:cNvGrpSpPr/>
            <p:nvPr/>
          </p:nvGrpSpPr>
          <p:grpSpPr>
            <a:xfrm>
              <a:off x="5239602" y="572693"/>
              <a:ext cx="2327845" cy="1221000"/>
              <a:chOff x="4818741" y="1356668"/>
              <a:chExt cx="1924151" cy="650621"/>
            </a:xfrm>
          </p:grpSpPr>
          <p:sp>
            <p:nvSpPr>
              <p:cNvPr id="46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研究</a:t>
                </a:r>
                <a:r>
                  <a:rPr lang="zh-CN" altLang="en-US" sz="4000" b="1" dirty="0">
                    <a:latin typeface="微软雅黑" panose="020B0503020204020204" pitchFamily="34" charset="-122"/>
                  </a:rPr>
                  <a:t>内容</a:t>
                </a:r>
              </a:p>
            </p:txBody>
          </p:sp>
          <p:sp>
            <p:nvSpPr>
              <p:cNvPr id="47" name="文本框 19"/>
              <p:cNvSpPr txBox="1"/>
              <p:nvPr/>
            </p:nvSpPr>
            <p:spPr>
              <a:xfrm>
                <a:off x="5144166" y="1810487"/>
                <a:ext cx="1210391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44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298850" y="3670379"/>
            <a:ext cx="3541832" cy="1117061"/>
            <a:chOff x="4025615" y="572694"/>
            <a:chExt cx="3541832" cy="1117061"/>
          </a:xfrm>
        </p:grpSpPr>
        <p:grpSp>
          <p:nvGrpSpPr>
            <p:cNvPr id="49" name="组合 41"/>
            <p:cNvGrpSpPr/>
            <p:nvPr/>
          </p:nvGrpSpPr>
          <p:grpSpPr>
            <a:xfrm>
              <a:off x="5239602" y="572694"/>
              <a:ext cx="2327845" cy="1077219"/>
              <a:chOff x="4818741" y="1356668"/>
              <a:chExt cx="1924151" cy="574006"/>
            </a:xfrm>
          </p:grpSpPr>
          <p:sp>
            <p:nvSpPr>
              <p:cNvPr id="53" name="文本框 18"/>
              <p:cNvSpPr txBox="1"/>
              <p:nvPr/>
            </p:nvSpPr>
            <p:spPr>
              <a:xfrm>
                <a:off x="4818741" y="1356668"/>
                <a:ext cx="1924151" cy="377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 smtClean="0">
                    <a:solidFill>
                      <a:srgbClr val="D30C50"/>
                    </a:solidFill>
                    <a:latin typeface="微软雅黑" panose="020B0503020204020204" pitchFamily="34" charset="-122"/>
                  </a:rPr>
                  <a:t>研究过程</a:t>
                </a:r>
                <a:endParaRPr lang="zh-CN" altLang="en-US" sz="4000" b="1" dirty="0">
                  <a:solidFill>
                    <a:srgbClr val="D30C5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4" name="文本框 19"/>
              <p:cNvSpPr txBox="1"/>
              <p:nvPr/>
            </p:nvSpPr>
            <p:spPr>
              <a:xfrm>
                <a:off x="5172436" y="1733872"/>
                <a:ext cx="1094163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PROCESS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51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309403" y="5079219"/>
            <a:ext cx="3541832" cy="1117061"/>
            <a:chOff x="4025615" y="572694"/>
            <a:chExt cx="3541832" cy="1117061"/>
          </a:xfrm>
        </p:grpSpPr>
        <p:grpSp>
          <p:nvGrpSpPr>
            <p:cNvPr id="57" name="组合 41"/>
            <p:cNvGrpSpPr/>
            <p:nvPr/>
          </p:nvGrpSpPr>
          <p:grpSpPr>
            <a:xfrm>
              <a:off x="5239602" y="572694"/>
              <a:ext cx="2327845" cy="1108599"/>
              <a:chOff x="4818741" y="1356668"/>
              <a:chExt cx="1924151" cy="590727"/>
            </a:xfrm>
          </p:grpSpPr>
          <p:sp>
            <p:nvSpPr>
              <p:cNvPr id="64" name="文本框 18"/>
              <p:cNvSpPr txBox="1"/>
              <p:nvPr/>
            </p:nvSpPr>
            <p:spPr>
              <a:xfrm>
                <a:off x="4818741" y="1356668"/>
                <a:ext cx="1924151" cy="377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4000" b="1" dirty="0">
                    <a:latin typeface="微软雅黑" panose="020B0503020204020204" pitchFamily="34" charset="-122"/>
                  </a:rPr>
                  <a:t>延伸</a:t>
                </a:r>
                <a:r>
                  <a:rPr lang="zh-CN" altLang="en-US" sz="4000" b="1" dirty="0" smtClean="0">
                    <a:latin typeface="微软雅黑" panose="020B0503020204020204" pitchFamily="34" charset="-122"/>
                  </a:rPr>
                  <a:t>讨论</a:t>
                </a:r>
                <a:endParaRPr lang="zh-CN" altLang="en-US" sz="40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5" name="文本框 19"/>
              <p:cNvSpPr txBox="1"/>
              <p:nvPr/>
            </p:nvSpPr>
            <p:spPr>
              <a:xfrm>
                <a:off x="5044585" y="1750593"/>
                <a:ext cx="1332418" cy="196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b="1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DISCUSSION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68"/>
            <p:cNvGrpSpPr/>
            <p:nvPr/>
          </p:nvGrpSpPr>
          <p:grpSpPr>
            <a:xfrm>
              <a:off x="4025615" y="592474"/>
              <a:ext cx="1111451" cy="1097281"/>
              <a:chOff x="3909356" y="1685984"/>
              <a:chExt cx="774179" cy="764308"/>
            </a:xfrm>
          </p:grpSpPr>
          <p:sp>
            <p:nvSpPr>
              <p:cNvPr id="60" name="文本框 16"/>
              <p:cNvSpPr txBox="1"/>
              <p:nvPr/>
            </p:nvSpPr>
            <p:spPr>
              <a:xfrm>
                <a:off x="3919227" y="1751875"/>
                <a:ext cx="764308" cy="6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/>
                <a:r>
                  <a:rPr lang="en-US" altLang="zh-CN" sz="5400" b="1" dirty="0" smtClean="0">
                    <a:solidFill>
                      <a:srgbClr val="E92D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5400" b="1" dirty="0">
                  <a:solidFill>
                    <a:srgbClr val="E92D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909356" y="1685984"/>
                <a:ext cx="764308" cy="764308"/>
              </a:xfrm>
              <a:prstGeom prst="rect">
                <a:avLst/>
              </a:prstGeom>
              <a:noFill/>
              <a:ln>
                <a:solidFill>
                  <a:srgbClr val="E92D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7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 txBox="1"/>
          <p:nvPr/>
        </p:nvSpPr>
        <p:spPr>
          <a:xfrm>
            <a:off x="762219" y="385493"/>
            <a:ext cx="300386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600" b="1" dirty="0" smtClean="0">
                <a:latin typeface="微软雅黑" panose="020B0503020204020204" pitchFamily="34" charset="-122"/>
                <a:sym typeface="+mn-ea"/>
              </a:rPr>
              <a:t>3.1  </a:t>
            </a:r>
            <a:r>
              <a:rPr lang="zh-CN" altLang="en-US" sz="3600" b="1" dirty="0" smtClean="0">
                <a:latin typeface="微软雅黑" panose="020B0503020204020204" pitchFamily="34" charset="-122"/>
                <a:sym typeface="+mn-ea"/>
              </a:rPr>
              <a:t>基础验证</a:t>
            </a:r>
            <a:endParaRPr lang="zh-CN" altLang="en-US" sz="3600" b="1" dirty="0">
              <a:latin typeface="微软雅黑" panose="020B0503020204020204" pitchFamily="34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  <a:t>9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700074" y="385493"/>
            <a:ext cx="4280116" cy="5767334"/>
          </a:xfrm>
          <a:prstGeom prst="roundRect">
            <a:avLst/>
          </a:prstGeom>
          <a:noFill/>
          <a:ln w="38100">
            <a:solidFill>
              <a:srgbClr val="E92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【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cfDNA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和核小体关系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比较</a:t>
            </a:r>
            <a:r>
              <a:rPr lang="zh-CN" altLang="en-US" sz="1600" b="1" dirty="0">
                <a:solidFill>
                  <a:schemeClr val="tx1"/>
                </a:solidFill>
              </a:rPr>
              <a:t>位置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12p11.1</a:t>
            </a:r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~76kb</a:t>
            </a:r>
            <a:r>
              <a:rPr lang="zh-CN" altLang="en-US" sz="1600" dirty="0" smtClean="0">
                <a:solidFill>
                  <a:schemeClr val="tx1"/>
                </a:solidFill>
              </a:rPr>
              <a:t>区域在不同组织中都稳定排列着超</a:t>
            </a:r>
            <a:r>
              <a:rPr lang="en-US" altLang="zh-CN" sz="1600" dirty="0" smtClean="0">
                <a:solidFill>
                  <a:schemeClr val="tx1"/>
                </a:solidFill>
              </a:rPr>
              <a:t>400</a:t>
            </a:r>
            <a:r>
              <a:rPr lang="zh-CN" altLang="en-US" sz="1600" dirty="0" smtClean="0">
                <a:solidFill>
                  <a:schemeClr val="tx1"/>
                </a:solidFill>
              </a:rPr>
              <a:t>个核小体）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实验对象：</a:t>
            </a:r>
            <a:r>
              <a:rPr lang="en-US" altLang="zh-CN" sz="1600" dirty="0" smtClean="0">
                <a:solidFill>
                  <a:schemeClr val="tx1"/>
                </a:solidFill>
              </a:rPr>
              <a:t>104</a:t>
            </a:r>
            <a:r>
              <a:rPr lang="zh-CN" altLang="en-US" sz="1600" dirty="0" smtClean="0">
                <a:solidFill>
                  <a:schemeClr val="tx1"/>
                </a:solidFill>
              </a:rPr>
              <a:t>份正常受试者的血浆</a:t>
            </a:r>
            <a:r>
              <a:rPr lang="en-US" altLang="zh-CN" sz="1600" dirty="0" smtClean="0">
                <a:solidFill>
                  <a:schemeClr val="tx1"/>
                </a:solidFill>
              </a:rPr>
              <a:t>DNA</a:t>
            </a:r>
            <a:r>
              <a:rPr lang="zh-CN" altLang="en-US" sz="1600" dirty="0" smtClean="0">
                <a:solidFill>
                  <a:schemeClr val="tx1"/>
                </a:solidFill>
              </a:rPr>
              <a:t>样本测序，和</a:t>
            </a:r>
            <a:r>
              <a:rPr lang="en-US" altLang="zh-CN" sz="1600" dirty="0" smtClean="0">
                <a:solidFill>
                  <a:schemeClr val="tx1"/>
                </a:solidFill>
              </a:rPr>
              <a:t>GM12878</a:t>
            </a:r>
            <a:r>
              <a:rPr lang="zh-CN" altLang="en-US" sz="1600" dirty="0" smtClean="0">
                <a:solidFill>
                  <a:schemeClr val="tx1"/>
                </a:solidFill>
              </a:rPr>
              <a:t>细胞系的核染色质</a:t>
            </a:r>
            <a:r>
              <a:rPr lang="en-US" altLang="zh-CN" sz="1600" dirty="0" err="1">
                <a:solidFill>
                  <a:schemeClr val="tx1"/>
                </a:solidFill>
              </a:rPr>
              <a:t>MNase</a:t>
            </a:r>
            <a:r>
              <a:rPr lang="zh-CN" altLang="en-US" sz="1600" dirty="0" smtClean="0">
                <a:solidFill>
                  <a:schemeClr val="tx1"/>
                </a:solidFill>
              </a:rPr>
              <a:t>裂解测序；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实验结果：</a:t>
            </a:r>
            <a:r>
              <a:rPr lang="zh-CN" altLang="en-US" sz="1600" dirty="0" smtClean="0">
                <a:solidFill>
                  <a:schemeClr val="tx1"/>
                </a:solidFill>
              </a:rPr>
              <a:t>两者的</a:t>
            </a:r>
            <a:r>
              <a:rPr lang="en-US" altLang="zh-CN" sz="1600" dirty="0" smtClean="0">
                <a:solidFill>
                  <a:schemeClr val="tx1"/>
                </a:solidFill>
              </a:rPr>
              <a:t>reads</a:t>
            </a:r>
            <a:r>
              <a:rPr lang="zh-CN" altLang="en-US" sz="1600" dirty="0" smtClean="0">
                <a:solidFill>
                  <a:schemeClr val="tx1"/>
                </a:solidFill>
              </a:rPr>
              <a:t>图谱呈现类似的波形，波峰位置有很强的正相关性。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2943" y="1140310"/>
            <a:ext cx="3037202" cy="5012517"/>
            <a:chOff x="310433" y="1140310"/>
            <a:chExt cx="3037202" cy="5229491"/>
          </a:xfrm>
        </p:grpSpPr>
        <p:sp>
          <p:nvSpPr>
            <p:cNvPr id="5" name="圆角矩形 4"/>
            <p:cNvSpPr/>
            <p:nvPr/>
          </p:nvSpPr>
          <p:spPr>
            <a:xfrm>
              <a:off x="310433" y="1140310"/>
              <a:ext cx="3037202" cy="5229491"/>
            </a:xfrm>
            <a:prstGeom prst="roundRect">
              <a:avLst/>
            </a:prstGeom>
            <a:noFill/>
            <a:ln w="38100">
              <a:solidFill>
                <a:srgbClr val="E92D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</a:rPr>
                <a:t>【</a:t>
              </a:r>
              <a:r>
                <a:rPr lang="en-US" altLang="zh-CN" sz="2000" b="1" dirty="0" err="1" smtClean="0">
                  <a:solidFill>
                    <a:schemeClr val="tx1"/>
                  </a:solidFill>
                </a:rPr>
                <a:t>cfDNA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分布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】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实验对象：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179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份血浆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DNA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样本进行双端测序；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实验结果：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血浆核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DNA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片段分布呈现单峰，峰值为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166bp</a:t>
              </a:r>
              <a:r>
                <a:rPr lang="en-US" altLang="zh-CN" sz="1600" dirty="0">
                  <a:solidFill>
                    <a:schemeClr val="tx1"/>
                  </a:solidFill>
                </a:rPr>
                <a:t>;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血浆线粒体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DNA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片段无明显。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63" y="3714076"/>
              <a:ext cx="2571549" cy="2314763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3578495" y="1140311"/>
            <a:ext cx="3817750" cy="5012516"/>
            <a:chOff x="3667931" y="1140311"/>
            <a:chExt cx="3817750" cy="5012516"/>
          </a:xfrm>
        </p:grpSpPr>
        <p:sp>
          <p:nvSpPr>
            <p:cNvPr id="7" name="圆角矩形 6"/>
            <p:cNvSpPr/>
            <p:nvPr/>
          </p:nvSpPr>
          <p:spPr>
            <a:xfrm>
              <a:off x="3667931" y="1140311"/>
              <a:ext cx="3817750" cy="5012516"/>
            </a:xfrm>
            <a:prstGeom prst="roundRect">
              <a:avLst/>
            </a:prstGeom>
            <a:noFill/>
            <a:ln w="38100">
              <a:solidFill>
                <a:srgbClr val="E92D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</a:rPr>
                <a:t>【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核小体图谱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】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实验对象：</a:t>
              </a:r>
              <a:r>
                <a:rPr lang="zh-CN" altLang="en-US" sz="1600" dirty="0">
                  <a:solidFill>
                    <a:schemeClr val="tx1"/>
                  </a:solidFill>
                </a:rPr>
                <a:t>核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染色质进行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MNase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裂解后，进行测序产生核小体图谱</a:t>
              </a:r>
              <a:r>
                <a:rPr lang="zh-CN" altLang="en-US" sz="1600" dirty="0">
                  <a:solidFill>
                    <a:schemeClr val="tx1"/>
                  </a:solidFill>
                </a:rPr>
                <a:t>；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实验结果：完美定位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(perfectly positioned)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的核小体，即核小体倾向位点，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呈现强的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reads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波峰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，反映了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核小体的位置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；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非核小体倾向位点就没有呈现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出明显波峰。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698" y="4235987"/>
              <a:ext cx="2846215" cy="1822494"/>
            </a:xfrm>
            <a:prstGeom prst="rect">
              <a:avLst/>
            </a:prstGeom>
          </p:spPr>
        </p:pic>
      </p:grpSp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73"/>
          <a:stretch/>
        </p:blipFill>
        <p:spPr>
          <a:xfrm>
            <a:off x="7981791" y="3607289"/>
            <a:ext cx="3716681" cy="2291158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3" t="7423"/>
          <a:stretch/>
        </p:blipFill>
        <p:spPr>
          <a:xfrm>
            <a:off x="8021100" y="3724168"/>
            <a:ext cx="3561861" cy="21074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5609" y="446502"/>
            <a:ext cx="4541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:</a:t>
            </a:r>
            <a:r>
              <a:rPr lang="en-US" altLang="zh-CN" sz="2000" b="1" dirty="0" err="1" smtClean="0"/>
              <a:t>cfDNA</a:t>
            </a:r>
            <a:r>
              <a:rPr lang="zh-CN" altLang="en-US" sz="2000" b="1" dirty="0" smtClean="0"/>
              <a:t>波峰能够反映核小体的相位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01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6.5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9.6|28.5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9.6|28.5|0.2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E92D4E"/>
          </a:solidFill>
        </a:ln>
      </a:spPr>
      <a:bodyPr rtlCol="0" anchor="ctr"/>
      <a:lstStyle>
        <a:defPPr>
          <a:lnSpc>
            <a:spcPct val="15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2981</Words>
  <Application>Microsoft Office PowerPoint</Application>
  <PresentationFormat>自定义</PresentationFormat>
  <Paragraphs>402</Paragraphs>
  <Slides>32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蔡正厅</dc:creator>
  <cp:lastModifiedBy>caizhengting</cp:lastModifiedBy>
  <cp:revision>1350</cp:revision>
  <dcterms:created xsi:type="dcterms:W3CDTF">2015-10-24T01:57:00Z</dcterms:created>
  <dcterms:modified xsi:type="dcterms:W3CDTF">2017-04-06T06:24:24Z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