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7895"/>
    <a:srgbClr val="A5292A"/>
    <a:srgbClr val="6B9696"/>
    <a:srgbClr val="FF7700"/>
    <a:srgbClr val="FF39A3"/>
    <a:srgbClr val="FFC0CB"/>
    <a:srgbClr val="0000FF"/>
    <a:srgbClr val="3587BD"/>
    <a:srgbClr val="858585"/>
    <a:srgbClr val="87B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>
        <p:scale>
          <a:sx n="76" d="100"/>
          <a:sy n="76" d="100"/>
        </p:scale>
        <p:origin x="129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D552-AD7A-8A0A-1D1F-ECE6F9AFA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0AA17-0EE1-B904-66AA-F0E5CD137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EE1BD-FE42-E8A3-1149-AC4C8CD4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BB3-93D9-DB49-BB34-47C971BBABED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899F0-8D23-EB51-7088-287B164D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D46D-22B1-B9D6-1154-CEFFD9FD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3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FA7F-ECE9-D910-A868-04EE16C2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178E3-16B9-6CAA-B3DA-3EFEE9867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B8C43-DCA0-B6E0-ED85-356AC0C1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BB3-93D9-DB49-BB34-47C971BBABED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224D-CC70-72F9-6818-9A968418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B48D-DE70-ABC9-483E-33F79A53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8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C8DAA-F8C6-9E0C-7CAD-B95B35190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FF258-655D-7360-A11B-BAB3B03A6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EACB3-2F86-EBDA-1820-172DC610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BB3-93D9-DB49-BB34-47C971BBABED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46B78-BED8-DDB3-E54B-159491C9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A8883-43AA-4B2C-05D2-57779B8E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C86A-5A51-3D14-E93C-E9071D9D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C096-6600-FF30-A7DC-8DF9BB7D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E89E1-CCB3-38E3-E78E-73ECA253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BB3-93D9-DB49-BB34-47C971BBABED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67A2-5C4D-5E4C-0A3B-B840F4D8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89A2-2FA7-399C-5D95-49FA33EA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991A-5E42-F0C5-6BE2-0B52C2A3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0D063-1916-193B-2E7D-66512E160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76DA9-9908-18B9-F873-1BA722D1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BB3-93D9-DB49-BB34-47C971BBABED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B0333-EE92-A348-8E85-74F63B3F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AABA6-005A-619B-1F44-DA4226E3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2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CDA0-DACB-715F-9EC6-024F983A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1172E-6E46-E964-6CBF-D5559852C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1D641-64DB-40B5-F3B9-DF9522158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1E542-0A49-6C8B-036D-E214FF80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BB3-93D9-DB49-BB34-47C971BBABED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25D6D-C920-9F7E-2EFB-A65F2C6A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E0534-36CE-91EA-33FF-AA60E7B3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A6D9-5B95-517A-CCA3-5F221B88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940BD-B8A9-1AFC-BEEA-3DB8CD1E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14E73-C59D-F05B-63AC-A2B1C71C8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F37BB-AD76-AEC7-AB24-6F2233F7F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0A3CA-07FE-47A3-6D2C-EA0028016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85EFE-C003-C841-955B-89C0DD95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BB3-93D9-DB49-BB34-47C971BBABED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55312-1E6B-55B3-E90B-72E9E308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80399-27F2-D430-5815-69D72673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5FCB-D2AD-30B5-F955-74ABB3D5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B5AA3-11CA-7827-856A-218D9E25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BB3-93D9-DB49-BB34-47C971BBABED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6BDB3-5399-0B0F-9E8F-6F8F01D2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B86D0-8654-F739-BABD-4480B872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3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97E22-B159-432A-FFD8-FE1E7ABA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BB3-93D9-DB49-BB34-47C971BBABED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575FB-FB94-4180-C790-B3CD4A76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34EB0-1FE7-019C-9044-A1ACBF9E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6E53-C626-0A13-967D-0CDFA913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C1BA1-53F7-AB7F-A3A1-D48E58D9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648A4-A25D-BAEB-7475-492D20F9B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12E4A-C4ED-7BE0-EB30-A67560C1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BB3-93D9-DB49-BB34-47C971BBABED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83F25-65E0-D76E-9A9E-674554B4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5BC7D-039D-112A-F8DE-121899A9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8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B85A-974C-58B6-7524-68C91BB8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67DD9-DCD7-363C-9721-851A39563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7CE26-E261-C45A-AD92-1DFFC7BBC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98BEE-7667-85E0-D289-4C8D9B1E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CBB3-93D9-DB49-BB34-47C971BBABED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DA721-0EF0-CACE-5006-F1D69719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A1CFB-A3E2-83C7-89ED-02A04959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7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3F82C-30A7-993B-7E5E-B560AA7F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3E337-EE99-0AE2-C6EE-840997819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BB818-FBE4-5B92-9A4F-D5DB83D3C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B8CBB3-93D9-DB49-BB34-47C971BBABED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B02FB-2DCF-F35C-C220-62A31E174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AFC24-2018-F044-DEAB-EC831BDA3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FF9A4-F4B2-B843-A1FA-F399E187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3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409DFA-58E3-8011-AEA1-0C7561D9B136}"/>
              </a:ext>
            </a:extLst>
          </p:cNvPr>
          <p:cNvGrpSpPr/>
          <p:nvPr/>
        </p:nvGrpSpPr>
        <p:grpSpPr>
          <a:xfrm>
            <a:off x="9175093" y="4702242"/>
            <a:ext cx="2780985" cy="1329018"/>
            <a:chOff x="7568155" y="4501273"/>
            <a:chExt cx="2780985" cy="132901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9DF8FE8-26BA-9325-ED92-62607124BAB7}"/>
                </a:ext>
              </a:extLst>
            </p:cNvPr>
            <p:cNvSpPr/>
            <p:nvPr/>
          </p:nvSpPr>
          <p:spPr>
            <a:xfrm>
              <a:off x="7568155" y="4501273"/>
              <a:ext cx="2780985" cy="1329018"/>
            </a:xfrm>
            <a:prstGeom prst="round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76B135-29CD-A6F7-C948-9EDAD732D306}"/>
                </a:ext>
              </a:extLst>
            </p:cNvPr>
            <p:cNvSpPr/>
            <p:nvPr/>
          </p:nvSpPr>
          <p:spPr>
            <a:xfrm>
              <a:off x="7763375" y="4637181"/>
              <a:ext cx="118753" cy="118753"/>
            </a:xfrm>
            <a:prstGeom prst="ellipse">
              <a:avLst/>
            </a:prstGeom>
            <a:solidFill>
              <a:srgbClr val="6B96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B9696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A3032CE-B253-F450-71F6-474F50FEB02E}"/>
                </a:ext>
              </a:extLst>
            </p:cNvPr>
            <p:cNvSpPr/>
            <p:nvPr/>
          </p:nvSpPr>
          <p:spPr>
            <a:xfrm>
              <a:off x="7763374" y="5215779"/>
              <a:ext cx="118753" cy="118753"/>
            </a:xfrm>
            <a:prstGeom prst="ellipse">
              <a:avLst/>
            </a:prstGeom>
            <a:solidFill>
              <a:srgbClr val="A3789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B9696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FE1E8E-B810-C7B8-93D6-D20AFC3B7893}"/>
                </a:ext>
              </a:extLst>
            </p:cNvPr>
            <p:cNvSpPr/>
            <p:nvPr/>
          </p:nvSpPr>
          <p:spPr>
            <a:xfrm>
              <a:off x="7763375" y="4926480"/>
              <a:ext cx="118753" cy="118753"/>
            </a:xfrm>
            <a:prstGeom prst="ellipse">
              <a:avLst/>
            </a:prstGeom>
            <a:solidFill>
              <a:srgbClr val="87BD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B9696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00E5E9-8DBA-776C-8339-828E78E6CF4A}"/>
                </a:ext>
              </a:extLst>
            </p:cNvPr>
            <p:cNvSpPr/>
            <p:nvPr/>
          </p:nvSpPr>
          <p:spPr>
            <a:xfrm>
              <a:off x="7763374" y="5507658"/>
              <a:ext cx="118753" cy="118753"/>
            </a:xfrm>
            <a:prstGeom prst="ellipse">
              <a:avLst/>
            </a:prstGeom>
            <a:solidFill>
              <a:srgbClr val="CB96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B969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E261EB-FF07-0D8F-2FCC-CC1F1404CA89}"/>
                </a:ext>
              </a:extLst>
            </p:cNvPr>
            <p:cNvSpPr txBox="1"/>
            <p:nvPr/>
          </p:nvSpPr>
          <p:spPr>
            <a:xfrm>
              <a:off x="7880602" y="4815326"/>
              <a:ext cx="2416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General Base Model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2CDA20-BBFB-0E81-59BE-640CC3B9AA1B}"/>
                </a:ext>
              </a:extLst>
            </p:cNvPr>
            <p:cNvSpPr txBox="1"/>
            <p:nvPr/>
          </p:nvSpPr>
          <p:spPr>
            <a:xfrm>
              <a:off x="7880602" y="4528569"/>
              <a:ext cx="2416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General Finetuned Model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34086A-777B-BA36-0461-7C253508E342}"/>
                </a:ext>
              </a:extLst>
            </p:cNvPr>
            <p:cNvSpPr txBox="1"/>
            <p:nvPr/>
          </p:nvSpPr>
          <p:spPr>
            <a:xfrm>
              <a:off x="7879078" y="5102083"/>
              <a:ext cx="2416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Code Finetuned Model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0B9246-84AA-0D63-9479-BF3CF07E87EA}"/>
                </a:ext>
              </a:extLst>
            </p:cNvPr>
            <p:cNvSpPr txBox="1"/>
            <p:nvPr/>
          </p:nvSpPr>
          <p:spPr>
            <a:xfrm>
              <a:off x="7877554" y="5402809"/>
              <a:ext cx="2416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Code Base Model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254B76F-8918-504D-3E29-AE4462EE54E5}"/>
              </a:ext>
            </a:extLst>
          </p:cNvPr>
          <p:cNvSpPr txBox="1"/>
          <p:nvPr/>
        </p:nvSpPr>
        <p:spPr>
          <a:xfrm>
            <a:off x="9908975" y="2893760"/>
            <a:ext cx="2416625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dirty="0"/>
              <a:t>CodeLlama-70b-Instruct</a:t>
            </a:r>
          </a:p>
          <a:p>
            <a:r>
              <a:rPr lang="en-US" sz="1600" dirty="0"/>
              <a:t>42.82%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666356-B1A7-F81D-DBF0-B3D23145A918}"/>
              </a:ext>
            </a:extLst>
          </p:cNvPr>
          <p:cNvSpPr txBox="1"/>
          <p:nvPr/>
        </p:nvSpPr>
        <p:spPr>
          <a:xfrm>
            <a:off x="8919774" y="2439156"/>
            <a:ext cx="1522820" cy="740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deepseek-llm-67b-chat</a:t>
            </a:r>
          </a:p>
          <a:p>
            <a:r>
              <a:rPr lang="en-US" sz="1600" dirty="0"/>
              <a:t>57.41%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9B75BF-6B60-4F20-D21C-0CB184B661C6}"/>
              </a:ext>
            </a:extLst>
          </p:cNvPr>
          <p:cNvSpPr txBox="1"/>
          <p:nvPr/>
        </p:nvSpPr>
        <p:spPr>
          <a:xfrm>
            <a:off x="8416203" y="1417882"/>
            <a:ext cx="2416625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deepseek-coder-33b-instruct 62.96%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63DC1B-759C-E8AC-80DD-9E832F4BF4D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9791181" y="3054275"/>
            <a:ext cx="117794" cy="131873"/>
          </a:xfrm>
          <a:prstGeom prst="straightConnector1">
            <a:avLst/>
          </a:prstGeom>
          <a:ln>
            <a:solidFill>
              <a:srgbClr val="A378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C467D8-385E-2C26-880B-BC756382CBC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176466" y="1596980"/>
            <a:ext cx="239737" cy="113290"/>
          </a:xfrm>
          <a:prstGeom prst="straightConnector1">
            <a:avLst/>
          </a:prstGeom>
          <a:ln>
            <a:solidFill>
              <a:srgbClr val="A378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9C2D5F-CC65-E1CF-7C8B-D6A2737AAB3B}"/>
              </a:ext>
            </a:extLst>
          </p:cNvPr>
          <p:cNvSpPr txBox="1"/>
          <p:nvPr/>
        </p:nvSpPr>
        <p:spPr>
          <a:xfrm>
            <a:off x="6637593" y="2672182"/>
            <a:ext cx="212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Mixtral-8x7B-Instruct 55.55%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EF345A-EFFA-91FF-5F32-87D43137C372}"/>
              </a:ext>
            </a:extLst>
          </p:cNvPr>
          <p:cNvCxnSpPr>
            <a:cxnSpLocks/>
          </p:cNvCxnSpPr>
          <p:nvPr/>
        </p:nvCxnSpPr>
        <p:spPr>
          <a:xfrm>
            <a:off x="8585735" y="2169363"/>
            <a:ext cx="0" cy="580781"/>
          </a:xfrm>
          <a:prstGeom prst="straightConnector1">
            <a:avLst/>
          </a:prstGeom>
          <a:ln>
            <a:solidFill>
              <a:srgbClr val="6B969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AD07537-F3A3-7981-2799-7A56D0B17C56}"/>
              </a:ext>
            </a:extLst>
          </p:cNvPr>
          <p:cNvSpPr txBox="1"/>
          <p:nvPr/>
        </p:nvSpPr>
        <p:spPr>
          <a:xfrm>
            <a:off x="6402225" y="2128828"/>
            <a:ext cx="186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Phind-CodeLlama-34B-v2 59.00%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700FE8-ED27-F008-355B-BFF70C8BF22F}"/>
              </a:ext>
            </a:extLst>
          </p:cNvPr>
          <p:cNvCxnSpPr>
            <a:cxnSpLocks/>
          </p:cNvCxnSpPr>
          <p:nvPr/>
        </p:nvCxnSpPr>
        <p:spPr>
          <a:xfrm flipH="1">
            <a:off x="7902498" y="1974985"/>
            <a:ext cx="273968" cy="235190"/>
          </a:xfrm>
          <a:prstGeom prst="straightConnector1">
            <a:avLst/>
          </a:prstGeom>
          <a:ln>
            <a:solidFill>
              <a:srgbClr val="A378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F73DE85-2743-2F3A-51C0-5FEEEA0D6E5F}"/>
              </a:ext>
            </a:extLst>
          </p:cNvPr>
          <p:cNvSpPr txBox="1"/>
          <p:nvPr/>
        </p:nvSpPr>
        <p:spPr>
          <a:xfrm>
            <a:off x="841227" y="2526374"/>
            <a:ext cx="2416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deepseek-coder-1.3b-instruct 41.32%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4BDD79-C472-E554-6E28-EA93DE8A4CDC}"/>
              </a:ext>
            </a:extLst>
          </p:cNvPr>
          <p:cNvSpPr txBox="1"/>
          <p:nvPr/>
        </p:nvSpPr>
        <p:spPr>
          <a:xfrm>
            <a:off x="1314739" y="3370710"/>
            <a:ext cx="2416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Qwen-1.8B-Chat </a:t>
            </a:r>
          </a:p>
          <a:p>
            <a:r>
              <a:rPr lang="en-US" sz="1600" dirty="0"/>
              <a:t>26.84%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7708EE2-770D-C63B-17EA-613808508EB3}"/>
              </a:ext>
            </a:extLst>
          </p:cNvPr>
          <p:cNvCxnSpPr>
            <a:cxnSpLocks/>
          </p:cNvCxnSpPr>
          <p:nvPr/>
        </p:nvCxnSpPr>
        <p:spPr>
          <a:xfrm flipV="1">
            <a:off x="2058204" y="3679518"/>
            <a:ext cx="65596" cy="417614"/>
          </a:xfrm>
          <a:prstGeom prst="straightConnector1">
            <a:avLst/>
          </a:prstGeom>
          <a:ln>
            <a:solidFill>
              <a:srgbClr val="6B969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F21C98-6D0D-B1DA-BE4B-9B7E960C59B5}"/>
              </a:ext>
            </a:extLst>
          </p:cNvPr>
          <p:cNvSpPr txBox="1"/>
          <p:nvPr/>
        </p:nvSpPr>
        <p:spPr>
          <a:xfrm>
            <a:off x="681667" y="5079330"/>
            <a:ext cx="241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Phi1 14.28%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3CC723-647D-ED20-FD73-17B2E9FF7F28}"/>
              </a:ext>
            </a:extLst>
          </p:cNvPr>
          <p:cNvSpPr txBox="1"/>
          <p:nvPr/>
        </p:nvSpPr>
        <p:spPr>
          <a:xfrm>
            <a:off x="2288391" y="4748957"/>
            <a:ext cx="241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Phi2 16.74%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5A01DE-09C4-6D4B-5008-F6FDE8B66E61}"/>
              </a:ext>
            </a:extLst>
          </p:cNvPr>
          <p:cNvSpPr txBox="1"/>
          <p:nvPr/>
        </p:nvSpPr>
        <p:spPr>
          <a:xfrm>
            <a:off x="1491568" y="4558405"/>
            <a:ext cx="942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Phi1.5</a:t>
            </a:r>
          </a:p>
          <a:p>
            <a:r>
              <a:rPr lang="en-US" sz="1600" dirty="0"/>
              <a:t>20.56%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5B5EA12-79E1-0DB1-AF62-ED395376FFDB}"/>
              </a:ext>
            </a:extLst>
          </p:cNvPr>
          <p:cNvCxnSpPr>
            <a:cxnSpLocks/>
          </p:cNvCxnSpPr>
          <p:nvPr/>
        </p:nvCxnSpPr>
        <p:spPr>
          <a:xfrm flipV="1">
            <a:off x="7096261" y="1270660"/>
            <a:ext cx="4402328" cy="434032"/>
          </a:xfrm>
          <a:prstGeom prst="line">
            <a:avLst/>
          </a:prstGeom>
          <a:ln w="152400">
            <a:solidFill>
              <a:srgbClr val="A37895">
                <a:alpha val="50196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449A125-0699-ABB9-333E-E9FA1D94AAA6}"/>
              </a:ext>
            </a:extLst>
          </p:cNvPr>
          <p:cNvCxnSpPr>
            <a:cxnSpLocks/>
          </p:cNvCxnSpPr>
          <p:nvPr/>
        </p:nvCxnSpPr>
        <p:spPr>
          <a:xfrm flipV="1">
            <a:off x="6581675" y="1763476"/>
            <a:ext cx="5035444" cy="245567"/>
          </a:xfrm>
          <a:prstGeom prst="line">
            <a:avLst/>
          </a:prstGeom>
          <a:ln w="152400">
            <a:solidFill>
              <a:srgbClr val="6B9696">
                <a:alpha val="50196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40987D0-06E8-8C8B-04BF-05908EB9DE57}"/>
              </a:ext>
            </a:extLst>
          </p:cNvPr>
          <p:cNvSpPr txBox="1"/>
          <p:nvPr/>
        </p:nvSpPr>
        <p:spPr>
          <a:xfrm>
            <a:off x="3159719" y="2248188"/>
            <a:ext cx="279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deepseek-moe-16b-chat 45.18%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FD18AA7-EF78-1EF8-19A4-8C90D76F2B56}"/>
              </a:ext>
            </a:extLst>
          </p:cNvPr>
          <p:cNvCxnSpPr>
            <a:cxnSpLocks/>
          </p:cNvCxnSpPr>
          <p:nvPr/>
        </p:nvCxnSpPr>
        <p:spPr>
          <a:xfrm flipV="1">
            <a:off x="4474829" y="2540575"/>
            <a:ext cx="0" cy="292388"/>
          </a:xfrm>
          <a:prstGeom prst="straightConnector1">
            <a:avLst/>
          </a:prstGeom>
          <a:ln>
            <a:solidFill>
              <a:srgbClr val="6B969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DC5F592-E865-2870-2E57-456F02576C3D}"/>
              </a:ext>
            </a:extLst>
          </p:cNvPr>
          <p:cNvSpPr txBox="1"/>
          <p:nvPr/>
        </p:nvSpPr>
        <p:spPr>
          <a:xfrm>
            <a:off x="10297446" y="2044654"/>
            <a:ext cx="1629701" cy="612934"/>
          </a:xfrm>
          <a:prstGeom prst="round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6B9696"/>
                </a:solidFill>
              </a:rPr>
              <a:t>General Model</a:t>
            </a:r>
          </a:p>
          <a:p>
            <a:pPr algn="ctr"/>
            <a:r>
              <a:rPr lang="en-US" b="1" dirty="0">
                <a:solidFill>
                  <a:srgbClr val="6B9696"/>
                </a:solidFill>
              </a:rPr>
              <a:t>Scaling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54444A-ABD9-7769-A8AC-D324C61CC0D4}"/>
              </a:ext>
            </a:extLst>
          </p:cNvPr>
          <p:cNvSpPr txBox="1"/>
          <p:nvPr/>
        </p:nvSpPr>
        <p:spPr>
          <a:xfrm>
            <a:off x="756552" y="713118"/>
            <a:ext cx="1163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GPT4-0613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FDEE15-F687-A625-F972-57113F32523D}"/>
              </a:ext>
            </a:extLst>
          </p:cNvPr>
          <p:cNvSpPr txBox="1"/>
          <p:nvPr/>
        </p:nvSpPr>
        <p:spPr>
          <a:xfrm>
            <a:off x="1904812" y="720103"/>
            <a:ext cx="2416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70.64%±0.82%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887E846-1949-CF3F-8E65-74DA35F6666D}"/>
              </a:ext>
            </a:extLst>
          </p:cNvPr>
          <p:cNvSpPr txBox="1"/>
          <p:nvPr/>
        </p:nvSpPr>
        <p:spPr>
          <a:xfrm>
            <a:off x="756552" y="1086240"/>
            <a:ext cx="2158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A5292A"/>
                </a:solidFill>
                <a:effectLst/>
                <a:latin typeface="Aptos" panose="020B0004020202020204" pitchFamily="34" charset="0"/>
              </a:rPr>
              <a:t>GPT-4o-2024-05-13</a:t>
            </a:r>
            <a:endParaRPr lang="en-US" sz="1600" dirty="0">
              <a:solidFill>
                <a:srgbClr val="A5292A"/>
              </a:solidFill>
              <a:latin typeface="Aptos" panose="020B00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92D3F17-64AB-373B-7FB4-912DA4CD823F}"/>
              </a:ext>
            </a:extLst>
          </p:cNvPr>
          <p:cNvSpPr txBox="1"/>
          <p:nvPr/>
        </p:nvSpPr>
        <p:spPr>
          <a:xfrm>
            <a:off x="2566576" y="1093225"/>
            <a:ext cx="1063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5292A"/>
                </a:solidFill>
              </a:rPr>
              <a:t>66.19</a:t>
            </a:r>
            <a:r>
              <a:rPr lang="en-US" sz="1600" dirty="0">
                <a:solidFill>
                  <a:srgbClr val="A5292A"/>
                </a:solidFill>
              </a:rPr>
              <a:t>%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F17C14E-A5F0-B0BB-0C6E-310C9D412DC0}"/>
              </a:ext>
            </a:extLst>
          </p:cNvPr>
          <p:cNvSpPr txBox="1"/>
          <p:nvPr/>
        </p:nvSpPr>
        <p:spPr>
          <a:xfrm>
            <a:off x="759012" y="1526457"/>
            <a:ext cx="2158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FF39A3"/>
                </a:solidFill>
                <a:effectLst/>
                <a:latin typeface="Aptos" panose="020B0004020202020204" pitchFamily="34" charset="0"/>
              </a:rPr>
              <a:t>Claude 3 Opus</a:t>
            </a:r>
            <a:endParaRPr lang="en-US" sz="1600" dirty="0">
              <a:solidFill>
                <a:srgbClr val="FF39A3"/>
              </a:solidFill>
              <a:latin typeface="Aptos" panose="020B00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895783-496F-F256-2997-24AB36862746}"/>
              </a:ext>
            </a:extLst>
          </p:cNvPr>
          <p:cNvSpPr txBox="1"/>
          <p:nvPr/>
        </p:nvSpPr>
        <p:spPr>
          <a:xfrm>
            <a:off x="2567484" y="1528434"/>
            <a:ext cx="9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39A3"/>
                </a:solidFill>
              </a:rPr>
              <a:t>63.89%</a:t>
            </a:r>
            <a:endParaRPr lang="en-US" sz="1600" dirty="0">
              <a:solidFill>
                <a:srgbClr val="FF39A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ECE21-1078-1568-FFEC-94363B127303}"/>
              </a:ext>
            </a:extLst>
          </p:cNvPr>
          <p:cNvSpPr txBox="1"/>
          <p:nvPr/>
        </p:nvSpPr>
        <p:spPr>
          <a:xfrm>
            <a:off x="757460" y="1968000"/>
            <a:ext cx="2158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FF7700"/>
                </a:solidFill>
                <a:effectLst/>
                <a:latin typeface="Aptos" panose="020B0004020202020204" pitchFamily="34" charset="0"/>
              </a:rPr>
              <a:t>mistral-large</a:t>
            </a:r>
            <a:endParaRPr lang="en-US" sz="1600" dirty="0">
              <a:solidFill>
                <a:srgbClr val="FF7700"/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560EA-C122-2045-4E13-43B023BAD1DA}"/>
              </a:ext>
            </a:extLst>
          </p:cNvPr>
          <p:cNvSpPr txBox="1"/>
          <p:nvPr/>
        </p:nvSpPr>
        <p:spPr>
          <a:xfrm>
            <a:off x="2567484" y="1974985"/>
            <a:ext cx="1063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7700"/>
                </a:solidFill>
              </a:rPr>
              <a:t>58.22%</a:t>
            </a:r>
            <a:endParaRPr lang="en-US" sz="1600" dirty="0">
              <a:solidFill>
                <a:srgbClr val="FF77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8B00CF-9478-0457-7BF1-60F470C57C40}"/>
              </a:ext>
            </a:extLst>
          </p:cNvPr>
          <p:cNvSpPr txBox="1"/>
          <p:nvPr/>
        </p:nvSpPr>
        <p:spPr>
          <a:xfrm>
            <a:off x="5453298" y="1367612"/>
            <a:ext cx="130546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CN" sz="1600" dirty="0"/>
              <a:t>Codestral-22b</a:t>
            </a:r>
          </a:p>
          <a:p>
            <a:pPr algn="r"/>
            <a:r>
              <a:rPr lang="en-US" altLang="zh-CN" sz="1600" dirty="0"/>
              <a:t>62.98%</a:t>
            </a:r>
            <a:endParaRPr lang="en-US" sz="16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7E3039-F481-EF0D-2C75-1B9946F3A390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6758764" y="1603182"/>
            <a:ext cx="523675" cy="56818"/>
          </a:xfrm>
          <a:prstGeom prst="straightConnector1">
            <a:avLst/>
          </a:prstGeom>
          <a:ln>
            <a:solidFill>
              <a:srgbClr val="A378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AB6994C-727A-ED35-0E64-78B2C5F07381}"/>
              </a:ext>
            </a:extLst>
          </p:cNvPr>
          <p:cNvCxnSpPr>
            <a:cxnSpLocks/>
          </p:cNvCxnSpPr>
          <p:nvPr/>
        </p:nvCxnSpPr>
        <p:spPr>
          <a:xfrm flipV="1">
            <a:off x="681667" y="2013584"/>
            <a:ext cx="5879260" cy="2489152"/>
          </a:xfrm>
          <a:prstGeom prst="line">
            <a:avLst/>
          </a:prstGeom>
          <a:ln w="152400">
            <a:solidFill>
              <a:srgbClr val="6B9696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F093F88-F4B0-B5B6-B158-64B3FE8E6E44}"/>
              </a:ext>
            </a:extLst>
          </p:cNvPr>
          <p:cNvCxnSpPr>
            <a:cxnSpLocks/>
          </p:cNvCxnSpPr>
          <p:nvPr/>
        </p:nvCxnSpPr>
        <p:spPr>
          <a:xfrm>
            <a:off x="9647000" y="2014128"/>
            <a:ext cx="0" cy="445625"/>
          </a:xfrm>
          <a:prstGeom prst="straightConnector1">
            <a:avLst/>
          </a:prstGeom>
          <a:ln>
            <a:solidFill>
              <a:srgbClr val="6B969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8A1E924-FFB4-2729-4868-3CA7BC53007D}"/>
              </a:ext>
            </a:extLst>
          </p:cNvPr>
          <p:cNvCxnSpPr>
            <a:cxnSpLocks/>
          </p:cNvCxnSpPr>
          <p:nvPr/>
        </p:nvCxnSpPr>
        <p:spPr>
          <a:xfrm flipV="1">
            <a:off x="637204" y="1712494"/>
            <a:ext cx="6416783" cy="1545265"/>
          </a:xfrm>
          <a:prstGeom prst="line">
            <a:avLst/>
          </a:prstGeom>
          <a:ln w="152400">
            <a:solidFill>
              <a:srgbClr val="A37895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0134AE0-AC7B-F577-A9EB-F1D8AAC40A90}"/>
              </a:ext>
            </a:extLst>
          </p:cNvPr>
          <p:cNvSpPr txBox="1"/>
          <p:nvPr/>
        </p:nvSpPr>
        <p:spPr>
          <a:xfrm>
            <a:off x="10271416" y="379342"/>
            <a:ext cx="1629701" cy="612934"/>
          </a:xfrm>
          <a:prstGeom prst="round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A37895"/>
                </a:solidFill>
              </a:rPr>
              <a:t>C</a:t>
            </a:r>
            <a:r>
              <a:rPr lang="en-US" altLang="zh-CN" b="1" dirty="0">
                <a:solidFill>
                  <a:srgbClr val="A37895"/>
                </a:solidFill>
              </a:rPr>
              <a:t>ode</a:t>
            </a:r>
            <a:r>
              <a:rPr lang="en-US" b="1" dirty="0">
                <a:solidFill>
                  <a:srgbClr val="A37895"/>
                </a:solidFill>
              </a:rPr>
              <a:t> Model</a:t>
            </a:r>
          </a:p>
          <a:p>
            <a:pPr algn="ctr"/>
            <a:r>
              <a:rPr lang="en-US" b="1" dirty="0">
                <a:solidFill>
                  <a:srgbClr val="A37895"/>
                </a:solidFill>
              </a:rPr>
              <a:t>Scaling</a:t>
            </a: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A292AD49-3661-E153-3D74-DA130F8C2E4D}"/>
              </a:ext>
            </a:extLst>
          </p:cNvPr>
          <p:cNvSpPr/>
          <p:nvPr/>
        </p:nvSpPr>
        <p:spPr>
          <a:xfrm>
            <a:off x="6530975" y="1933575"/>
            <a:ext cx="57150" cy="146050"/>
          </a:xfrm>
          <a:custGeom>
            <a:avLst/>
            <a:gdLst>
              <a:gd name="connsiteX0" fmla="*/ 57150 w 57150"/>
              <a:gd name="connsiteY0" fmla="*/ 146050 h 146050"/>
              <a:gd name="connsiteX1" fmla="*/ 0 w 57150"/>
              <a:gd name="connsiteY1" fmla="*/ 9525 h 146050"/>
              <a:gd name="connsiteX2" fmla="*/ 47625 w 57150"/>
              <a:gd name="connsiteY2" fmla="*/ 0 h 146050"/>
              <a:gd name="connsiteX3" fmla="*/ 57150 w 57150"/>
              <a:gd name="connsiteY3" fmla="*/ 14605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146050">
                <a:moveTo>
                  <a:pt x="57150" y="146050"/>
                </a:moveTo>
                <a:lnTo>
                  <a:pt x="0" y="9525"/>
                </a:lnTo>
                <a:lnTo>
                  <a:pt x="47625" y="0"/>
                </a:lnTo>
                <a:lnTo>
                  <a:pt x="57150" y="146050"/>
                </a:lnTo>
                <a:close/>
              </a:path>
            </a:pathLst>
          </a:custGeom>
          <a:solidFill>
            <a:srgbClr val="6B969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9ACF8A30-0358-EAAD-19C8-B05EF3DBBA6F}"/>
              </a:ext>
            </a:extLst>
          </p:cNvPr>
          <p:cNvSpPr>
            <a:spLocks/>
          </p:cNvSpPr>
          <p:nvPr/>
        </p:nvSpPr>
        <p:spPr>
          <a:xfrm>
            <a:off x="7035801" y="1631948"/>
            <a:ext cx="68886" cy="155448"/>
          </a:xfrm>
          <a:custGeom>
            <a:avLst/>
            <a:gdLst>
              <a:gd name="connsiteX0" fmla="*/ 38100 w 73025"/>
              <a:gd name="connsiteY0" fmla="*/ 152400 h 152400"/>
              <a:gd name="connsiteX1" fmla="*/ 73025 w 73025"/>
              <a:gd name="connsiteY1" fmla="*/ 146050 h 152400"/>
              <a:gd name="connsiteX2" fmla="*/ 57150 w 73025"/>
              <a:gd name="connsiteY2" fmla="*/ 0 h 152400"/>
              <a:gd name="connsiteX3" fmla="*/ 0 w 73025"/>
              <a:gd name="connsiteY3" fmla="*/ 9525 h 152400"/>
              <a:gd name="connsiteX4" fmla="*/ 38100 w 73025"/>
              <a:gd name="connsiteY4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5" h="152400">
                <a:moveTo>
                  <a:pt x="38100" y="152400"/>
                </a:moveTo>
                <a:lnTo>
                  <a:pt x="73025" y="146050"/>
                </a:lnTo>
                <a:lnTo>
                  <a:pt x="57150" y="0"/>
                </a:lnTo>
                <a:lnTo>
                  <a:pt x="0" y="9525"/>
                </a:lnTo>
                <a:lnTo>
                  <a:pt x="38100" y="152400"/>
                </a:lnTo>
                <a:close/>
              </a:path>
            </a:pathLst>
          </a:custGeom>
          <a:solidFill>
            <a:srgbClr val="A3789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4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79401-F098-7397-A8D8-27A22FD64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a diagram of a model size&#10;&#10;Description automatically generated with medium confidence">
            <a:extLst>
              <a:ext uri="{FF2B5EF4-FFF2-40B4-BE49-F238E27FC236}">
                <a16:creationId xmlns:a16="http://schemas.microsoft.com/office/drawing/2014/main" id="{2EEC1B61-C945-A075-30BF-7D73767FDA7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" y="-8890"/>
            <a:ext cx="12207806" cy="686689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315605A7-0962-C60A-3797-C9DF4DB36A3D}"/>
              </a:ext>
            </a:extLst>
          </p:cNvPr>
          <p:cNvGrpSpPr/>
          <p:nvPr/>
        </p:nvGrpSpPr>
        <p:grpSpPr>
          <a:xfrm>
            <a:off x="8434316" y="4552384"/>
            <a:ext cx="3234197" cy="1329018"/>
            <a:chOff x="7568155" y="4501273"/>
            <a:chExt cx="3234197" cy="132901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7F75F65-C201-BD21-4695-B046D17F6C1D}"/>
                </a:ext>
              </a:extLst>
            </p:cNvPr>
            <p:cNvSpPr/>
            <p:nvPr/>
          </p:nvSpPr>
          <p:spPr>
            <a:xfrm>
              <a:off x="7568155" y="4501273"/>
              <a:ext cx="3157730" cy="1329018"/>
            </a:xfrm>
            <a:prstGeom prst="round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57500F-B5A0-BDC6-7ADD-544F1F714A32}"/>
                </a:ext>
              </a:extLst>
            </p:cNvPr>
            <p:cNvSpPr/>
            <p:nvPr/>
          </p:nvSpPr>
          <p:spPr>
            <a:xfrm>
              <a:off x="7793998" y="4636046"/>
              <a:ext cx="118753" cy="118753"/>
            </a:xfrm>
            <a:prstGeom prst="ellipse">
              <a:avLst/>
            </a:prstGeom>
            <a:solidFill>
              <a:srgbClr val="8585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858585"/>
                  </a:solidFill>
                </a:ln>
                <a:solidFill>
                  <a:srgbClr val="6B9696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F2B9A3-849E-6C07-8DE0-292163A02654}"/>
                </a:ext>
              </a:extLst>
            </p:cNvPr>
            <p:cNvSpPr/>
            <p:nvPr/>
          </p:nvSpPr>
          <p:spPr>
            <a:xfrm>
              <a:off x="7793998" y="5241016"/>
              <a:ext cx="118753" cy="118753"/>
            </a:xfrm>
            <a:prstGeom prst="ellipse">
              <a:avLst/>
            </a:prstGeom>
            <a:solidFill>
              <a:srgbClr val="3587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B969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4F4900-86E6-435D-463B-E26D1F6781A6}"/>
                </a:ext>
              </a:extLst>
            </p:cNvPr>
            <p:cNvSpPr txBox="1"/>
            <p:nvPr/>
          </p:nvSpPr>
          <p:spPr>
            <a:xfrm>
              <a:off x="8138594" y="5138105"/>
              <a:ext cx="2416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Our Models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EC512F-0193-8C61-BE63-0DFD4B2783D7}"/>
                </a:ext>
              </a:extLst>
            </p:cNvPr>
            <p:cNvSpPr txBox="1"/>
            <p:nvPr/>
          </p:nvSpPr>
          <p:spPr>
            <a:xfrm>
              <a:off x="8138594" y="4648225"/>
              <a:ext cx="2663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Other Open-Source Models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B02DE928-6D51-8006-AC32-944A00123AAE}"/>
              </a:ext>
            </a:extLst>
          </p:cNvPr>
          <p:cNvSpPr/>
          <p:nvPr/>
        </p:nvSpPr>
        <p:spPr>
          <a:xfrm>
            <a:off x="964888" y="630681"/>
            <a:ext cx="701227" cy="128520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0F90F9B-B5AA-090C-176C-D963704C9DD1}"/>
              </a:ext>
            </a:extLst>
          </p:cNvPr>
          <p:cNvCxnSpPr/>
          <p:nvPr/>
        </p:nvCxnSpPr>
        <p:spPr>
          <a:xfrm>
            <a:off x="965771" y="698026"/>
            <a:ext cx="69864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72A0BB6-5363-2680-B97A-F064BF4AF017}"/>
              </a:ext>
            </a:extLst>
          </p:cNvPr>
          <p:cNvSpPr/>
          <p:nvPr/>
        </p:nvSpPr>
        <p:spPr>
          <a:xfrm>
            <a:off x="964888" y="910026"/>
            <a:ext cx="701227" cy="128520"/>
          </a:xfrm>
          <a:prstGeom prst="rect">
            <a:avLst/>
          </a:prstGeom>
          <a:solidFill>
            <a:srgbClr val="A5292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35A0B70-6648-9C69-3F66-FBE81B780D3F}"/>
              </a:ext>
            </a:extLst>
          </p:cNvPr>
          <p:cNvCxnSpPr/>
          <p:nvPr/>
        </p:nvCxnSpPr>
        <p:spPr>
          <a:xfrm>
            <a:off x="965771" y="977371"/>
            <a:ext cx="698642" cy="0"/>
          </a:xfrm>
          <a:prstGeom prst="line">
            <a:avLst/>
          </a:prstGeom>
          <a:ln w="38100">
            <a:solidFill>
              <a:srgbClr val="A5292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E6155EB9-8ECA-28F8-E88C-91A85030DF7B}"/>
              </a:ext>
            </a:extLst>
          </p:cNvPr>
          <p:cNvSpPr/>
          <p:nvPr/>
        </p:nvSpPr>
        <p:spPr>
          <a:xfrm>
            <a:off x="964888" y="1174158"/>
            <a:ext cx="701227" cy="128520"/>
          </a:xfrm>
          <a:prstGeom prst="rect">
            <a:avLst/>
          </a:prstGeom>
          <a:solidFill>
            <a:srgbClr val="FFC0C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6123053-BD9D-4383-ADC0-69D64056D362}"/>
              </a:ext>
            </a:extLst>
          </p:cNvPr>
          <p:cNvCxnSpPr/>
          <p:nvPr/>
        </p:nvCxnSpPr>
        <p:spPr>
          <a:xfrm>
            <a:off x="965771" y="1241503"/>
            <a:ext cx="698642" cy="0"/>
          </a:xfrm>
          <a:prstGeom prst="line">
            <a:avLst/>
          </a:prstGeom>
          <a:ln w="38100">
            <a:solidFill>
              <a:srgbClr val="FFC0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75BAFE5-7695-C614-22F6-41540AFC819D}"/>
              </a:ext>
            </a:extLst>
          </p:cNvPr>
          <p:cNvSpPr txBox="1"/>
          <p:nvPr/>
        </p:nvSpPr>
        <p:spPr>
          <a:xfrm>
            <a:off x="1678339" y="539606"/>
            <a:ext cx="1163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GPT4-0613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9FED9B0-8D05-AD44-1D5D-7C33B24B5E5D}"/>
              </a:ext>
            </a:extLst>
          </p:cNvPr>
          <p:cNvSpPr txBox="1"/>
          <p:nvPr/>
        </p:nvSpPr>
        <p:spPr>
          <a:xfrm>
            <a:off x="2775800" y="546591"/>
            <a:ext cx="3137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70.64%±0.82%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A29CF6E-1E40-13BC-8ABE-16132CBC9097}"/>
              </a:ext>
            </a:extLst>
          </p:cNvPr>
          <p:cNvSpPr txBox="1"/>
          <p:nvPr/>
        </p:nvSpPr>
        <p:spPr>
          <a:xfrm>
            <a:off x="1680041" y="810980"/>
            <a:ext cx="2158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GPT3.5-turbo-0613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A12B2A4-92B2-D8EB-8351-90C33671A191}"/>
              </a:ext>
            </a:extLst>
          </p:cNvPr>
          <p:cNvSpPr txBox="1"/>
          <p:nvPr/>
        </p:nvSpPr>
        <p:spPr>
          <a:xfrm>
            <a:off x="3490065" y="817965"/>
            <a:ext cx="19233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56.47%±1.34%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3766EC9-9DF2-C2A9-3CBD-2BECC7CB31CF}"/>
              </a:ext>
            </a:extLst>
          </p:cNvPr>
          <p:cNvSpPr txBox="1"/>
          <p:nvPr/>
        </p:nvSpPr>
        <p:spPr>
          <a:xfrm>
            <a:off x="1680041" y="1067484"/>
            <a:ext cx="2158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davinci-002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0348BD-F923-8E84-26D3-2E4A97F9CB74}"/>
              </a:ext>
            </a:extLst>
          </p:cNvPr>
          <p:cNvSpPr txBox="1"/>
          <p:nvPr/>
        </p:nvSpPr>
        <p:spPr>
          <a:xfrm>
            <a:off x="2895180" y="1071373"/>
            <a:ext cx="20277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21.25%±</a:t>
            </a:r>
            <a:r>
              <a:rPr lang="en-US" altLang="zh-CN" sz="1600" dirty="0"/>
              <a:t>1.17%</a:t>
            </a:r>
            <a:endParaRPr lang="en-US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F12320-9965-CCC3-C3A4-25D5671D47BC}"/>
              </a:ext>
            </a:extLst>
          </p:cNvPr>
          <p:cNvSpPr/>
          <p:nvPr/>
        </p:nvSpPr>
        <p:spPr>
          <a:xfrm>
            <a:off x="8510783" y="4946181"/>
            <a:ext cx="118753" cy="118753"/>
          </a:xfrm>
          <a:prstGeom prst="ellipse">
            <a:avLst/>
          </a:prstGeom>
          <a:solidFill>
            <a:srgbClr val="8585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58585"/>
                </a:solidFill>
              </a:ln>
              <a:solidFill>
                <a:srgbClr val="6B9696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00056A-47F7-5BC0-DE66-D12493FD5060}"/>
              </a:ext>
            </a:extLst>
          </p:cNvPr>
          <p:cNvSpPr/>
          <p:nvPr/>
        </p:nvSpPr>
        <p:spPr>
          <a:xfrm>
            <a:off x="8834022" y="4946181"/>
            <a:ext cx="118753" cy="118753"/>
          </a:xfrm>
          <a:prstGeom prst="ellipse">
            <a:avLst/>
          </a:prstGeom>
          <a:solidFill>
            <a:srgbClr val="8585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58585"/>
                </a:solidFill>
              </a:ln>
              <a:solidFill>
                <a:srgbClr val="6B9696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62C24E-7A64-17FC-5F16-F7F4FC2AC0D6}"/>
              </a:ext>
            </a:extLst>
          </p:cNvPr>
          <p:cNvCxnSpPr>
            <a:cxnSpLocks/>
          </p:cNvCxnSpPr>
          <p:nvPr/>
        </p:nvCxnSpPr>
        <p:spPr>
          <a:xfrm>
            <a:off x="8570159" y="5005557"/>
            <a:ext cx="323239" cy="0"/>
          </a:xfrm>
          <a:prstGeom prst="line">
            <a:avLst/>
          </a:prstGeom>
          <a:ln>
            <a:solidFill>
              <a:srgbClr val="858585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2B2A8C9-C4E4-2029-813D-A50836C74552}"/>
              </a:ext>
            </a:extLst>
          </p:cNvPr>
          <p:cNvSpPr/>
          <p:nvPr/>
        </p:nvSpPr>
        <p:spPr>
          <a:xfrm>
            <a:off x="8510782" y="5578697"/>
            <a:ext cx="118753" cy="118753"/>
          </a:xfrm>
          <a:prstGeom prst="ellipse">
            <a:avLst/>
          </a:prstGeom>
          <a:solidFill>
            <a:srgbClr val="358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58585"/>
                </a:solidFill>
              </a:ln>
              <a:solidFill>
                <a:srgbClr val="6B9696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1D9D3A-2CA2-8AC0-28E1-AB8183DA633C}"/>
              </a:ext>
            </a:extLst>
          </p:cNvPr>
          <p:cNvSpPr/>
          <p:nvPr/>
        </p:nvSpPr>
        <p:spPr>
          <a:xfrm>
            <a:off x="8834021" y="5578697"/>
            <a:ext cx="118753" cy="118753"/>
          </a:xfrm>
          <a:prstGeom prst="ellipse">
            <a:avLst/>
          </a:prstGeom>
          <a:solidFill>
            <a:srgbClr val="358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58585"/>
                </a:solidFill>
              </a:ln>
              <a:solidFill>
                <a:srgbClr val="6B9696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F2E06B-3C9F-938D-AF7E-85CAAE9408F7}"/>
              </a:ext>
            </a:extLst>
          </p:cNvPr>
          <p:cNvCxnSpPr>
            <a:cxnSpLocks/>
          </p:cNvCxnSpPr>
          <p:nvPr/>
        </p:nvCxnSpPr>
        <p:spPr>
          <a:xfrm>
            <a:off x="8570158" y="5638073"/>
            <a:ext cx="323239" cy="0"/>
          </a:xfrm>
          <a:prstGeom prst="line">
            <a:avLst/>
          </a:prstGeom>
          <a:ln>
            <a:solidFill>
              <a:srgbClr val="3587BD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A4E4066-CD82-9200-6B2C-CCF788992F70}"/>
              </a:ext>
            </a:extLst>
          </p:cNvPr>
          <p:cNvSpPr txBox="1"/>
          <p:nvPr/>
        </p:nvSpPr>
        <p:spPr>
          <a:xfrm>
            <a:off x="9004720" y="5468796"/>
            <a:ext cx="241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Our </a:t>
            </a:r>
            <a:r>
              <a:rPr lang="en-US" sz="1600" dirty="0" err="1"/>
              <a:t>MoE</a:t>
            </a:r>
            <a:r>
              <a:rPr lang="en-US" sz="1600" dirty="0"/>
              <a:t> Models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865E52-1493-DA30-FB73-A6E102D381BC}"/>
              </a:ext>
            </a:extLst>
          </p:cNvPr>
          <p:cNvSpPr txBox="1"/>
          <p:nvPr/>
        </p:nvSpPr>
        <p:spPr>
          <a:xfrm>
            <a:off x="9445925" y="630681"/>
            <a:ext cx="139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587BD"/>
                </a:solidFill>
              </a:rPr>
              <a:t>62.61%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21D3C-6833-6121-3A27-C063D8795CA6}"/>
              </a:ext>
            </a:extLst>
          </p:cNvPr>
          <p:cNvSpPr txBox="1"/>
          <p:nvPr/>
        </p:nvSpPr>
        <p:spPr>
          <a:xfrm>
            <a:off x="9445925" y="1129789"/>
            <a:ext cx="139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587BD"/>
                </a:solidFill>
              </a:rPr>
              <a:t>57.04%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69CC0E-4908-2BAD-89B4-C532B93167D1}"/>
              </a:ext>
            </a:extLst>
          </p:cNvPr>
          <p:cNvSpPr txBox="1"/>
          <p:nvPr/>
        </p:nvSpPr>
        <p:spPr>
          <a:xfrm>
            <a:off x="5911932" y="1000013"/>
            <a:ext cx="139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587BD"/>
                </a:solidFill>
              </a:rPr>
              <a:t>60.74%</a:t>
            </a:r>
          </a:p>
        </p:txBody>
      </p:sp>
    </p:spTree>
    <p:extLst>
      <p:ext uri="{BB962C8B-B14F-4D97-AF65-F5344CB8AC3E}">
        <p14:creationId xmlns:p14="http://schemas.microsoft.com/office/powerpoint/2010/main" val="15008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4004</TotalTime>
  <Words>99</Words>
  <Application>Microsoft Macintosh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Linyi</dc:creator>
  <cp:lastModifiedBy>Li, Linyi</cp:lastModifiedBy>
  <cp:revision>11</cp:revision>
  <dcterms:created xsi:type="dcterms:W3CDTF">2024-02-02T07:04:16Z</dcterms:created>
  <dcterms:modified xsi:type="dcterms:W3CDTF">2024-06-06T08:47:54Z</dcterms:modified>
</cp:coreProperties>
</file>