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9" r:id="rId1"/>
    <p:sldMasterId id="2147484071" r:id="rId2"/>
    <p:sldMasterId id="2147484083" r:id="rId3"/>
  </p:sldMasterIdLst>
  <p:notesMasterIdLst>
    <p:notesMasterId r:id="rId49"/>
  </p:notesMasterIdLst>
  <p:sldIdLst>
    <p:sldId id="1933" r:id="rId4"/>
    <p:sldId id="1946" r:id="rId5"/>
    <p:sldId id="1947" r:id="rId6"/>
    <p:sldId id="1956" r:id="rId7"/>
    <p:sldId id="1925" r:id="rId8"/>
    <p:sldId id="1246" r:id="rId9"/>
    <p:sldId id="1251" r:id="rId10"/>
    <p:sldId id="1250" r:id="rId11"/>
    <p:sldId id="1941" r:id="rId12"/>
    <p:sldId id="1239" r:id="rId13"/>
    <p:sldId id="1934" r:id="rId14"/>
    <p:sldId id="736" r:id="rId15"/>
    <p:sldId id="725" r:id="rId16"/>
    <p:sldId id="1935" r:id="rId17"/>
    <p:sldId id="1936" r:id="rId18"/>
    <p:sldId id="1937" r:id="rId19"/>
    <p:sldId id="1948" r:id="rId20"/>
    <p:sldId id="1950" r:id="rId21"/>
    <p:sldId id="1949" r:id="rId22"/>
    <p:sldId id="1938" r:id="rId23"/>
    <p:sldId id="1940" r:id="rId24"/>
    <p:sldId id="1964" r:id="rId25"/>
    <p:sldId id="1939" r:id="rId26"/>
    <p:sldId id="1957" r:id="rId27"/>
    <p:sldId id="1958" r:id="rId28"/>
    <p:sldId id="1960" r:id="rId29"/>
    <p:sldId id="1961" r:id="rId30"/>
    <p:sldId id="1965" r:id="rId31"/>
    <p:sldId id="1967" r:id="rId32"/>
    <p:sldId id="1962" r:id="rId33"/>
    <p:sldId id="1966" r:id="rId34"/>
    <p:sldId id="1951" r:id="rId35"/>
    <p:sldId id="1952" r:id="rId36"/>
    <p:sldId id="1953" r:id="rId37"/>
    <p:sldId id="1969" r:id="rId38"/>
    <p:sldId id="1970" r:id="rId39"/>
    <p:sldId id="1955" r:id="rId40"/>
    <p:sldId id="1924" r:id="rId41"/>
    <p:sldId id="1943" r:id="rId42"/>
    <p:sldId id="1176" r:id="rId43"/>
    <p:sldId id="1248" r:id="rId44"/>
    <p:sldId id="1254" r:id="rId45"/>
    <p:sldId id="1256" r:id="rId46"/>
    <p:sldId id="1944" r:id="rId47"/>
    <p:sldId id="196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21F31-D110-4190-8B9C-DBD94D4A77CB}" type="datetimeFigureOut">
              <a:rPr lang="en-GB" smtClean="0"/>
              <a:t>05/06/2020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0298C-C937-49E4-A344-41CA42F46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4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8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2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7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24" y="1447819"/>
            <a:ext cx="10245217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217" y="3874831"/>
            <a:ext cx="10245219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9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6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3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9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6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2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9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5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2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\\server3\Restrict\FTP_Root\Clients\White_Whale\7-20683_TechEd_Europe_Template\TechEd_Europe_Keynote_Template\SFP_Art\PNG\TechEd_Europe_2010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671" y="298938"/>
            <a:ext cx="2005360" cy="94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0822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19" y="1950828"/>
            <a:ext cx="10794093" cy="152349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9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92387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232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10"/>
            <a:ext cx="11151917" cy="2031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4781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48" y="1428767"/>
            <a:ext cx="11151917" cy="203132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9913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4"/>
            <a:ext cx="5487829" cy="1755865"/>
          </a:xfrm>
        </p:spPr>
        <p:txBody>
          <a:bodyPr/>
          <a:lstStyle>
            <a:lvl1pPr marL="346905" indent="-346905">
              <a:lnSpc>
                <a:spcPct val="90000"/>
              </a:lnSpc>
              <a:defRPr sz="2900"/>
            </a:lvl1pPr>
            <a:lvl2pPr marL="687064" indent="-332060">
              <a:lnSpc>
                <a:spcPct val="90000"/>
              </a:lnSpc>
              <a:defRPr sz="2400"/>
            </a:lvl2pPr>
            <a:lvl3pPr marL="973229" indent="-294262">
              <a:lnSpc>
                <a:spcPct val="90000"/>
              </a:lnSpc>
              <a:defRPr sz="2000"/>
            </a:lvl3pPr>
            <a:lvl4pPr marL="1252645" indent="-279416">
              <a:lnSpc>
                <a:spcPct val="90000"/>
              </a:lnSpc>
              <a:defRPr sz="1800"/>
            </a:lvl4pPr>
            <a:lvl5pPr marL="1546908" indent="-286165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5" y="1447804"/>
            <a:ext cx="5487829" cy="1755865"/>
          </a:xfrm>
        </p:spPr>
        <p:txBody>
          <a:bodyPr/>
          <a:lstStyle>
            <a:lvl1pPr marL="355008" indent="-355008">
              <a:lnSpc>
                <a:spcPct val="90000"/>
              </a:lnSpc>
              <a:defRPr sz="2900"/>
            </a:lvl1pPr>
            <a:lvl2pPr marL="687064" indent="-346905">
              <a:lnSpc>
                <a:spcPct val="90000"/>
              </a:lnSpc>
              <a:defRPr sz="2400"/>
            </a:lvl2pPr>
            <a:lvl3pPr marL="981328" indent="-309111">
              <a:lnSpc>
                <a:spcPct val="90000"/>
              </a:lnSpc>
              <a:defRPr sz="2000"/>
            </a:lvl3pPr>
            <a:lvl4pPr marL="1252645" indent="-271316">
              <a:lnSpc>
                <a:spcPct val="90000"/>
              </a:lnSpc>
              <a:defRPr sz="1800"/>
            </a:lvl4pPr>
            <a:lvl5pPr marL="1546908" indent="-279416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2217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1156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66502" indent="0">
              <a:buNone/>
              <a:defRPr sz="2000" b="1"/>
            </a:lvl2pPr>
            <a:lvl3pPr marL="933007" indent="0">
              <a:buNone/>
              <a:defRPr sz="1800" b="1"/>
            </a:lvl3pPr>
            <a:lvl4pPr marL="1399507" indent="0">
              <a:buNone/>
              <a:defRPr sz="1600" b="1"/>
            </a:lvl4pPr>
            <a:lvl5pPr marL="1866008" indent="0">
              <a:buNone/>
              <a:defRPr sz="1600" b="1"/>
            </a:lvl5pPr>
            <a:lvl6pPr marL="2332516" indent="0">
              <a:buNone/>
              <a:defRPr sz="1600" b="1"/>
            </a:lvl6pPr>
            <a:lvl7pPr marL="2799014" indent="0">
              <a:buNone/>
              <a:defRPr sz="1600" b="1"/>
            </a:lvl7pPr>
            <a:lvl8pPr marL="3265516" indent="0">
              <a:buNone/>
              <a:defRPr sz="1600" b="1"/>
            </a:lvl8pPr>
            <a:lvl9pPr marL="37320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3" y="2133605"/>
            <a:ext cx="5486400" cy="1585049"/>
          </a:xfrm>
        </p:spPr>
        <p:txBody>
          <a:bodyPr/>
          <a:lstStyle>
            <a:lvl1pPr marL="287517" indent="-287517">
              <a:defRPr sz="2400"/>
            </a:lvl1pPr>
            <a:lvl2pPr marL="573678" indent="-271316">
              <a:defRPr sz="2000"/>
            </a:lvl2pPr>
            <a:lvl3pPr marL="830147" indent="-248370">
              <a:defRPr sz="1800"/>
            </a:lvl3pPr>
            <a:lvl4pPr marL="1071767" indent="-233523">
              <a:defRPr sz="1800"/>
            </a:lvl4pPr>
            <a:lvl5pPr marL="1305294" indent="-210574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5" y="1411563"/>
            <a:ext cx="548782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66502" indent="0">
              <a:buNone/>
              <a:defRPr sz="2000" b="1"/>
            </a:lvl2pPr>
            <a:lvl3pPr marL="933007" indent="0">
              <a:buNone/>
              <a:defRPr sz="1800" b="1"/>
            </a:lvl3pPr>
            <a:lvl4pPr marL="1399507" indent="0">
              <a:buNone/>
              <a:defRPr sz="1600" b="1"/>
            </a:lvl4pPr>
            <a:lvl5pPr marL="1866008" indent="0">
              <a:buNone/>
              <a:defRPr sz="1600" b="1"/>
            </a:lvl5pPr>
            <a:lvl6pPr marL="2332516" indent="0">
              <a:buNone/>
              <a:defRPr sz="1600" b="1"/>
            </a:lvl6pPr>
            <a:lvl7pPr marL="2799014" indent="0">
              <a:buNone/>
              <a:defRPr sz="1600" b="1"/>
            </a:lvl7pPr>
            <a:lvl8pPr marL="3265516" indent="0">
              <a:buNone/>
              <a:defRPr sz="1600" b="1"/>
            </a:lvl8pPr>
            <a:lvl9pPr marL="37320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5" y="2133615"/>
            <a:ext cx="5487829" cy="1585049"/>
          </a:xfrm>
        </p:spPr>
        <p:txBody>
          <a:bodyPr/>
          <a:lstStyle>
            <a:lvl1pPr marL="302363" indent="-302363">
              <a:defRPr sz="2400"/>
            </a:lvl1pPr>
            <a:lvl2pPr marL="581778" indent="-279416">
              <a:defRPr sz="2000"/>
            </a:lvl2pPr>
            <a:lvl3pPr marL="838248" indent="-249721">
              <a:defRPr sz="1800"/>
            </a:lvl3pPr>
            <a:lvl4pPr marL="1071767" indent="-241622">
              <a:defRPr sz="1800"/>
            </a:lvl4pPr>
            <a:lvl5pPr marL="1305294" indent="-225418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58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0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623248"/>
          </a:xfrm>
        </p:spPr>
        <p:txBody>
          <a:bodyPr/>
          <a:lstStyle>
            <a:lvl1pPr algn="ctr"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1822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3" y="177421"/>
            <a:ext cx="10890913" cy="6550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996287"/>
            <a:ext cx="10890913" cy="557280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68836" y="6373504"/>
            <a:ext cx="372892" cy="415916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13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ight background 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-green code shap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61568" y="1304545"/>
            <a:ext cx="10782603" cy="1434239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4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1pPr>
            <a:lvl2pPr marL="457200" indent="635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2pPr>
            <a:lvl3pPr marL="79692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3pPr>
            <a:lvl4pPr marL="1147763" indent="20638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4pPr>
            <a:lvl5pPr marL="1489075" indent="0">
              <a:lnSpc>
                <a:spcPct val="80000"/>
              </a:lnSpc>
              <a:buFontTx/>
              <a:buNone/>
              <a:defRPr sz="1800" b="0">
                <a:solidFill>
                  <a:srgbClr val="000000"/>
                </a:solidFill>
                <a:latin typeface="Tw Cen MT" panose="020B0602020104020603" pitchFamily="34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75446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223" y="1447816"/>
            <a:ext cx="10245218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5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217" y="3874831"/>
            <a:ext cx="10245219" cy="46325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499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555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6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1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2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\\server3\Restrict\FTP_Root\Clients\White_Whale\7-20683_TechEd_Europe_Template\TechEd_Europe_Keynote_Template\SFP_Art\PNG\TechEd_Europe_2010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671" y="298938"/>
            <a:ext cx="2005360" cy="94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6662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18" y="1950827"/>
            <a:ext cx="10794093" cy="1523493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799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043647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8" cy="7477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7"/>
            <a:ext cx="11151918" cy="24354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1413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48" y="1428762"/>
            <a:ext cx="11151918" cy="243548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283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248" y="1447804"/>
            <a:ext cx="5487829" cy="2577032"/>
          </a:xfrm>
        </p:spPr>
        <p:txBody>
          <a:bodyPr/>
          <a:lstStyle>
            <a:lvl1pPr marL="412944" indent="-412944">
              <a:lnSpc>
                <a:spcPct val="90000"/>
              </a:lnSpc>
              <a:defRPr sz="3499"/>
            </a:lvl1pPr>
            <a:lvl2pPr marL="817858" indent="-395274">
              <a:lnSpc>
                <a:spcPct val="90000"/>
              </a:lnSpc>
              <a:defRPr sz="2899"/>
            </a:lvl2pPr>
            <a:lvl3pPr marL="1158498" indent="-350280">
              <a:lnSpc>
                <a:spcPct val="90000"/>
              </a:lnSpc>
              <a:defRPr sz="2400"/>
            </a:lvl3pPr>
            <a:lvl4pPr marL="1491106" indent="-332607">
              <a:lnSpc>
                <a:spcPct val="90000"/>
              </a:lnSpc>
              <a:defRPr sz="2100"/>
            </a:lvl4pPr>
            <a:lvl5pPr marL="1841387" indent="-340640">
              <a:lnSpc>
                <a:spcPct val="90000"/>
              </a:lnSpc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334" y="1447804"/>
            <a:ext cx="5487829" cy="2577032"/>
          </a:xfrm>
        </p:spPr>
        <p:txBody>
          <a:bodyPr/>
          <a:lstStyle>
            <a:lvl1pPr marL="422588" indent="-422588">
              <a:lnSpc>
                <a:spcPct val="90000"/>
              </a:lnSpc>
              <a:defRPr sz="3499"/>
            </a:lvl1pPr>
            <a:lvl2pPr marL="817858" indent="-412944">
              <a:lnSpc>
                <a:spcPct val="90000"/>
              </a:lnSpc>
              <a:defRPr sz="2899"/>
            </a:lvl2pPr>
            <a:lvl3pPr marL="1168139" indent="-367955">
              <a:lnSpc>
                <a:spcPct val="90000"/>
              </a:lnSpc>
              <a:defRPr sz="2400"/>
            </a:lvl3pPr>
            <a:lvl4pPr marL="1491106" indent="-322965">
              <a:lnSpc>
                <a:spcPct val="90000"/>
              </a:lnSpc>
              <a:defRPr sz="2100"/>
            </a:lvl4pPr>
            <a:lvl5pPr marL="1841387" indent="-332607">
              <a:lnSpc>
                <a:spcPct val="90000"/>
              </a:lnSpc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39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342409"/>
            <a:ext cx="5487829" cy="415402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999" b="1"/>
            </a:lvl1pPr>
            <a:lvl2pPr marL="555308" indent="0">
              <a:buNone/>
              <a:defRPr sz="2400" b="1"/>
            </a:lvl2pPr>
            <a:lvl3pPr marL="1110619" indent="0">
              <a:buNone/>
              <a:defRPr sz="2100" b="1"/>
            </a:lvl3pPr>
            <a:lvl4pPr marL="1665926" indent="0">
              <a:buNone/>
              <a:defRPr sz="1900" b="1"/>
            </a:lvl4pPr>
            <a:lvl5pPr marL="2221232" indent="0">
              <a:buNone/>
              <a:defRPr sz="1900" b="1"/>
            </a:lvl5pPr>
            <a:lvl6pPr marL="2776545" indent="0">
              <a:buNone/>
              <a:defRPr sz="1900" b="1"/>
            </a:lvl6pPr>
            <a:lvl7pPr marL="3331848" indent="0">
              <a:buNone/>
              <a:defRPr sz="1900" b="1"/>
            </a:lvl7pPr>
            <a:lvl8pPr marL="3887157" indent="0">
              <a:buNone/>
              <a:defRPr sz="1900" b="1"/>
            </a:lvl8pPr>
            <a:lvl9pPr marL="44424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3" y="2133602"/>
            <a:ext cx="5486400" cy="1873925"/>
          </a:xfrm>
        </p:spPr>
        <p:txBody>
          <a:bodyPr/>
          <a:lstStyle>
            <a:lvl1pPr marL="342250" indent="-342250">
              <a:defRPr sz="2899"/>
            </a:lvl1pPr>
            <a:lvl2pPr marL="682887" indent="-322965">
              <a:defRPr sz="2400"/>
            </a:lvl2pPr>
            <a:lvl3pPr marL="988177" indent="-295651">
              <a:defRPr sz="2100"/>
            </a:lvl3pPr>
            <a:lvl4pPr marL="1275794" indent="-277977">
              <a:defRPr sz="2100"/>
            </a:lvl4pPr>
            <a:lvl5pPr marL="1553775" indent="-250660">
              <a:defRPr sz="21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3334" y="1342409"/>
            <a:ext cx="5487829" cy="415402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999" b="1"/>
            </a:lvl1pPr>
            <a:lvl2pPr marL="555308" indent="0">
              <a:buNone/>
              <a:defRPr sz="2400" b="1"/>
            </a:lvl2pPr>
            <a:lvl3pPr marL="1110619" indent="0">
              <a:buNone/>
              <a:defRPr sz="2100" b="1"/>
            </a:lvl3pPr>
            <a:lvl4pPr marL="1665926" indent="0">
              <a:buNone/>
              <a:defRPr sz="1900" b="1"/>
            </a:lvl4pPr>
            <a:lvl5pPr marL="2221232" indent="0">
              <a:buNone/>
              <a:defRPr sz="1900" b="1"/>
            </a:lvl5pPr>
            <a:lvl6pPr marL="2776545" indent="0">
              <a:buNone/>
              <a:defRPr sz="1900" b="1"/>
            </a:lvl6pPr>
            <a:lvl7pPr marL="3331848" indent="0">
              <a:buNone/>
              <a:defRPr sz="1900" b="1"/>
            </a:lvl7pPr>
            <a:lvl8pPr marL="3887157" indent="0">
              <a:buNone/>
              <a:defRPr sz="1900" b="1"/>
            </a:lvl8pPr>
            <a:lvl9pPr marL="4442464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3334" y="2133612"/>
            <a:ext cx="5487829" cy="1873925"/>
          </a:xfrm>
        </p:spPr>
        <p:txBody>
          <a:bodyPr/>
          <a:lstStyle>
            <a:lvl1pPr marL="359922" indent="-359922">
              <a:defRPr sz="2899"/>
            </a:lvl1pPr>
            <a:lvl2pPr marL="692528" indent="-332607">
              <a:defRPr sz="2400"/>
            </a:lvl2pPr>
            <a:lvl3pPr marL="997821" indent="-297259">
              <a:defRPr sz="2100"/>
            </a:lvl3pPr>
            <a:lvl4pPr marL="1275794" indent="-287617">
              <a:defRPr sz="2100"/>
            </a:lvl4pPr>
            <a:lvl5pPr marL="1553775" indent="-268331">
              <a:defRPr sz="21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443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272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29145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3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9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9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3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2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232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0" y="1447810"/>
            <a:ext cx="11151916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26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1" r:id="rId9"/>
    <p:sldLayoutId id="2147484082" r:id="rId10"/>
  </p:sldLayoutIdLst>
  <p:transition>
    <p:fade/>
  </p:transition>
  <p:txStyles>
    <p:titleStyle>
      <a:lvl1pPr algn="l" defTabSz="933007" rtl="0" eaLnBrk="1" latinLnBrk="0" hangingPunct="1">
        <a:lnSpc>
          <a:spcPct val="90000"/>
        </a:lnSpc>
        <a:spcBef>
          <a:spcPct val="0"/>
        </a:spcBef>
        <a:buNone/>
        <a:defRPr lang="en-US" sz="4500" b="0" kern="1200" cap="none" spc="-102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Tw Cen MT" panose="020B0602020104020603" pitchFamily="34" charset="0"/>
          <a:ea typeface="+mn-ea"/>
          <a:cs typeface="Arial" charset="0"/>
        </a:defRPr>
      </a:lvl1pPr>
    </p:titleStyle>
    <p:bodyStyle>
      <a:lvl1pPr marL="469761" indent="-469761" algn="l" defTabSz="93300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2"/>
        </a:buBlip>
        <a:defRPr sz="33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Tw Cen MT" panose="020B0602020104020603" pitchFamily="34" charset="0"/>
          <a:ea typeface="+mn-ea"/>
          <a:cs typeface="+mn-cs"/>
        </a:defRPr>
      </a:lvl1pPr>
      <a:lvl2pPr marL="873107" indent="-403346" algn="l" defTabSz="93300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3"/>
        </a:buBlip>
        <a:defRPr sz="29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Tw Cen MT" panose="020B0602020104020603" pitchFamily="34" charset="0"/>
          <a:ea typeface="+mn-ea"/>
          <a:cs typeface="+mn-cs"/>
        </a:defRPr>
      </a:lvl2pPr>
      <a:lvl3pPr marL="1284553" indent="-411443" algn="l" defTabSz="93300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3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Tw Cen MT" panose="020B0602020104020603" pitchFamily="34" charset="0"/>
          <a:ea typeface="+mn-ea"/>
          <a:cs typeface="+mn-cs"/>
        </a:defRPr>
      </a:lvl3pPr>
      <a:lvl4pPr marL="1637684" indent="-353129" algn="l" defTabSz="93300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Tw Cen MT" panose="020B0602020104020603" pitchFamily="34" charset="0"/>
          <a:ea typeface="+mn-ea"/>
          <a:cs typeface="+mn-cs"/>
        </a:defRPr>
      </a:lvl4pPr>
      <a:lvl5pPr marL="1981094" indent="-343412" algn="l" defTabSz="933007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3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Tw Cen MT" panose="020B0602020104020603" pitchFamily="34" charset="0"/>
          <a:ea typeface="+mn-ea"/>
          <a:cs typeface="+mn-cs"/>
        </a:defRPr>
      </a:lvl5pPr>
      <a:lvl6pPr marL="2565762" indent="-233250" algn="l" defTabSz="9330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2266" indent="-233250" algn="l" defTabSz="9330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8768" indent="-233250" algn="l" defTabSz="9330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5269" indent="-233250" algn="l" defTabSz="93300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502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3007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507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6008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516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014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516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2017" algn="l" defTabSz="9330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8" cy="74772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50" y="1447807"/>
            <a:ext cx="11151916" cy="243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611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2" r:id="rId8"/>
  </p:sldLayoutIdLst>
  <p:transition>
    <p:fade/>
  </p:transition>
  <p:txStyles>
    <p:titleStyle>
      <a:lvl1pPr algn="l" defTabSz="1110619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21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Segoe Light" charset="0"/>
          <a:ea typeface="+mn-ea"/>
          <a:cs typeface="Arial" charset="0"/>
        </a:defRPr>
      </a:lvl1pPr>
    </p:titleStyle>
    <p:bodyStyle>
      <a:lvl1pPr marL="559187" indent="-559187" algn="l" defTabSz="1110619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0"/>
        </a:buBlip>
        <a:defRPr sz="3899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Segoe Light" charset="0"/>
          <a:ea typeface="+mn-ea"/>
          <a:cs typeface="+mn-cs"/>
        </a:defRPr>
      </a:lvl1pPr>
      <a:lvl2pPr marL="1039316" indent="-480129" algn="l" defTabSz="1110619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1"/>
        </a:buBlip>
        <a:defRPr sz="3499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Segoe Light" charset="0"/>
          <a:ea typeface="+mn-ea"/>
          <a:cs typeface="+mn-cs"/>
        </a:defRPr>
      </a:lvl2pPr>
      <a:lvl3pPr marL="1529087" indent="-489769" algn="l" defTabSz="1110619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1"/>
        </a:buBlip>
        <a:defRPr sz="2899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Segoe Light" charset="0"/>
          <a:ea typeface="+mn-ea"/>
          <a:cs typeface="+mn-cs"/>
        </a:defRPr>
      </a:lvl3pPr>
      <a:lvl4pPr marL="1949442" indent="-420353" algn="l" defTabSz="1110619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Segoe Light" charset="0"/>
          <a:ea typeface="+mn-ea"/>
          <a:cs typeface="+mn-cs"/>
        </a:defRPr>
      </a:lvl4pPr>
      <a:lvl5pPr marL="2358226" indent="-408785" algn="l" defTabSz="1110619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1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Segoe Light" charset="0"/>
          <a:ea typeface="+mn-ea"/>
          <a:cs typeface="+mn-cs"/>
        </a:defRPr>
      </a:lvl5pPr>
      <a:lvl6pPr marL="3054194" indent="-277652" algn="l" defTabSz="11106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9505" indent="-277652" algn="l" defTabSz="11106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4811" indent="-277652" algn="l" defTabSz="11106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0119" indent="-277652" algn="l" defTabSz="111061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5308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619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65926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232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76545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31848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87157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42464" algn="l" defTabSz="11106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sharp.org/history/index.html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images.google.com/url?sa=i&amp;rct=j&amp;q=pope+smoke&amp;source=images&amp;cd=&amp;cad=rja&amp;docid=6-AAhvanqEu0iM&amp;tbnid=vSew0fDk85gPiM:&amp;ved=0CAUQjRw&amp;url=http://www.ynaija.com/white-smoke-we-have-a-new-pope-its-cardinal-bergoglio-of-argentina-photos/&amp;ei=7BdCUc3vE62U0QXV34DACA&amp;bvm=bv.43287494,d.d2k&amp;psig=AFQjCNFvvEcRjWQUGBtxzd6LwqXhWIOAHA&amp;ust=1363372320578294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hyperlink" Target="http://images.google.com/url?sa=i&amp;rct=j&amp;q=microsoft&amp;source=images&amp;cd=&amp;cad=rja&amp;docid=qBCij5Dbrns1PM&amp;tbnid=LGVDAX2mHMcPBM:&amp;ved=0CAUQjRw&amp;url=http://marscommons.marsdd.com/events/microsoft-info-session-free-pizza-lunch/&amp;ei=JQxCUafpDIW2hAeksYCgBg&amp;bvm=bv.43287494,d.ZG4&amp;psig=AFQjCNGw-qGJCKtlYYpPvaG2UtiWAA_WFg&amp;ust=1363369375285105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hyperlink" Target="http://mathnetnumerics.codeplex.com/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hyperlink" Target="http://images.google.com/url?sa=i&amp;rct=j&amp;q=microsoft+research&amp;source=images&amp;cd=&amp;cad=rja&amp;docid=zUf-Bq4HQdjdnM&amp;tbnid=3fV1gpsiD3A9JM:&amp;ved=0CAUQjRw&amp;url=http://en.wikipedia.org/wiki/File:Microsoft_Research_logo.jpg&amp;ei=gAxCUbfEJKSW0QXtpoHoBg&amp;bvm=bv.43287494,d.ZG4&amp;psig=AFQjCNELZ1yjzRys-wpg3ksEA0ut7pygxQ&amp;ust=1363369468860366" TargetMode="External"/><Relationship Id="rId15" Type="http://schemas.openxmlformats.org/officeDocument/2006/relationships/image" Target="../media/image20.png"/><Relationship Id="rId10" Type="http://schemas.openxmlformats.org/officeDocument/2006/relationships/image" Target="../media/image15.gif"/><Relationship Id="rId4" Type="http://schemas.openxmlformats.org/officeDocument/2006/relationships/image" Target="../media/image10.jpeg"/><Relationship Id="rId9" Type="http://schemas.openxmlformats.org/officeDocument/2006/relationships/image" Target="../media/image14.jpe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fsharp/fslang-suggestions" TargetMode="External"/><Relationship Id="rId2" Type="http://schemas.openxmlformats.org/officeDocument/2006/relationships/hyperlink" Target="http://github.com/fsharp/fslang-design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hyperlink" Target="http://github.com/dotnet/fshar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oundation.fsharp.org/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sprojects.github.io/" TargetMode="Externa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FSharp-4.0" TargetMode="Externa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FSharp-4.1" TargetMode="Externa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FSharp-4.5" TargetMode="Externa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FSharp-4.5" TargetMode="Externa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FSharp-4.7" TargetMode="Externa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sharp/fslang-design/tree/master/preview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On Independence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sz="3600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sz="3600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r>
              <a:rPr lang="en-GB" sz="3600" dirty="0">
                <a:latin typeface="Gill Sans MT" panose="020B0502020104020203" pitchFamily="34" charset="0"/>
                <a:cs typeface="Segoe UI Light" panose="020B0502040204020203" pitchFamily="34" charset="0"/>
              </a:rPr>
              <a:t>@dsymetweets, researcher, community contributor</a:t>
            </a:r>
          </a:p>
        </p:txBody>
      </p:sp>
      <p:pic>
        <p:nvPicPr>
          <p:cNvPr id="5" name="Picture 2" descr="F# Logo">
            <a:extLst>
              <a:ext uri="{FF2B5EF4-FFF2-40B4-BE49-F238E27FC236}">
                <a16:creationId xmlns:a16="http://schemas.microsoft.com/office/drawing/2014/main" id="{61E13DB4-A954-4EA5-8090-44C3235F5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27671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4353" y="965370"/>
            <a:ext cx="11176000" cy="2769989"/>
          </a:xfrm>
        </p:spPr>
        <p:txBody>
          <a:bodyPr/>
          <a:lstStyle/>
          <a:p>
            <a:b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  <a:t>The Early History of F# - HOPL IV (2020)</a:t>
            </a:r>
            <a:b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sz="4000" dirty="0">
                <a:latin typeface="Gill Sans MT" panose="020B0502020104020203" pitchFamily="34" charset="0"/>
                <a:cs typeface="Segoe UI Light" panose="020B0502040204020203" pitchFamily="34" charset="0"/>
                <a:hlinkClick r:id="rId2"/>
              </a:rPr>
              <a:t>fsharp.org/history</a:t>
            </a: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380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790" y="1447770"/>
            <a:ext cx="11176000" cy="4376583"/>
          </a:xfrm>
        </p:spPr>
        <p:txBody>
          <a:bodyPr/>
          <a:lstStyle/>
          <a:p>
            <a:pPr algn="l"/>
            <a:r>
              <a:rPr lang="en-GB" sz="3200" dirty="0">
                <a:latin typeface="Gill Sans MT" panose="020B0502020104020203" pitchFamily="34" charset="0"/>
              </a:rPr>
              <a:t>Technique #1</a:t>
            </a:r>
            <a:br>
              <a:rPr lang="en-GB" sz="32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The Community at the Centre of the Technology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The F# Pivot of 2013 - </a:t>
            </a:r>
            <a:r>
              <a:rPr lang="en-GB" sz="2400" dirty="0">
                <a:latin typeface="Gill Sans MT" panose="020B0502020104020203" pitchFamily="34" charset="0"/>
              </a:rPr>
              <a:t>From Proprietary to Open</a:t>
            </a:r>
            <a:r>
              <a:rPr lang="en-GB" sz="4800" dirty="0">
                <a:latin typeface="Gill Sans MT" panose="020B0502020104020203" pitchFamily="34" charset="0"/>
              </a:rPr>
              <a:t> </a:t>
            </a:r>
            <a:br>
              <a:rPr lang="en-GB" sz="4800" dirty="0">
                <a:latin typeface="Gill Sans MT" panose="020B0502020104020203" pitchFamily="34" charset="0"/>
              </a:rPr>
            </a:br>
            <a:endParaRPr lang="en-GB" sz="32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DE021B02-EAA6-454D-A2AC-677BC543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7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ynaija.com/wp-content/uploads/2013/03/20130314-VATICAN-slide-GR0Z-articleLarge-v2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55" y="1528196"/>
            <a:ext cx="5713677" cy="38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 think…</a:t>
            </a:r>
          </a:p>
        </p:txBody>
      </p:sp>
    </p:spTree>
    <p:extLst>
      <p:ext uri="{BB962C8B-B14F-4D97-AF65-F5344CB8AC3E}">
        <p14:creationId xmlns:p14="http://schemas.microsoft.com/office/powerpoint/2010/main" val="11400828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 bwMode="auto">
          <a:xfrm>
            <a:off x="1723011" y="1105213"/>
            <a:ext cx="7791069" cy="4420851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2" rIns="91404" bIns="45702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813" fontAlgn="base">
              <a:spcBef>
                <a:spcPct val="0"/>
              </a:spcBef>
              <a:spcAft>
                <a:spcPct val="0"/>
              </a:spcAft>
            </a:pPr>
            <a:endParaRPr lang="en-GB" sz="3599" dirty="0">
              <a:solidFill>
                <a:schemeClr val="accent4">
                  <a:lumMod val="50000"/>
                </a:schemeClr>
              </a:solidFill>
              <a:latin typeface="Segoe Ligh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76" y="2737470"/>
            <a:ext cx="1599734" cy="1108062"/>
          </a:xfrm>
          <a:prstGeom prst="rect">
            <a:avLst/>
          </a:prstGeom>
        </p:spPr>
      </p:pic>
      <p:pic>
        <p:nvPicPr>
          <p:cNvPr id="1030" name="Picture 6" descr="http://marscommons.marsdd.com/wp-content/uploads/MRos-photo-microsoft-orlando-donation-20120823-001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3" t="28000" b="30273"/>
          <a:stretch/>
        </p:blipFill>
        <p:spPr bwMode="auto">
          <a:xfrm>
            <a:off x="3633704" y="192860"/>
            <a:ext cx="1188114" cy="5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408459" y="2038473"/>
            <a:ext cx="1058798" cy="5342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3" idx="2"/>
          </p:cNvCxnSpPr>
          <p:nvPr/>
        </p:nvCxnSpPr>
        <p:spPr>
          <a:xfrm>
            <a:off x="3805920" y="1162495"/>
            <a:ext cx="799419" cy="12389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67967" y="793662"/>
            <a:ext cx="148589" cy="1215506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434" y="1715382"/>
            <a:ext cx="1359031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F# Language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29157" y="885560"/>
            <a:ext cx="1553527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Visual F# Tools</a:t>
            </a:r>
          </a:p>
        </p:txBody>
      </p:sp>
      <p:pic>
        <p:nvPicPr>
          <p:cNvPr id="1032" name="Picture 8" descr="http://upload.wikimedia.org/wikipedia/en/archive/b/b3/20110309193628!Microsoft_Research_logo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09" y="1105213"/>
            <a:ext cx="1314024" cy="49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010033" y="72162"/>
            <a:ext cx="1877515" cy="553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Visual Studio, .</a:t>
            </a:r>
          </a:p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.NET, SDKs, Tools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79726" y="3840787"/>
            <a:ext cx="1746711" cy="8501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21492" y="4352490"/>
            <a:ext cx="1089790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fssnip.net</a:t>
            </a:r>
          </a:p>
        </p:txBody>
      </p:sp>
      <p:pic>
        <p:nvPicPr>
          <p:cNvPr id="1034" name="Picture 10" descr="http://fsharp.org/img/sup/quantale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39" y="4265875"/>
            <a:ext cx="1961697" cy="4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fsharp.org/img/sup/mbra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152442"/>
            <a:ext cx="1409374" cy="4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fsharp.org/img/sup/statfactory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82" y="5537203"/>
            <a:ext cx="1856946" cy="4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sharp.org/img/sup/intelli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096" y="5059446"/>
            <a:ext cx="2380699" cy="46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fsharp.org/img/sup/ffconsultanc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41" y="5617498"/>
            <a:ext cx="2218811" cy="4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446" y="6329519"/>
            <a:ext cx="1702887" cy="52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66967" y="4785043"/>
            <a:ext cx="945424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tryfs.org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66967" y="5237253"/>
            <a:ext cx="2906213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fsharpforfunandprofit.com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1493" y="3927400"/>
            <a:ext cx="945424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tryfs.org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8471510" y="1172565"/>
            <a:ext cx="864336" cy="6496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052158" y="4521727"/>
            <a:ext cx="273030" cy="1162808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214211" y="4499566"/>
            <a:ext cx="335987" cy="1207129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utoShape 24" descr="data:image/jpeg;base64,/9j/4AAQSkZJRgABAQAAAQABAAD/2wCEAAkGBggGERUIBxQRExMVGRUYGRcXGRYXFhcbGRkYHRkWFRcaGyYkGBkjIBYXIDIgJikqLjEsGCE9NjE2QSYrLCkBCQoKDgwOGg8PGi0kHx80NS8pLTQyLCwsLCwtNSwsNSksLDQsKSwsKTAvLCwsKSwsLC0sNCksLCwpLCwsLCwsLP/AABEIAMgA4AMBIgACEQEDEQH/xAAcAAEBAAMBAQEBAAAAAAAAAAAABwUGCAQDAgH/xABEEAABAwIEAgUGCQwCAwAAAAABAAIDBBEFBhIhBzETQVFhcSIycoGxshQVMzVCUnORoSM0Q0RTYnSCg5KzwaLCF2Nk/8QAGAEBAQEBAQAAAAAAAAAAAAAAAAMCAQT/xAAqEQADAAIABgEDAwUAAAAAAAAAAQIDEQQSEyExQVEiYfAzceEUIzREkf/aAAwDAQACEQMRAD8AuKIiAIiIAiIgCIiAIiIAiIgCIiAIiIAiIgCIiAIiIAiIgCIiAIiIAiIgCIiAIiIAiIgCIiAIiIAiIgCIiAIiIAiIgCIiAIiIAiIgCIiAIiIAiIgCIiAIiIAiIgCIiAIiIAiIgCIiAIiIAiIgCIiAIiIAiIgCIiAIiIAiIgCIiAIiIAiIgCIiAIiIAiIgCIiAIiIAiIgCIiAIiIAi1Sr4n5aoZH0tTK5r2OLXNMclwQbH6P49YWcwTHKDMMQrcMfrYSRexBBHMEHcLTikttGVct6TPeiLXcaz9gGX5TQ4jLpkABIDXOsDyuQFxS32R10p7s2JFhsv5twrNGv4pe54j06jpc0DVewuQLnY7D/azKNNPTCaa2giIuHQiIgCIiAIiIAiIgCIiAIiIAiIgCLX82Z3wvJzWnENbnvvpjjAL3AWudyAALjckL6ZVzjhmcGOlw4uDmW1seAHsve1wCQQbHcEjY9i1yVrm12M8y3rfcziIiyaCIiAkfGjK5jc3MFKNjZk3j9B/taf5ViOEWZRgtWcPnNo6nSBvsJBs027XA6fU3sVrxGggxSJ9FVjUx7S1w7j/tc049glVluofhtUfLjOzxtqHNsjey/PxuvdhpZIcM8OZPHayI6RxrFoMCgkxCq82Npd49jR3k2HrXNM01fmCcyvBkqJ38h1ucdmjsaNhfqA3W257z87M9LS0URt5OucC+8g2a3wHlO8dPYs1wZyqZXOzDVjyRdkI799b/Y0fzLuNdGHT8jJXWtQvBRMp5cgytSsw+GxI3e76zz5zv8AXgAswiieP8ZscEjqemZFTaXOZZ35R9wSLEmwDtuQBXliKyt6PTVzjS2WxFzy/iPm6nIfNUSNvy1Rsa0+F2C/3rcsmcX5q2VuH5hawayA2VvkgOJ2a9p5A7C4PqW64e5WzE8RFPXgqiL5Vb3RRvfHzDXEeIBsorlzi9j1XPTjE3wCF7mdIdGmzSNze+1lOMVWm16KXkUa2W9FEcycZ8TrHlmC6YItw1zgDI4dTiHbM9Gx7+xeLCuLWZMOdrqntqW9bXhrSR2Ne0eT42KquGvWyT4mE9F7RT3M/Fyiw6CKTB2iWWZgeA42bED+0tvq5+T3cwp3JxSzTUO6VlTb91rY9PhYgn8VyOHuls1fERPY6GRTzh5xMkzJJ8V4u1jZrXY9uzZLecC0+a4bHmb79m+6Y9iUmD00tfEzpDGxzgy+nVYcr2NvuUqhy+VlJtUuZHvRQav4w5kxB3R0piivybG3W8eBNyfuXki4m5son2lncXfUkjaP+OlpV/6WyL4qPudCItG4f8Sm5rcaCvYIp2i4sbskHWW33a4dY357HnbLcQMarcvUMmIYaWiRpjtqGoWLwDt4EqDx0q5X5LLJLnmXg2NFJsn8VMQqHTz5hdGYooi+zGBri7UAGjfcm9rLWMd4uZmrtU1I9tMAHENYGutt9Jzx5X3BVXD23on/AFEaT+TfuJ+QsQzQ+KuwosLmNLHMcdNxe4c13dc3B7l9uF+Ra3KfTVeJlvSTCNoY03DQwvNyeskv9Vu9eLiXnjGcry08OFujAkjc52pmo3BA23Fua9fCzOOK5s+EfGpYej6LTpbp87Xe+5v5oWv7nS+xnePq/c35FKeIHELHsuVrqDD3RCMMY4amajve+9+5fyv4xTUVJA2nayWrkj1Su5Rxn0Rzcfq32HM9s1gtpNezbzQm0/RV0XPLuKOaZn9K2p6/Na2PT4WsT+KoXD3ie/MUnxXjDWMmIux7dmyW5t0nzXAb8zffsWr4e5WzMcRFPRRFKOOcVAPg0tyKi7wABzi2uX77Wdpsd+bu8io1lXDQRuqqkhrGAucT1AC5XNmZcfqc11L8QkBu8hsbOZa3kxgtzO/3krvDQ3XN8HOJtKdfJijb6Wq3Xptqt16b7X7LrqDBBQini+KrdBob0duWm2yhufMjvyi2mmbu2Rga89kwFyOf0hcj0Ctm4M5qLS7L9Wdt3wk/82exw8Sr511I5p9EcD6d8teytLFDDMEwVz69zIInPJc+R2kEk8yXFfTMGMR4BTS4lMLiNpNu09Q9Zsuea2txfPNUwVJ6WaR2ljOTGX6mA+aABuedgvNixO9vekejLlUaWtstOKcQcmysNPWTRSsIILQ0yAjlawBUDr4qcPlipCXRapAwm9yzUdBN976bKpYfwLu2+JVR1dkTAAO67ib+NgpxmDDWYPUzYfGS4RPLQ42ubW3Nl68HIm1L2eTO7aTpaOh8JrXYjh8dVJzfACfHRuuYoHiOJrz1MB+5q6Uyv81Q/wAOPcXM/wCr/wBP/qs8L5r8+SvEd1J0plbIuF5fgbA+KN8paOke5ocXO6+d7DuUr4r5cpMvVjHUADGTsc/QNg1zSA7T2A6mm3eryo/x2+Xo/s6n3oFHBTeTv7KZ4XT/AGMXwkytRZhqJajEWh7IBGQw+a58hfYuHWGiPl+8OxUjO+TcNxajlEUUbJI2Ocx7WgEFovbbmDa1u9atwJ82s9KH2PVLxX5CX7N/ulM1tZf2GCU8Xjyc0YDWvoKmnq4jYtliN+4uAP4Erp6WJk7THILhwII7Qea5WoecXpR+81X7iRnB+UqUOpLdPMdEd/o2F3PI6w0fiR2qvEy6qUiXDUpmtmUaMu5NjEY+D0zANvNaTb8StSzvnDJ2PU0lE+Vj5NJMbmtc4teB5NnAbb7KZ4Bl7E881Lo4napCNUkshJ0i+xJ5nfk0LeajgpT0MD6moqpHPYx7rNY1rSWtJtYlxtt2rHTiH9VdzXUvIvpnsT3LNdJhtZT1cfNssf3OIa4esEq38VY+kwucdmg/c9pUGwo3mhP/ALIvfar3xR+a6jwb7wVM/wCpJPB+nSILhuHz4tNHQUgu+Vwa3s36z3AAk9wV1wzhVlqhiEFTC2d1vKfJclxtuQL2aO4KTcNwDilLf6z/APG9dErHE3SaSNcLEtNsjXHEBtTSgfspPeavbwI/XPGD2SLx8cvzmm+yk99q9nAj9c8YPZItP/H/AD5Of7C/PRgOMLQMSNuuKP2uWR4QZOo8Z6XFsSa2RsbhGxjhcarBznuHI7OaB61juMXzkfso/a5bnwP/ADGb+If/AI412m1gWjkJPO9mczjkrDMbpZGMijZK1pMb2tAIIFwNrXB5WXP+F17qKWGvhvdj45B1eaQ63gRse4rqSfzXeB9i5Qo/k2ei32Bc4V7TTNcUtNUiu8Z81FunL9IeflzEdn0GevcnwHasJwfy4MXq3YlOLx01rXGxkdfSB3tHlfzNW24hwYw/FJZK6qqqwvkcXuP5HmeoXj5AWAHUAFuGWsu0mVqduG0WotbclzranEm5c6wAupvLM4+WfJTpVWTmrwfrMeBw5jppMNqNg8bH6rhu13qIBXNo+HYHN1xzwP8A7XtPqu32g966kWl5p4WYZmmc4jLLPE8gBwj6OzrcnHUw7229SzgyqNqvBrNid6c+UeTMmJjO2ByV1CPK0hzmDctcwgvZ6rH1WUlypjbcu1cOJvaXtYTqA5lrgQS3vF799u9XHJ2QqfJhk+CTzytltqZJ0em4vZwDWCxsbHtFuwLA5g4LYdiLzPhEppb82aBJH4tbqaW/3W7u3ePJE7l+GTyYrrVLyj24lxhy7SxGWic+aS3ksDXN3/ecR5I+9Q+srJsSkfWVJBfI5z3EcruJJt2Ach3BWDBeCWHUbulxeZ9TbkwN6KM+kNTnH+4DuWQzDwlwvME5r3Szwkho0RiIMGkWFg5hWoyYsb0v+nLxZci+rRlcpv6TCYHf/OPdXNX6v/T/AOq6owjBIsHpWYTE5zmsZoDnW1EdpsAL79i0L/wJg+nofhNZa1v0PK1v2SzhyzDe/ZTJiqkteinKP8dvl6P7Op96BWBatnPh/RZ1dFNVyzRGIPA6PRuHlhN9TT9QKGGlNpsrkl1LSNT4E+bWelD7Hql4r8hL9m/3SsJkzI1JkoStpJZpelLCek0baQbW0tH1lsNTAKljoXXAcC2457i2yZaVW2jmKHMcrOV6HnF6UfvNVY46UE0jKTEGjyIzNG7uMvRlpPYPyRHiQvVDwLwmEtc2pq/JLSB+R6iCP0XcqFXUFNicbqStaHxvFnNPIhejJnnmml6IxgpTUv2Qvhhm6jylPKcRuI5mxtLgL6TGXkXA6j0h+4Lbc68WsNkp30WBEyPkaWl9iGsB2J3HlO32C+dfwKhkdqw2rdGzfyZIhKR3BwezYd9z3rOZW4T4Tl14rKhz6iVti0vAaxpH0mMHX3knuS6wt8/l/ByYzJcnr5Ifh7ujlicOqSL32q+cUfmuo8G+8FgGcC8IiIdFU1YsQQPyNhY3A+S6lu+YcCizHTPwyoc9jXgAubp1CxB2uCOrsXMuWaqWvR3FhqZafshPDb50pvSf7jl0StEy/wAI8Oy9Ux4nBUVL3RkkNf0Wk3aRvpjB6+1b2p57V0mimDG8aaZG+OX5zTfZSe+1ezgR+ueMHskW25x4eUWc5I6irlnjMbXNHR9HYgkHfUw9i+uTMiUmSul+CSzS9Lov0mjbRqtbQ0fWW+rPR5ff8mOlXV5/X8Eu4xfOR+yj9rlufA/8xm/iH/441kc18L6DNlR8Y1M1RG7S1tmdHps2+/lMJvv2rLZPyjTZNhdRUkksgc8yEyaLglrRYaWgW8n8VyssvEp9icNLK79Gan813gfYuT6P5Nnot9gXWL26wWnr2U0ZwHwiMBjaqssAB+g6v6ScPkmN8xrPieRLRTURF5T0BERAEREAREQBERAEREAREQBERAEREAREQBERAEREAREQBERAEREAREQBERAEREAREQBERAEREAREQBERAEREAREQBERAEREAREQBERAEREAREQBERAEREAREQBERAEREAREQBERAEREAREQBERAEREAREQBERAEREAREQBERAEREAREQBERAEREAREQBERAEREAREQBERAEREAREQBERAEREAREQBERAEREAREQBERAEREAREQBERAEREAREQH//2Q=="/>
          <p:cNvSpPr>
            <a:spLocks noChangeAspect="1" noChangeArrowheads="1"/>
          </p:cNvSpPr>
          <p:nvPr/>
        </p:nvSpPr>
        <p:spPr bwMode="auto">
          <a:xfrm>
            <a:off x="67278" y="-157126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9" tIns="45703" rIns="91409" bIns="45703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AutoShape 26" descr="data:image/jpeg;base64,/9j/4AAQSkZJRgABAQAAAQABAAD/2wCEAAkGBggGERUIBxQRExMVGRUYGRcXGRYXFhcbGRkYHRkWFRcaGyYkGBkjIBYXIDIgJikqLjEsGCE9NjE2QSYrLCkBCQoKDgwOGg8PGi0kHx80NS8pLTQyLCwsLCwtNSwsNSksLDQsKSwsKTAvLCwsKSwsLC0sNCksLCwpLCwsLCwsLP/AABEIAMgA4AMBIgACEQEDEQH/xAAcAAEBAAMBAQEBAAAAAAAAAAAABwUGCAQDAgH/xABEEAABAwIEAgUGCQwCAwAAAAABAAIDBBEFBhIhBzETQVFhcSIycoGxshQVMzVCUnORoSM0Q0RTYnSCg5KzwaLCF2Nk/8QAGAEBAQEBAQAAAAAAAAAAAAAAAAMCAQT/xAAqEQADAAIABgEDAwUAAAAAAAAAAQIDEQQSEyExQVEiYfAzceEUIzREkf/aAAwDAQACEQMRAD8AuKIiAIiIAiIgCIiAIiIAiIgCIiAIiIAiIgCIiAIiIAiIgCIiAIiIAiIgCIiAIiIAiIgCIiAIiIAiIgCIiAIiIAiIgCIiAIiIAiIgCIiAIiIAiIgCIiAIiIAiIgCIiAIiIAiIgCIiAIiIAiIgCIiAIiIAiIgCIiAIiIAiIgCIiAIiIAiIgCIiAIiIAiIgCIiAIiIAiIgCIiAIiIAi1Sr4n5aoZH0tTK5r2OLXNMclwQbH6P49YWcwTHKDMMQrcMfrYSRexBBHMEHcLTikttGVct6TPeiLXcaz9gGX5TQ4jLpkABIDXOsDyuQFxS32R10p7s2JFhsv5twrNGv4pe54j06jpc0DVewuQLnY7D/azKNNPTCaa2giIuHQiIgCIiAIiIAiIgCIiAIiIAiIgCLX82Z3wvJzWnENbnvvpjjAL3AWudyAALjckL6ZVzjhmcGOlw4uDmW1seAHsve1wCQQbHcEjY9i1yVrm12M8y3rfcziIiyaCIiAkfGjK5jc3MFKNjZk3j9B/taf5ViOEWZRgtWcPnNo6nSBvsJBs027XA6fU3sVrxGggxSJ9FVjUx7S1w7j/tc049glVluofhtUfLjOzxtqHNsjey/PxuvdhpZIcM8OZPHayI6RxrFoMCgkxCq82Npd49jR3k2HrXNM01fmCcyvBkqJ38h1ucdmjsaNhfqA3W257z87M9LS0URt5OucC+8g2a3wHlO8dPYs1wZyqZXOzDVjyRdkI799b/Y0fzLuNdGHT8jJXWtQvBRMp5cgytSsw+GxI3e76zz5zv8AXgAswiieP8ZscEjqemZFTaXOZZ35R9wSLEmwDtuQBXliKyt6PTVzjS2WxFzy/iPm6nIfNUSNvy1Rsa0+F2C/3rcsmcX5q2VuH5hawayA2VvkgOJ2a9p5A7C4PqW64e5WzE8RFPXgqiL5Vb3RRvfHzDXEeIBsorlzi9j1XPTjE3wCF7mdIdGmzSNze+1lOMVWm16KXkUa2W9FEcycZ8TrHlmC6YItw1zgDI4dTiHbM9Gx7+xeLCuLWZMOdrqntqW9bXhrSR2Ne0eT42KquGvWyT4mE9F7RT3M/Fyiw6CKTB2iWWZgeA42bED+0tvq5+T3cwp3JxSzTUO6VlTb91rY9PhYgn8VyOHuls1fERPY6GRTzh5xMkzJJ8V4u1jZrXY9uzZLecC0+a4bHmb79m+6Y9iUmD00tfEzpDGxzgy+nVYcr2NvuUqhy+VlJtUuZHvRQav4w5kxB3R0piivybG3W8eBNyfuXki4m5son2lncXfUkjaP+OlpV/6WyL4qPudCItG4f8Sm5rcaCvYIp2i4sbskHWW33a4dY357HnbLcQMarcvUMmIYaWiRpjtqGoWLwDt4EqDx0q5X5LLJLnmXg2NFJsn8VMQqHTz5hdGYooi+zGBri7UAGjfcm9rLWMd4uZmrtU1I9tMAHENYGutt9Jzx5X3BVXD23on/AFEaT+TfuJ+QsQzQ+KuwosLmNLHMcdNxe4c13dc3B7l9uF+Ra3KfTVeJlvSTCNoY03DQwvNyeskv9Vu9eLiXnjGcry08OFujAkjc52pmo3BA23Fua9fCzOOK5s+EfGpYej6LTpbp87Xe+5v5oWv7nS+xnePq/c35FKeIHELHsuVrqDD3RCMMY4amajve+9+5fyv4xTUVJA2nayWrkj1Su5Rxn0Rzcfq32HM9s1gtpNezbzQm0/RV0XPLuKOaZn9K2p6/Na2PT4WsT+KoXD3ie/MUnxXjDWMmIux7dmyW5t0nzXAb8zffsWr4e5WzMcRFPRRFKOOcVAPg0tyKi7wABzi2uX77Wdpsd+bu8io1lXDQRuqqkhrGAucT1AC5XNmZcfqc11L8QkBu8hsbOZa3kxgtzO/3krvDQ3XN8HOJtKdfJijb6Wq3Xptqt16b7X7LrqDBBQini+KrdBob0duWm2yhufMjvyi2mmbu2Rga89kwFyOf0hcj0Ctm4M5qLS7L9Wdt3wk/82exw8Sr511I5p9EcD6d8teytLFDDMEwVz69zIInPJc+R2kEk8yXFfTMGMR4BTS4lMLiNpNu09Q9Zsuea2txfPNUwVJ6WaR2ljOTGX6mA+aABuedgvNixO9vekejLlUaWtstOKcQcmysNPWTRSsIILQ0yAjlawBUDr4qcPlipCXRapAwm9yzUdBN976bKpYfwLu2+JVR1dkTAAO67ib+NgpxmDDWYPUzYfGS4RPLQ42ubW3Nl68HIm1L2eTO7aTpaOh8JrXYjh8dVJzfACfHRuuYoHiOJrz1MB+5q6Uyv81Q/wAOPcXM/wCr/wBP/qs8L5r8+SvEd1J0plbIuF5fgbA+KN8paOke5ocXO6+d7DuUr4r5cpMvVjHUADGTsc/QNg1zSA7T2A6mm3eryo/x2+Xo/s6n3oFHBTeTv7KZ4XT/AGMXwkytRZhqJajEWh7IBGQw+a58hfYuHWGiPl+8OxUjO+TcNxajlEUUbJI2Ocx7WgEFovbbmDa1u9atwJ82s9KH2PVLxX5CX7N/ulM1tZf2GCU8Xjyc0YDWvoKmnq4jYtliN+4uAP4Erp6WJk7THILhwII7Qea5WoecXpR+81X7iRnB+UqUOpLdPMdEd/o2F3PI6w0fiR2qvEy6qUiXDUpmtmUaMu5NjEY+D0zANvNaTb8StSzvnDJ2PU0lE+Vj5NJMbmtc4teB5NnAbb7KZ4Bl7E881Lo4napCNUkshJ0i+xJ5nfk0LeajgpT0MD6moqpHPYx7rNY1rSWtJtYlxtt2rHTiH9VdzXUvIvpnsT3LNdJhtZT1cfNssf3OIa4esEq38VY+kwucdmg/c9pUGwo3mhP/ALIvfar3xR+a6jwb7wVM/wCpJPB+nSILhuHz4tNHQUgu+Vwa3s36z3AAk9wV1wzhVlqhiEFTC2d1vKfJclxtuQL2aO4KTcNwDilLf6z/APG9dErHE3SaSNcLEtNsjXHEBtTSgfspPeavbwI/XPGD2SLx8cvzmm+yk99q9nAj9c8YPZItP/H/AD5Of7C/PRgOMLQMSNuuKP2uWR4QZOo8Z6XFsSa2RsbhGxjhcarBznuHI7OaB61juMXzkfso/a5bnwP/ADGb+If/AI412m1gWjkJPO9mczjkrDMbpZGMijZK1pMb2tAIIFwNrXB5WXP+F17qKWGvhvdj45B1eaQ63gRse4rqSfzXeB9i5Qo/k2ei32Bc4V7TTNcUtNUiu8Z81FunL9IeflzEdn0GevcnwHasJwfy4MXq3YlOLx01rXGxkdfSB3tHlfzNW24hwYw/FJZK6qqqwvkcXuP5HmeoXj5AWAHUAFuGWsu0mVqduG0WotbclzranEm5c6wAupvLM4+WfJTpVWTmrwfrMeBw5jppMNqNg8bH6rhu13qIBXNo+HYHN1xzwP8A7XtPqu32g966kWl5p4WYZmmc4jLLPE8gBwj6OzrcnHUw7229SzgyqNqvBrNid6c+UeTMmJjO2ByV1CPK0hzmDctcwgvZ6rH1WUlypjbcu1cOJvaXtYTqA5lrgQS3vF799u9XHJ2QqfJhk+CTzytltqZJ0em4vZwDWCxsbHtFuwLA5g4LYdiLzPhEppb82aBJH4tbqaW/3W7u3ePJE7l+GTyYrrVLyj24lxhy7SxGWic+aS3ksDXN3/ecR5I+9Q+srJsSkfWVJBfI5z3EcruJJt2Ach3BWDBeCWHUbulxeZ9TbkwN6KM+kNTnH+4DuWQzDwlwvME5r3Szwkho0RiIMGkWFg5hWoyYsb0v+nLxZci+rRlcpv6TCYHf/OPdXNX6v/T/AOq6owjBIsHpWYTE5zmsZoDnW1EdpsAL79i0L/wJg+nofhNZa1v0PK1v2SzhyzDe/ZTJiqkteinKP8dvl6P7Op96BWBatnPh/RZ1dFNVyzRGIPA6PRuHlhN9TT9QKGGlNpsrkl1LSNT4E+bWelD7Hql4r8hL9m/3SsJkzI1JkoStpJZpelLCek0baQbW0tH1lsNTAKljoXXAcC2457i2yZaVW2jmKHMcrOV6HnF6UfvNVY46UE0jKTEGjyIzNG7uMvRlpPYPyRHiQvVDwLwmEtc2pq/JLSB+R6iCP0XcqFXUFNicbqStaHxvFnNPIhejJnnmml6IxgpTUv2Qvhhm6jylPKcRuI5mxtLgL6TGXkXA6j0h+4Lbc68WsNkp30WBEyPkaWl9iGsB2J3HlO32C+dfwKhkdqw2rdGzfyZIhKR3BwezYd9z3rOZW4T4Tl14rKhz6iVti0vAaxpH0mMHX3knuS6wt8/l/ByYzJcnr5Ifh7ujlicOqSL32q+cUfmuo8G+8FgGcC8IiIdFU1YsQQPyNhY3A+S6lu+YcCizHTPwyoc9jXgAubp1CxB2uCOrsXMuWaqWvR3FhqZafshPDb50pvSf7jl0StEy/wAI8Oy9Ux4nBUVL3RkkNf0Wk3aRvpjB6+1b2p57V0mimDG8aaZG+OX5zTfZSe+1ezgR+ueMHskW25x4eUWc5I6irlnjMbXNHR9HYgkHfUw9i+uTMiUmSul+CSzS9Lov0mjbRqtbQ0fWW+rPR5ff8mOlXV5/X8Eu4xfOR+yj9rlufA/8xm/iH/441kc18L6DNlR8Y1M1RG7S1tmdHps2+/lMJvv2rLZPyjTZNhdRUkksgc8yEyaLglrRYaWgW8n8VyssvEp9icNLK79Gan813gfYuT6P5Nnot9gXWL26wWnr2U0ZwHwiMBjaqssAB+g6v6ScPkmN8xrPieRLRTURF5T0BERAEREAREQBERAEREAREQBERAEREAREQBERAEREAREQBERAEREAREQBERAEREAREQBERAEREAREQBERAEREAREQBERAEREAREQBERAEREAREQBERAEREAREQBERAEREAREQBERAEREAREQBERAEREAREQBERAEREAREQBERAEREAREQBERAEREAREQBERAEREAREQBERAEREAREQBERAEREAREQBERAEREAREQBERAEREAREQBERAEREAREQH//2Q=="/>
          <p:cNvSpPr>
            <a:spLocks noChangeAspect="1" noChangeArrowheads="1"/>
          </p:cNvSpPr>
          <p:nvPr/>
        </p:nvSpPr>
        <p:spPr bwMode="auto">
          <a:xfrm>
            <a:off x="219641" y="-4760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9" tIns="45703" rIns="91409" bIns="45703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AutoShape 28" descr="data:image/jpeg;base64,/9j/4AAQSkZJRgABAQAAAQABAAD/2wCEAAkGBggGERUIBxQRExMVGRUYGRcXGRYXFhcbGRkYHRkWFRcaGyYkGBkjIBYXIDIgJikqLjEsGCE9NjE2QSYrLCkBCQoKDgwOGg8PGi0kHx80NS8pLTQyLCwsLCwtNSwsNSksLDQsKSwsKTAvLCwsKSwsLC0sNCksLCwpLCwsLCwsLP/AABEIAMgA4AMBIgACEQEDEQH/xAAcAAEBAAMBAQEBAAAAAAAAAAAABwUGCAQDAgH/xABEEAABAwIEAgUGCQwCAwAAAAABAAIDBBEFBhIhBzETQVFhcSIycoGxshQVMzVCUnORoSM0Q0RTYnSCg5KzwaLCF2Nk/8QAGAEBAQEBAQAAAAAAAAAAAAAAAAMCAQT/xAAqEQADAAIABgEDAwUAAAAAAAAAAQIDEQQSEyExQVEiYfAzceEUIzREkf/aAAwDAQACEQMRAD8AuKIiAIiIAiIgCIiAIiIAiIgCIiAIiIAiIgCIiAIiIAiIgCIiAIiIAiIgCIiAIiIAiIgCIiAIiIAiIgCIiAIiIAiIgCIiAIiIAiIgCIiAIiIAiIgCIiAIiIAiIgCIiAIiIAiIgCIiAIiIAiIgCIiAIiIAiIgCIiAIiIAiIgCIiAIiIAiIgCIiAIiIAiIgCIiAIiIAiIgCIiAIiIAi1Sr4n5aoZH0tTK5r2OLXNMclwQbH6P49YWcwTHKDMMQrcMfrYSRexBBHMEHcLTikttGVct6TPeiLXcaz9gGX5TQ4jLpkABIDXOsDyuQFxS32R10p7s2JFhsv5twrNGv4pe54j06jpc0DVewuQLnY7D/azKNNPTCaa2giIuHQiIgCIiAIiIAiIgCIiAIiIAiIgCLX82Z3wvJzWnENbnvvpjjAL3AWudyAALjckL6ZVzjhmcGOlw4uDmW1seAHsve1wCQQbHcEjY9i1yVrm12M8y3rfcziIiyaCIiAkfGjK5jc3MFKNjZk3j9B/taf5ViOEWZRgtWcPnNo6nSBvsJBs027XA6fU3sVrxGggxSJ9FVjUx7S1w7j/tc049glVluofhtUfLjOzxtqHNsjey/PxuvdhpZIcM8OZPHayI6RxrFoMCgkxCq82Npd49jR3k2HrXNM01fmCcyvBkqJ38h1ucdmjsaNhfqA3W257z87M9LS0URt5OucC+8g2a3wHlO8dPYs1wZyqZXOzDVjyRdkI799b/Y0fzLuNdGHT8jJXWtQvBRMp5cgytSsw+GxI3e76zz5zv8AXgAswiieP8ZscEjqemZFTaXOZZ35R9wSLEmwDtuQBXliKyt6PTVzjS2WxFzy/iPm6nIfNUSNvy1Rsa0+F2C/3rcsmcX5q2VuH5hawayA2VvkgOJ2a9p5A7C4PqW64e5WzE8RFPXgqiL5Vb3RRvfHzDXEeIBsorlzi9j1XPTjE3wCF7mdIdGmzSNze+1lOMVWm16KXkUa2W9FEcycZ8TrHlmC6YItw1zgDI4dTiHbM9Gx7+xeLCuLWZMOdrqntqW9bXhrSR2Ne0eT42KquGvWyT4mE9F7RT3M/Fyiw6CKTB2iWWZgeA42bED+0tvq5+T3cwp3JxSzTUO6VlTb91rY9PhYgn8VyOHuls1fERPY6GRTzh5xMkzJJ8V4u1jZrXY9uzZLecC0+a4bHmb79m+6Y9iUmD00tfEzpDGxzgy+nVYcr2NvuUqhy+VlJtUuZHvRQav4w5kxB3R0piivybG3W8eBNyfuXki4m5son2lncXfUkjaP+OlpV/6WyL4qPudCItG4f8Sm5rcaCvYIp2i4sbskHWW33a4dY357HnbLcQMarcvUMmIYaWiRpjtqGoWLwDt4EqDx0q5X5LLJLnmXg2NFJsn8VMQqHTz5hdGYooi+zGBri7UAGjfcm9rLWMd4uZmrtU1I9tMAHENYGutt9Jzx5X3BVXD23on/AFEaT+TfuJ+QsQzQ+KuwosLmNLHMcdNxe4c13dc3B7l9uF+Ra3KfTVeJlvSTCNoY03DQwvNyeskv9Vu9eLiXnjGcry08OFujAkjc52pmo3BA23Fua9fCzOOK5s+EfGpYej6LTpbp87Xe+5v5oWv7nS+xnePq/c35FKeIHELHsuVrqDD3RCMMY4amajve+9+5fyv4xTUVJA2nayWrkj1Su5Rxn0Rzcfq32HM9s1gtpNezbzQm0/RV0XPLuKOaZn9K2p6/Na2PT4WsT+KoXD3ie/MUnxXjDWMmIux7dmyW5t0nzXAb8zffsWr4e5WzMcRFPRRFKOOcVAPg0tyKi7wABzi2uX77Wdpsd+bu8io1lXDQRuqqkhrGAucT1AC5XNmZcfqc11L8QkBu8hsbOZa3kxgtzO/3krvDQ3XN8HOJtKdfJijb6Wq3Xptqt16b7X7LrqDBBQini+KrdBob0duWm2yhufMjvyi2mmbu2Rga89kwFyOf0hcj0Ctm4M5qLS7L9Wdt3wk/82exw8Sr511I5p9EcD6d8teytLFDDMEwVz69zIInPJc+R2kEk8yXFfTMGMR4BTS4lMLiNpNu09Q9Zsuea2txfPNUwVJ6WaR2ljOTGX6mA+aABuedgvNixO9vekejLlUaWtstOKcQcmysNPWTRSsIILQ0yAjlawBUDr4qcPlipCXRapAwm9yzUdBN976bKpYfwLu2+JVR1dkTAAO67ib+NgpxmDDWYPUzYfGS4RPLQ42ubW3Nl68HIm1L2eTO7aTpaOh8JrXYjh8dVJzfACfHRuuYoHiOJrz1MB+5q6Uyv81Q/wAOPcXM/wCr/wBP/qs8L5r8+SvEd1J0plbIuF5fgbA+KN8paOke5ocXO6+d7DuUr4r5cpMvVjHUADGTsc/QNg1zSA7T2A6mm3eryo/x2+Xo/s6n3oFHBTeTv7KZ4XT/AGMXwkytRZhqJajEWh7IBGQw+a58hfYuHWGiPl+8OxUjO+TcNxajlEUUbJI2Ocx7WgEFovbbmDa1u9atwJ82s9KH2PVLxX5CX7N/ulM1tZf2GCU8Xjyc0YDWvoKmnq4jYtliN+4uAP4Erp6WJk7THILhwII7Qea5WoecXpR+81X7iRnB+UqUOpLdPMdEd/o2F3PI6w0fiR2qvEy6qUiXDUpmtmUaMu5NjEY+D0zANvNaTb8StSzvnDJ2PU0lE+Vj5NJMbmtc4teB5NnAbb7KZ4Bl7E881Lo4napCNUkshJ0i+xJ5nfk0LeajgpT0MD6moqpHPYx7rNY1rSWtJtYlxtt2rHTiH9VdzXUvIvpnsT3LNdJhtZT1cfNssf3OIa4esEq38VY+kwucdmg/c9pUGwo3mhP/ALIvfar3xR+a6jwb7wVM/wCpJPB+nSILhuHz4tNHQUgu+Vwa3s36z3AAk9wV1wzhVlqhiEFTC2d1vKfJclxtuQL2aO4KTcNwDilLf6z/APG9dErHE3SaSNcLEtNsjXHEBtTSgfspPeavbwI/XPGD2SLx8cvzmm+yk99q9nAj9c8YPZItP/H/AD5Of7C/PRgOMLQMSNuuKP2uWR4QZOo8Z6XFsSa2RsbhGxjhcarBznuHI7OaB61juMXzkfso/a5bnwP/ADGb+If/AI412m1gWjkJPO9mczjkrDMbpZGMijZK1pMb2tAIIFwNrXB5WXP+F17qKWGvhvdj45B1eaQ63gRse4rqSfzXeB9i5Qo/k2ei32Bc4V7TTNcUtNUiu8Z81FunL9IeflzEdn0GevcnwHasJwfy4MXq3YlOLx01rXGxkdfSB3tHlfzNW24hwYw/FJZK6qqqwvkcXuP5HmeoXj5AWAHUAFuGWsu0mVqduG0WotbclzranEm5c6wAupvLM4+WfJTpVWTmrwfrMeBw5jppMNqNg8bH6rhu13qIBXNo+HYHN1xzwP8A7XtPqu32g966kWl5p4WYZmmc4jLLPE8gBwj6OzrcnHUw7229SzgyqNqvBrNid6c+UeTMmJjO2ByV1CPK0hzmDctcwgvZ6rH1WUlypjbcu1cOJvaXtYTqA5lrgQS3vF799u9XHJ2QqfJhk+CTzytltqZJ0em4vZwDWCxsbHtFuwLA5g4LYdiLzPhEppb82aBJH4tbqaW/3W7u3ePJE7l+GTyYrrVLyj24lxhy7SxGWic+aS3ksDXN3/ecR5I+9Q+srJsSkfWVJBfI5z3EcruJJt2Ach3BWDBeCWHUbulxeZ9TbkwN6KM+kNTnH+4DuWQzDwlwvME5r3Szwkho0RiIMGkWFg5hWoyYsb0v+nLxZci+rRlcpv6TCYHf/OPdXNX6v/T/AOq6owjBIsHpWYTE5zmsZoDnW1EdpsAL79i0L/wJg+nofhNZa1v0PK1v2SzhyzDe/ZTJiqkteinKP8dvl6P7Op96BWBatnPh/RZ1dFNVyzRGIPA6PRuHlhN9TT9QKGGlNpsrkl1LSNT4E+bWelD7Hql4r8hL9m/3SsJkzI1JkoStpJZpelLCek0baQbW0tH1lsNTAKljoXXAcC2457i2yZaVW2jmKHMcrOV6HnF6UfvNVY46UE0jKTEGjyIzNG7uMvRlpPYPyRHiQvVDwLwmEtc2pq/JLSB+R6iCP0XcqFXUFNicbqStaHxvFnNPIhejJnnmml6IxgpTUv2Qvhhm6jylPKcRuI5mxtLgL6TGXkXA6j0h+4Lbc68WsNkp30WBEyPkaWl9iGsB2J3HlO32C+dfwKhkdqw2rdGzfyZIhKR3BwezYd9z3rOZW4T4Tl14rKhz6iVti0vAaxpH0mMHX3knuS6wt8/l/ByYzJcnr5Ifh7ujlicOqSL32q+cUfmuo8G+8FgGcC8IiIdFU1YsQQPyNhY3A+S6lu+YcCizHTPwyoc9jXgAubp1CxB2uCOrsXMuWaqWvR3FhqZafshPDb50pvSf7jl0StEy/wAI8Oy9Ux4nBUVL3RkkNf0Wk3aRvpjB6+1b2p57V0mimDG8aaZG+OX5zTfZSe+1ezgR+ueMHskW25x4eUWc5I6irlnjMbXNHR9HYgkHfUw9i+uTMiUmSul+CSzS9Lov0mjbRqtbQ0fWW+rPR5ff8mOlXV5/X8Eu4xfOR+yj9rlufA/8xm/iH/441kc18L6DNlR8Y1M1RG7S1tmdHps2+/lMJvv2rLZPyjTZNhdRUkksgc8yEyaLglrRYaWgW8n8VyssvEp9icNLK79Gan813gfYuT6P5Nnot9gXWL26wWnr2U0ZwHwiMBjaqssAB+g6v6ScPkmN8xrPieRLRTURF5T0BERAEREAREQBERAEREAREQBERAEREAREQBERAEREAREQBERAEREAREQBERAEREAREQBERAEREAREQBERAEREAREQBERAEREAREQBERAEREAREQBERAEREAREQBERAEREAREQBERAEREAREQBERAEREAREQBERAEREAREQBERAEREAREQBERAEREAREQBERAEREAREQBERAEREAREQBERAEREAREQBERAEREAREQBERAEREAREQBERAEREAREQH//2Q=="/>
          <p:cNvSpPr>
            <a:spLocks noChangeAspect="1" noChangeArrowheads="1"/>
          </p:cNvSpPr>
          <p:nvPr/>
        </p:nvSpPr>
        <p:spPr bwMode="auto">
          <a:xfrm>
            <a:off x="372007" y="147604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9" tIns="45703" rIns="91409" bIns="45703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AutoShape 30" descr="data:image/jpeg;base64,/9j/4AAQSkZJRgABAQAAAQABAAD/2wCEAAkGBggGERUIBxQRExMVGRUYGRcXGRYXFhcbGRkYHRkWFRcaGyYkGBkjIBYXIDIgJikqLjEsGCE9NjE2QSYrLCkBCQoKDgwOGg8PGi0kHx80NS8pLTQyLCwsLCwtNSwsNSksLDQsKSwsKTAvLCwsKSwsLC0sNCksLCwpLCwsLCwsLP/AABEIAMgA4AMBIgACEQEDEQH/xAAcAAEBAAMBAQEBAAAAAAAAAAAABwUGCAQDAgH/xABEEAABAwIEAgUGCQwCAwAAAAABAAIDBBEFBhIhBzETQVFhcSIycoGxshQVMzVCUnORoSM0Q0RTYnSCg5KzwaLCF2Nk/8QAGAEBAQEBAQAAAAAAAAAAAAAAAAMCAQT/xAAqEQADAAIABgEDAwUAAAAAAAAAAQIDEQQSEyExQVEiYfAzceEUIzREkf/aAAwDAQACEQMRAD8AuKIiAIiIAiIgCIiAIiIAiIgCIiAIiIAiIgCIiAIiIAiIgCIiAIiIAiIgCIiAIiIAiIgCIiAIiIAiIgCIiAIiIAiIgCIiAIiIAiIgCIiAIiIAiIgCIiAIiIAiIgCIiAIiIAiIgCIiAIiIAiIgCIiAIiIAiIgCIiAIiIAiIgCIiAIiIAiIgCIiAIiIAiIgCIiAIiIAiIgCIiAIiIAi1Sr4n5aoZH0tTK5r2OLXNMclwQbH6P49YWcwTHKDMMQrcMfrYSRexBBHMEHcLTikttGVct6TPeiLXcaz9gGX5TQ4jLpkABIDXOsDyuQFxS32R10p7s2JFhsv5twrNGv4pe54j06jpc0DVewuQLnY7D/azKNNPTCaa2giIuHQiIgCIiAIiIAiIgCIiAIiIAiIgCLX82Z3wvJzWnENbnvvpjjAL3AWudyAALjckL6ZVzjhmcGOlw4uDmW1seAHsve1wCQQbHcEjY9i1yVrm12M8y3rfcziIiyaCIiAkfGjK5jc3MFKNjZk3j9B/taf5ViOEWZRgtWcPnNo6nSBvsJBs027XA6fU3sVrxGggxSJ9FVjUx7S1w7j/tc049glVluofhtUfLjOzxtqHNsjey/PxuvdhpZIcM8OZPHayI6RxrFoMCgkxCq82Npd49jR3k2HrXNM01fmCcyvBkqJ38h1ucdmjsaNhfqA3W257z87M9LS0URt5OucC+8g2a3wHlO8dPYs1wZyqZXOzDVjyRdkI799b/Y0fzLuNdGHT8jJXWtQvBRMp5cgytSsw+GxI3e76zz5zv8AXgAswiieP8ZscEjqemZFTaXOZZ35R9wSLEmwDtuQBXliKyt6PTVzjS2WxFzy/iPm6nIfNUSNvy1Rsa0+F2C/3rcsmcX5q2VuH5hawayA2VvkgOJ2a9p5A7C4PqW64e5WzE8RFPXgqiL5Vb3RRvfHzDXEeIBsorlzi9j1XPTjE3wCF7mdIdGmzSNze+1lOMVWm16KXkUa2W9FEcycZ8TrHlmC6YItw1zgDI4dTiHbM9Gx7+xeLCuLWZMOdrqntqW9bXhrSR2Ne0eT42KquGvWyT4mE9F7RT3M/Fyiw6CKTB2iWWZgeA42bED+0tvq5+T3cwp3JxSzTUO6VlTb91rY9PhYgn8VyOHuls1fERPY6GRTzh5xMkzJJ8V4u1jZrXY9uzZLecC0+a4bHmb79m+6Y9iUmD00tfEzpDGxzgy+nVYcr2NvuUqhy+VlJtUuZHvRQav4w5kxB3R0piivybG3W8eBNyfuXki4m5son2lncXfUkjaP+OlpV/6WyL4qPudCItG4f8Sm5rcaCvYIp2i4sbskHWW33a4dY357HnbLcQMarcvUMmIYaWiRpjtqGoWLwDt4EqDx0q5X5LLJLnmXg2NFJsn8VMQqHTz5hdGYooi+zGBri7UAGjfcm9rLWMd4uZmrtU1I9tMAHENYGutt9Jzx5X3BVXD23on/AFEaT+TfuJ+QsQzQ+KuwosLmNLHMcdNxe4c13dc3B7l9uF+Ra3KfTVeJlvSTCNoY03DQwvNyeskv9Vu9eLiXnjGcry08OFujAkjc52pmo3BA23Fua9fCzOOK5s+EfGpYej6LTpbp87Xe+5v5oWv7nS+xnePq/c35FKeIHELHsuVrqDD3RCMMY4amajve+9+5fyv4xTUVJA2nayWrkj1Su5Rxn0Rzcfq32HM9s1gtpNezbzQm0/RV0XPLuKOaZn9K2p6/Na2PT4WsT+KoXD3ie/MUnxXjDWMmIux7dmyW5t0nzXAb8zffsWr4e5WzMcRFPRRFKOOcVAPg0tyKi7wABzi2uX77Wdpsd+bu8io1lXDQRuqqkhrGAucT1AC5XNmZcfqc11L8QkBu8hsbOZa3kxgtzO/3krvDQ3XN8HOJtKdfJijb6Wq3Xptqt16b7X7LrqDBBQini+KrdBob0duWm2yhufMjvyi2mmbu2Rga89kwFyOf0hcj0Ctm4M5qLS7L9Wdt3wk/82exw8Sr511I5p9EcD6d8teytLFDDMEwVz69zIInPJc+R2kEk8yXFfTMGMR4BTS4lMLiNpNu09Q9Zsuea2txfPNUwVJ6WaR2ljOTGX6mA+aABuedgvNixO9vekejLlUaWtstOKcQcmysNPWTRSsIILQ0yAjlawBUDr4qcPlipCXRapAwm9yzUdBN976bKpYfwLu2+JVR1dkTAAO67ib+NgpxmDDWYPUzYfGS4RPLQ42ubW3Nl68HIm1L2eTO7aTpaOh8JrXYjh8dVJzfACfHRuuYoHiOJrz1MB+5q6Uyv81Q/wAOPcXM/wCr/wBP/qs8L5r8+SvEd1J0plbIuF5fgbA+KN8paOke5ocXO6+d7DuUr4r5cpMvVjHUADGTsc/QNg1zSA7T2A6mm3eryo/x2+Xo/s6n3oFHBTeTv7KZ4XT/AGMXwkytRZhqJajEWh7IBGQw+a58hfYuHWGiPl+8OxUjO+TcNxajlEUUbJI2Ocx7WgEFovbbmDa1u9atwJ82s9KH2PVLxX5CX7N/ulM1tZf2GCU8Xjyc0YDWvoKmnq4jYtliN+4uAP4Erp6WJk7THILhwII7Qea5WoecXpR+81X7iRnB+UqUOpLdPMdEd/o2F3PI6w0fiR2qvEy6qUiXDUpmtmUaMu5NjEY+D0zANvNaTb8StSzvnDJ2PU0lE+Vj5NJMbmtc4teB5NnAbb7KZ4Bl7E881Lo4napCNUkshJ0i+xJ5nfk0LeajgpT0MD6moqpHPYx7rNY1rSWtJtYlxtt2rHTiH9VdzXUvIvpnsT3LNdJhtZT1cfNssf3OIa4esEq38VY+kwucdmg/c9pUGwo3mhP/ALIvfar3xR+a6jwb7wVM/wCpJPB+nSILhuHz4tNHQUgu+Vwa3s36z3AAk9wV1wzhVlqhiEFTC2d1vKfJclxtuQL2aO4KTcNwDilLf6z/APG9dErHE3SaSNcLEtNsjXHEBtTSgfspPeavbwI/XPGD2SLx8cvzmm+yk99q9nAj9c8YPZItP/H/AD5Of7C/PRgOMLQMSNuuKP2uWR4QZOo8Z6XFsSa2RsbhGxjhcarBznuHI7OaB61juMXzkfso/a5bnwP/ADGb+If/AI412m1gWjkJPO9mczjkrDMbpZGMijZK1pMb2tAIIFwNrXB5WXP+F17qKWGvhvdj45B1eaQ63gRse4rqSfzXeB9i5Qo/k2ei32Bc4V7TTNcUtNUiu8Z81FunL9IeflzEdn0GevcnwHasJwfy4MXq3YlOLx01rXGxkdfSB3tHlfzNW24hwYw/FJZK6qqqwvkcXuP5HmeoXj5AWAHUAFuGWsu0mVqduG0WotbclzranEm5c6wAupvLM4+WfJTpVWTmrwfrMeBw5jppMNqNg8bH6rhu13qIBXNo+HYHN1xzwP8A7XtPqu32g966kWl5p4WYZmmc4jLLPE8gBwj6OzrcnHUw7229SzgyqNqvBrNid6c+UeTMmJjO2ByV1CPK0hzmDctcwgvZ6rH1WUlypjbcu1cOJvaXtYTqA5lrgQS3vF799u9XHJ2QqfJhk+CTzytltqZJ0em4vZwDWCxsbHtFuwLA5g4LYdiLzPhEppb82aBJH4tbqaW/3W7u3ePJE7l+GTyYrrVLyj24lxhy7SxGWic+aS3ksDXN3/ecR5I+9Q+srJsSkfWVJBfI5z3EcruJJt2Ach3BWDBeCWHUbulxeZ9TbkwN6KM+kNTnH+4DuWQzDwlwvME5r3Szwkho0RiIMGkWFg5hWoyYsb0v+nLxZci+rRlcpv6TCYHf/OPdXNX6v/T/AOq6owjBIsHpWYTE5zmsZoDnW1EdpsAL79i0L/wJg+nofhNZa1v0PK1v2SzhyzDe/ZTJiqkteinKP8dvl6P7Op96BWBatnPh/RZ1dFNVyzRGIPA6PRuHlhN9TT9QKGGlNpsrkl1LSNT4E+bWelD7Hql4r8hL9m/3SsJkzI1JkoStpJZpelLCek0baQbW0tH1lsNTAKljoXXAcC2457i2yZaVW2jmKHMcrOV6HnF6UfvNVY46UE0jKTEGjyIzNG7uMvRlpPYPyRHiQvVDwLwmEtc2pq/JLSB+R6iCP0XcqFXUFNicbqStaHxvFnNPIhejJnnmml6IxgpTUv2Qvhhm6jylPKcRuI5mxtLgL6TGXkXA6j0h+4Lbc68WsNkp30WBEyPkaWl9iGsB2J3HlO32C+dfwKhkdqw2rdGzfyZIhKR3BwezYd9z3rOZW4T4Tl14rKhz6iVti0vAaxpH0mMHX3knuS6wt8/l/ByYzJcnr5Ifh7ujlicOqSL32q+cUfmuo8G+8FgGcC8IiIdFU1YsQQPyNhY3A+S6lu+YcCizHTPwyoc9jXgAubp1CxB2uCOrsXMuWaqWvR3FhqZafshPDb50pvSf7jl0StEy/wAI8Oy9Ux4nBUVL3RkkNf0Wk3aRvpjB6+1b2p57V0mimDG8aaZG+OX5zTfZSe+1ezgR+ueMHskW25x4eUWc5I6irlnjMbXNHR9HYgkHfUw9i+uTMiUmSul+CSzS9Lov0mjbRqtbQ0fWW+rPR5ff8mOlXV5/X8Eu4xfOR+yj9rlufA/8xm/iH/441kc18L6DNlR8Y1M1RG7S1tmdHps2+/lMJvv2rLZPyjTZNhdRUkksgc8yEyaLglrRYaWgW8n8VyssvEp9icNLK79Gan813gfYuT6P5Nnot9gXWL26wWnr2U0ZwHwiMBjaqssAB+g6v6ScPkmN8xrPieRLRTURF5T0BERAEREAREQBERAEREAREQBERAEREAREQBERAEREAREQBERAEREAREQBERAEREAREQBERAEREAREQBERAEREAREQBERAEREAREQBERAEREAREQBERAEREAREQBERAEREAREQBERAEREAREQBERAEREAREQBERAEREAREQBERAEREAREQBERAEREAREQBERAEREAREQBERAEREAREQBERAEREAREQBERAEREAREQBERAEREAREQBERAEREAREQH//2Q=="/>
          <p:cNvSpPr>
            <a:spLocks noChangeAspect="1" noChangeArrowheads="1"/>
          </p:cNvSpPr>
          <p:nvPr/>
        </p:nvSpPr>
        <p:spPr bwMode="auto">
          <a:xfrm>
            <a:off x="524372" y="299968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9" tIns="45703" rIns="91409" bIns="45703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86" b="25514"/>
          <a:stretch/>
        </p:blipFill>
        <p:spPr>
          <a:xfrm>
            <a:off x="3467257" y="6093639"/>
            <a:ext cx="1792563" cy="688221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754169" y="5866739"/>
            <a:ext cx="1576990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 err="1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Xamarin</a:t>
            </a:r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 Studio</a:t>
            </a:r>
          </a:p>
        </p:txBody>
      </p:sp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298" y="749114"/>
            <a:ext cx="1118929" cy="37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23577" y="3496947"/>
            <a:ext cx="961579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fpish.net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11" y="5734672"/>
            <a:ext cx="720521" cy="857763"/>
          </a:xfrm>
          <a:prstGeom prst="rect">
            <a:avLst/>
          </a:prstGeom>
        </p:spPr>
      </p:pic>
      <p:cxnSp>
        <p:nvCxnSpPr>
          <p:cNvPr id="94" name="Straight Arrow Connector 93"/>
          <p:cNvCxnSpPr/>
          <p:nvPr/>
        </p:nvCxnSpPr>
        <p:spPr>
          <a:xfrm flipH="1" flipV="1">
            <a:off x="7944950" y="4096638"/>
            <a:ext cx="1569130" cy="7075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695489" y="1676296"/>
            <a:ext cx="1687763" cy="553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F# Open Source</a:t>
            </a:r>
          </a:p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Group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 flipV="1">
            <a:off x="7358233" y="4352491"/>
            <a:ext cx="736808" cy="8033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8721440" y="2015445"/>
            <a:ext cx="1106302" cy="3706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996518" y="3327709"/>
            <a:ext cx="1564169" cy="553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F# Community </a:t>
            </a:r>
          </a:p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Groups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8873814" y="3421512"/>
            <a:ext cx="924065" cy="9597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7500750" y="514392"/>
            <a:ext cx="748952" cy="1215506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66967" y="2265004"/>
            <a:ext cx="1445445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tryfsharp.org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1723013" y="2603481"/>
            <a:ext cx="1120484" cy="34954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771377" y="4074478"/>
            <a:ext cx="1521108" cy="102865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9943774" y="2572733"/>
            <a:ext cx="1303132" cy="5538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F# Software </a:t>
            </a:r>
          </a:p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Foundation</a:t>
            </a:r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8691577" y="2895824"/>
            <a:ext cx="1003187" cy="475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76483" y="184777"/>
            <a:ext cx="230779" cy="276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Light" pitchFamily="34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67" y="228952"/>
            <a:ext cx="11144982" cy="623248"/>
          </a:xfrm>
        </p:spPr>
        <p:txBody>
          <a:bodyPr/>
          <a:lstStyle/>
          <a:p>
            <a:r>
              <a:rPr lang="en-GB" dirty="0"/>
              <a:t>New think…</a:t>
            </a:r>
          </a:p>
        </p:txBody>
      </p:sp>
      <p:pic>
        <p:nvPicPr>
          <p:cNvPr id="1026" name="Picture 2" descr="Math.NET Numerics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42" y="6093640"/>
            <a:ext cx="698059" cy="69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8" grpId="0"/>
      <p:bldP spid="56" grpId="0"/>
      <p:bldP spid="65" grpId="0"/>
      <p:bldP spid="66" grpId="0"/>
      <p:bldP spid="67" grpId="0"/>
      <p:bldP spid="83" grpId="0"/>
      <p:bldP spid="92" grpId="0"/>
      <p:bldP spid="99" grpId="0"/>
      <p:bldP spid="106" grpId="0"/>
      <p:bldP spid="112" grpId="0"/>
      <p:bldP spid="118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1" y="1119778"/>
            <a:ext cx="11176000" cy="4819781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#2 </a:t>
            </a:r>
            <a:br>
              <a:rPr lang="en-GB" sz="2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The Community at the Centre of Design &amp; Implementation 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Suggestions:			</a:t>
            </a:r>
            <a:r>
              <a:rPr lang="en-GB" sz="3200" dirty="0">
                <a:latin typeface="Gill Sans MT" panose="020B0502020104020203" pitchFamily="34" charset="0"/>
                <a:hlinkClick r:id="rId2"/>
              </a:rPr>
              <a:t>github.com/fsharp/</a:t>
            </a:r>
            <a:r>
              <a:rPr lang="en-GB" sz="3200" dirty="0" err="1">
                <a:latin typeface="Gill Sans MT" panose="020B0502020104020203" pitchFamily="34" charset="0"/>
                <a:hlinkClick r:id="rId2"/>
              </a:rPr>
              <a:t>fslang</a:t>
            </a:r>
            <a:r>
              <a:rPr lang="en-GB" sz="3200" dirty="0">
                <a:latin typeface="Gill Sans MT" panose="020B0502020104020203" pitchFamily="34" charset="0"/>
                <a:hlinkClick r:id="rId2"/>
              </a:rPr>
              <a:t>-design</a:t>
            </a:r>
            <a:br>
              <a:rPr lang="en-GB" sz="32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Designs			</a:t>
            </a:r>
            <a:r>
              <a:rPr lang="en-GB" sz="3200" dirty="0">
                <a:latin typeface="Gill Sans MT" panose="020B0502020104020203" pitchFamily="34" charset="0"/>
                <a:hlinkClick r:id="rId3"/>
              </a:rPr>
              <a:t>github.com/fsharp/</a:t>
            </a:r>
            <a:r>
              <a:rPr lang="en-GB" sz="3200" dirty="0" err="1">
                <a:latin typeface="Gill Sans MT" panose="020B0502020104020203" pitchFamily="34" charset="0"/>
                <a:hlinkClick r:id="rId3"/>
              </a:rPr>
              <a:t>fslang</a:t>
            </a:r>
            <a:r>
              <a:rPr lang="en-GB" sz="3200" dirty="0">
                <a:latin typeface="Gill Sans MT" panose="020B0502020104020203" pitchFamily="34" charset="0"/>
                <a:hlinkClick r:id="rId3"/>
              </a:rPr>
              <a:t>-suggestions</a:t>
            </a:r>
            <a:r>
              <a:rPr lang="en-GB" sz="3200" dirty="0">
                <a:latin typeface="Gill Sans MT" panose="020B0502020104020203" pitchFamily="34" charset="0"/>
              </a:rPr>
              <a:t> </a:t>
            </a:r>
            <a:br>
              <a:rPr lang="en-GB" sz="32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Implementation 		</a:t>
            </a:r>
            <a:r>
              <a:rPr lang="en-GB" sz="3200" dirty="0">
                <a:latin typeface="Gill Sans MT" panose="020B0502020104020203" pitchFamily="34" charset="0"/>
                <a:hlinkClick r:id="rId4"/>
              </a:rPr>
              <a:t>github.com/dotnet/fsharp</a:t>
            </a:r>
            <a:r>
              <a:rPr lang="en-GB" sz="3200" dirty="0">
                <a:latin typeface="Gill Sans MT" panose="020B0502020104020203" pitchFamily="34" charset="0"/>
              </a:rPr>
              <a:t> </a:t>
            </a:r>
            <a:br>
              <a:rPr lang="en-GB" sz="4800" dirty="0">
                <a:latin typeface="Gill Sans MT" panose="020B0502020104020203" pitchFamily="34" charset="0"/>
              </a:rPr>
            </a:br>
            <a:endParaRPr lang="en-GB" sz="32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178CA87D-1012-47E3-9509-0F7B64BC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87E1DF-623A-4798-8C5B-FBA9E2A6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27" y="3171093"/>
            <a:ext cx="3568048" cy="2884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71" y="1239048"/>
            <a:ext cx="11176000" cy="2936188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#3 </a:t>
            </a:r>
            <a:br>
              <a:rPr lang="en-GB" sz="2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The Community at the Centre of Tooling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endParaRPr lang="en-GB" sz="3200" dirty="0"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34BBB-A3AA-461C-A0B0-2AB8A504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9" y="3290652"/>
            <a:ext cx="5100822" cy="23755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615143-BB68-4DE0-B6ED-6ED844991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509" y="4355806"/>
            <a:ext cx="6410739" cy="23162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2" descr="F# Logo">
            <a:extLst>
              <a:ext uri="{FF2B5EF4-FFF2-40B4-BE49-F238E27FC236}">
                <a16:creationId xmlns:a16="http://schemas.microsoft.com/office/drawing/2014/main" id="{0EC7B8EE-B395-4D63-BD6A-DFD52D21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296108"/>
            <a:ext cx="11176000" cy="4265783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#4</a:t>
            </a:r>
            <a:br>
              <a:rPr lang="en-GB" sz="2800" dirty="0">
                <a:latin typeface="Gill Sans MT" panose="020B0502020104020203" pitchFamily="34" charset="0"/>
              </a:rPr>
            </a:br>
            <a:br>
              <a:rPr lang="en-GB" sz="2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A Foundation at the Centre of the Community…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2400" dirty="0">
                <a:latin typeface="Gill Sans MT" panose="020B0502020104020203" pitchFamily="34" charset="0"/>
              </a:rPr>
              <a:t>…that embodies the ethics and spirit of the community and represents its interests positively</a:t>
            </a:r>
            <a:br>
              <a:rPr lang="en-GB" sz="2400" dirty="0">
                <a:latin typeface="Gill Sans MT" panose="020B0502020104020203" pitchFamily="34" charset="0"/>
              </a:rPr>
            </a:br>
            <a:br>
              <a:rPr lang="en-GB" sz="2400" dirty="0">
                <a:latin typeface="Gill Sans MT" panose="020B0502020104020203" pitchFamily="34" charset="0"/>
              </a:rPr>
            </a:b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  <a:hlinkClick r:id="rId2"/>
              </a:rPr>
              <a:t>http://foundation.fsharp.org</a:t>
            </a: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 </a:t>
            </a:r>
            <a:b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</a:br>
            <a:endParaRPr lang="en-GB" sz="24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84746359-867A-478B-9F23-C4D5BB3F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947" y="1406455"/>
            <a:ext cx="8376787" cy="3656386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The Genesis of the F# Software Foundation, 2014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r>
              <a:rPr lang="en-GB" sz="4400" i="1" dirty="0">
                <a:latin typeface="Segoe UI Light" panose="020B0502040204020203" pitchFamily="34" charset="0"/>
              </a:rPr>
              <a:t>Houston, we have a problem. But what sort of problem exactly? And what would a solution look like?</a:t>
            </a:r>
          </a:p>
        </p:txBody>
      </p:sp>
    </p:spTree>
    <p:extLst>
      <p:ext uri="{BB962C8B-B14F-4D97-AF65-F5344CB8AC3E}">
        <p14:creationId xmlns:p14="http://schemas.microsoft.com/office/powerpoint/2010/main" val="24268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09398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The principles of founding the FSSF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5118" y="1151562"/>
            <a:ext cx="11151917" cy="5368393"/>
          </a:xfrm>
        </p:spPr>
        <p:txBody>
          <a:bodyPr/>
          <a:lstStyle/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Open, worldwide, free membership, social media, education focus</a:t>
            </a:r>
          </a:p>
          <a:p>
            <a:pPr marL="0" indent="0">
              <a:buNone/>
            </a:pPr>
            <a:endParaRPr lang="en-GB" sz="11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base technology needs a </a:t>
            </a:r>
            <a:r>
              <a:rPr lang="en-GB" sz="28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social</a:t>
            </a: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organization that acts in its interests.</a:t>
            </a:r>
          </a:p>
          <a:p>
            <a:pPr marL="0" indent="0">
              <a:buNone/>
            </a:pPr>
            <a:endParaRPr lang="en-GB" sz="14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Companies struggle to provide a voice strong enough for a base technology today. They can contribute but won’t succeed alone.</a:t>
            </a:r>
          </a:p>
          <a:p>
            <a:pPr marL="0" indent="0">
              <a:buNone/>
            </a:pPr>
            <a:endParaRPr lang="en-GB" sz="105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Let’s shift F# to where we want to be, not where we are.</a:t>
            </a:r>
          </a:p>
          <a:p>
            <a:pPr marL="0" indent="0">
              <a:buNone/>
            </a:pPr>
            <a:endParaRPr lang="en-GB" sz="7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Let’s embrace both commercial and non-commercial. Be a DMZ.</a:t>
            </a:r>
          </a:p>
          <a:p>
            <a:pPr marL="0" indent="0">
              <a:buNone/>
            </a:pPr>
            <a:endParaRPr lang="en-GB" sz="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Let’s solve our weaknesses (e.g. cross-platform, open-source). If we’re not perfectly XYZ, work on it. It’s painful, but do it.</a:t>
            </a:r>
          </a:p>
          <a:p>
            <a:pPr marL="0" indent="0">
              <a:buNone/>
            </a:pPr>
            <a:endParaRPr lang="en-GB" sz="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Self-consistency and an empowered user base are more valuable than sheer size in the long run.</a:t>
            </a:r>
          </a:p>
        </p:txBody>
      </p:sp>
    </p:spTree>
    <p:extLst>
      <p:ext uri="{BB962C8B-B14F-4D97-AF65-F5344CB8AC3E}">
        <p14:creationId xmlns:p14="http://schemas.microsoft.com/office/powerpoint/2010/main" val="19645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947" y="1406455"/>
            <a:ext cx="8376787" cy="3656386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The Genesis of the F# Software Foundation, 2014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r>
              <a:rPr lang="en-GB" sz="4400" i="1" dirty="0">
                <a:latin typeface="Segoe UI Light" panose="020B0502040204020203" pitchFamily="34" charset="0"/>
              </a:rPr>
              <a:t>Houston, we have a problem. But what sort of problem exactly? And what would a solution look like?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790575"/>
            <a:ext cx="72771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1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is Independence?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do we mean when we say a technology is independent?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How does this play out for F# and its associated technologies?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5068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65" y="1156951"/>
            <a:ext cx="11176000" cy="4515082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#5</a:t>
            </a:r>
            <a:br>
              <a:rPr lang="en-GB" sz="2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The Community at the Centre of Incubation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2400" dirty="0">
                <a:latin typeface="Gill Sans MT" panose="020B0502020104020203" pitchFamily="34" charset="0"/>
                <a:hlinkClick r:id="rId2"/>
              </a:rPr>
              <a:t>http://fsprojects.github.io</a:t>
            </a:r>
            <a:r>
              <a:rPr lang="en-GB" sz="2400" dirty="0">
                <a:latin typeface="Gill Sans MT" panose="020B0502020104020203" pitchFamily="34" charset="0"/>
              </a:rPr>
              <a:t> and much more</a:t>
            </a:r>
            <a:br>
              <a:rPr lang="en-GB" sz="2400" dirty="0">
                <a:latin typeface="Gill Sans MT" panose="020B0502020104020203" pitchFamily="34" charset="0"/>
              </a:rPr>
            </a:br>
            <a:b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  <a:sym typeface="Symbol" panose="05050102010706020507" pitchFamily="18" charset="2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Balancing trust, consistency and innovation</a:t>
            </a:r>
            <a:br>
              <a:rPr lang="en-GB" sz="24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endParaRPr lang="en-GB" sz="24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A5838DA7-ADB4-49F9-AB42-2237B979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65" y="1156951"/>
            <a:ext cx="11176000" cy="5041380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#6</a:t>
            </a:r>
            <a:br>
              <a:rPr lang="en-GB" sz="2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The Community owns the Message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2400" dirty="0">
                <a:latin typeface="Gill Sans MT" panose="020B0502020104020203" pitchFamily="34" charset="0"/>
              </a:rPr>
              <a:t>The core message about F# is decided by the community</a:t>
            </a:r>
            <a:br>
              <a:rPr lang="en-GB" sz="2400" dirty="0">
                <a:latin typeface="Gill Sans MT" panose="020B0502020104020203" pitchFamily="34" charset="0"/>
              </a:rPr>
            </a:br>
            <a:br>
              <a:rPr lang="en-GB" sz="2400" dirty="0">
                <a:latin typeface="Gill Sans MT" panose="020B0502020104020203" pitchFamily="34" charset="0"/>
              </a:rPr>
            </a:br>
            <a:r>
              <a:rPr lang="en-GB" sz="2400" dirty="0">
                <a:latin typeface="Gill Sans MT" panose="020B0502020104020203" pitchFamily="34" charset="0"/>
              </a:rPr>
              <a:t>Microsoft is part of the community, so are many other interests</a:t>
            </a:r>
            <a:br>
              <a:rPr lang="en-GB" sz="2400" dirty="0">
                <a:latin typeface="Gill Sans MT" panose="020B0502020104020203" pitchFamily="34" charset="0"/>
              </a:rPr>
            </a:br>
            <a:br>
              <a:rPr lang="en-GB" sz="2400" dirty="0">
                <a:latin typeface="Gill Sans MT" panose="020B0502020104020203" pitchFamily="34" charset="0"/>
              </a:rPr>
            </a:br>
            <a:r>
              <a:rPr lang="en-GB" sz="2400" dirty="0">
                <a:latin typeface="Gill Sans MT" panose="020B0502020104020203" pitchFamily="34" charset="0"/>
              </a:rPr>
              <a:t>F# Conferences are F# Events run by the F# Community </a:t>
            </a:r>
            <a:br>
              <a:rPr lang="en-GB" sz="40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endParaRPr lang="en-GB" sz="24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1B59CC45-CC93-48F8-95C8-5E8AB919F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6FB0-C22E-401E-B58E-E26167D0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86711"/>
            <a:ext cx="11176000" cy="5484578"/>
          </a:xfrm>
        </p:spPr>
        <p:txBody>
          <a:bodyPr/>
          <a:lstStyle/>
          <a:p>
            <a:r>
              <a:rPr lang="en-GB" sz="3600" dirty="0"/>
              <a:t>Marketing Matters!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You can help “market” F# every day.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Social Proof really, really matters.  Write a testimonial today for fsharp.org/testimonials.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Spread positive, authentic, honest messages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When spreading negative messages, be constructive. Please don’t do it for the clicks and likes. </a:t>
            </a:r>
          </a:p>
        </p:txBody>
      </p:sp>
      <p:pic>
        <p:nvPicPr>
          <p:cNvPr id="4" name="Picture 3" descr="F# Logo">
            <a:extLst>
              <a:ext uri="{FF2B5EF4-FFF2-40B4-BE49-F238E27FC236}">
                <a16:creationId xmlns:a16="http://schemas.microsoft.com/office/drawing/2014/main" id="{FC5F38CE-3602-4BF9-96DB-B7D1CB20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129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65" y="1156951"/>
            <a:ext cx="11176000" cy="4044184"/>
          </a:xfrm>
        </p:spPr>
        <p:txBody>
          <a:bodyPr/>
          <a:lstStyle/>
          <a:p>
            <a:pPr algn="l"/>
            <a:r>
              <a:rPr lang="en-GB" sz="2800" dirty="0">
                <a:latin typeface="Gill Sans MT" panose="020B0502020104020203" pitchFamily="34" charset="0"/>
              </a:rPr>
              <a:t>Technique #7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Balance the Forces in the Community 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Communities are a balance of interests and forces</a:t>
            </a:r>
            <a:b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There need to be truly neutral zones </a:t>
            </a:r>
            <a:b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Commercial interests are important but must not dominate</a:t>
            </a:r>
            <a:b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Respect the “neutrality” of F# community zones</a:t>
            </a:r>
            <a:b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</a:br>
            <a:r>
              <a:rPr lang="en-GB" sz="24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Gill Sans MT" panose="020B0502020104020203" pitchFamily="34" charset="0"/>
              </a:rPr>
              <a:t>Understand the many points of view.  Ask to understand.  </a:t>
            </a:r>
            <a:endParaRPr lang="en-GB" sz="2400" dirty="0">
              <a:latin typeface="Gill Sans MT" panose="020B0502020104020203" pitchFamily="34" charset="0"/>
            </a:endParaRPr>
          </a:p>
        </p:txBody>
      </p:sp>
      <p:pic>
        <p:nvPicPr>
          <p:cNvPr id="3" name="Picture 2" descr="F# Logo">
            <a:extLst>
              <a:ext uri="{FF2B5EF4-FFF2-40B4-BE49-F238E27FC236}">
                <a16:creationId xmlns:a16="http://schemas.microsoft.com/office/drawing/2014/main" id="{155AC5B0-2CF7-4C79-8948-8BAA49FDF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308" y="2981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224" y="1447819"/>
            <a:ext cx="10245217" cy="4411443"/>
          </a:xfrm>
        </p:spPr>
        <p:txBody>
          <a:bodyPr/>
          <a:lstStyle/>
          <a:p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So, what is Independence?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kind of independence should we </a:t>
            </a: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seek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for F#?  What should we </a:t>
            </a: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avoid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kind of </a:t>
            </a: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dependence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should we </a:t>
            </a: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accept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for F#?  What should we </a:t>
            </a: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avoid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? 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1530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219" y="2351334"/>
            <a:ext cx="10245217" cy="1523497"/>
          </a:xfrm>
        </p:spPr>
        <p:txBody>
          <a:bodyPr/>
          <a:lstStyle/>
          <a:p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is Independence?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Existential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Cognitive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Memetic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Technical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Social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Complete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6668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947" y="1406455"/>
            <a:ext cx="8376787" cy="3102388"/>
          </a:xfrm>
        </p:spPr>
        <p:txBody>
          <a:bodyPr/>
          <a:lstStyle/>
          <a:p>
            <a:r>
              <a:rPr lang="en-GB" sz="4400" dirty="0">
                <a:latin typeface="Gill Sans MT" panose="020B0502020104020203" pitchFamily="34" charset="0"/>
              </a:rPr>
              <a:t>Cognitive Independence</a:t>
            </a:r>
            <a:br>
              <a:rPr lang="en-GB" sz="4400" dirty="0">
                <a:latin typeface="Gill Sans MT" panose="020B0502020104020203" pitchFamily="34" charset="0"/>
              </a:rPr>
            </a:br>
            <a:br>
              <a:rPr lang="en-GB" sz="3600" dirty="0">
                <a:latin typeface="Gill Sans MT" panose="020B0502020104020203" pitchFamily="34" charset="0"/>
              </a:rPr>
            </a:br>
            <a:r>
              <a:rPr lang="en-GB" sz="3600" i="1" dirty="0">
                <a:latin typeface="Gill Sans MT" panose="020B0502020104020203" pitchFamily="34" charset="0"/>
              </a:rPr>
              <a:t>When a technology A can be understood and used without knowing technology B</a:t>
            </a:r>
            <a:br>
              <a:rPr lang="en-GB" sz="3600" i="1" dirty="0">
                <a:latin typeface="Gill Sans MT" panose="020B0502020104020203" pitchFamily="34" charset="0"/>
              </a:rPr>
            </a:br>
            <a:br>
              <a:rPr lang="en-GB" sz="3600" i="1" dirty="0">
                <a:latin typeface="Gill Sans MT" panose="020B0502020104020203" pitchFamily="34" charset="0"/>
              </a:rPr>
            </a:br>
            <a:r>
              <a:rPr lang="en-GB" sz="3600" dirty="0">
                <a:latin typeface="Gill Sans MT" panose="020B0502020104020203" pitchFamily="34" charset="0"/>
              </a:rPr>
              <a:t>Example: ASP.NET Core and Giraffe</a:t>
            </a:r>
          </a:p>
        </p:txBody>
      </p:sp>
    </p:spTree>
    <p:extLst>
      <p:ext uri="{BB962C8B-B14F-4D97-AF65-F5344CB8AC3E}">
        <p14:creationId xmlns:p14="http://schemas.microsoft.com/office/powerpoint/2010/main" val="261951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B5E7E8-0789-484D-9A71-0500C7261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74" y="352426"/>
            <a:ext cx="6499291" cy="26339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9FB1BC-0769-4DD1-8A76-758BA52A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059" y="2290239"/>
            <a:ext cx="6122954" cy="3635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601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0271A-5B5C-45DC-ACCB-3FD56E9B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80" y="1645615"/>
            <a:ext cx="2257425" cy="30765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F2D65A5-A937-4D3E-AF48-30AE419276F7}"/>
              </a:ext>
            </a:extLst>
          </p:cNvPr>
          <p:cNvSpPr txBox="1">
            <a:spLocks/>
          </p:cNvSpPr>
          <p:nvPr/>
        </p:nvSpPr>
        <p:spPr>
          <a:xfrm>
            <a:off x="778893" y="426067"/>
            <a:ext cx="8376787" cy="3102388"/>
          </a:xfrm>
          <a:prstGeom prst="rect">
            <a:avLst/>
          </a:prstGeom>
        </p:spPr>
        <p:txBody>
          <a:bodyPr/>
          <a:lstStyle>
            <a:lvl1pPr algn="l" defTabSz="9330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0" kern="1200" cap="none" spc="-102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Tw Cen MT" panose="020B0602020104020603" pitchFamily="34" charset="0"/>
                <a:ea typeface="+mn-ea"/>
                <a:cs typeface="Arial" charset="0"/>
              </a:defRPr>
            </a:lvl1pPr>
          </a:lstStyle>
          <a:p>
            <a:r>
              <a:rPr lang="en-GB" sz="4400" dirty="0">
                <a:latin typeface="Segoe UI Light" panose="020B0502040204020203" pitchFamily="34" charset="0"/>
              </a:rPr>
              <a:t>Example: I love F# Bolero, but dislike C# </a:t>
            </a:r>
            <a:r>
              <a:rPr lang="en-GB" sz="4400" dirty="0" err="1">
                <a:latin typeface="Segoe UI Light" panose="020B0502040204020203" pitchFamily="34" charset="0"/>
              </a:rPr>
              <a:t>Blazor</a:t>
            </a:r>
            <a:r>
              <a:rPr lang="en-GB" sz="4400" dirty="0">
                <a:latin typeface="Segoe UI Light" panose="020B0502040204020203" pitchFamily="34" charset="0"/>
              </a:rPr>
              <a:t>. How can that be?</a:t>
            </a:r>
            <a:endParaRPr lang="en-GB" sz="3600" dirty="0">
              <a:latin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D479F-6C1B-46B8-B689-D5143CF25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023" y="3851242"/>
            <a:ext cx="8286750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ED9DF-15B5-4E72-9A1A-CDCEB237A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973" y="2089649"/>
            <a:ext cx="4514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4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887" y="661737"/>
            <a:ext cx="9801181" cy="4875181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Cognitive independence does NOT mean using only functional programming everywhere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r>
              <a:rPr lang="en-GB" sz="4400" dirty="0">
                <a:latin typeface="Segoe UI Light" panose="020B0502040204020203" pitchFamily="34" charset="0"/>
              </a:rPr>
              <a:t>F# is functional-first, not “purely functional”.</a:t>
            </a:r>
            <a:br>
              <a:rPr lang="en-GB" sz="4400" dirty="0">
                <a:latin typeface="Segoe UI Light" panose="020B0502040204020203" pitchFamily="34" charset="0"/>
              </a:rPr>
            </a:br>
            <a:br>
              <a:rPr lang="en-GB" sz="4400" dirty="0">
                <a:latin typeface="Segoe UI Light" panose="020B0502040204020203" pitchFamily="34" charset="0"/>
              </a:rPr>
            </a:br>
            <a:r>
              <a:rPr lang="en-GB" sz="4400" dirty="0">
                <a:latin typeface="Segoe UI Light" panose="020B0502040204020203" pitchFamily="34" charset="0"/>
              </a:rPr>
              <a:t>F# has object programming and dot notation for a reason. Use it!</a:t>
            </a:r>
            <a:endParaRPr lang="en-GB" sz="36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6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219" y="2351334"/>
            <a:ext cx="10245217" cy="1523497"/>
          </a:xfrm>
        </p:spPr>
        <p:txBody>
          <a:bodyPr/>
          <a:lstStyle/>
          <a:p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Independence means many things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Existential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Cognitive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Memetic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Technical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Social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Legal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Independence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1499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9" y="1027521"/>
            <a:ext cx="9801181" cy="3933384"/>
          </a:xfrm>
        </p:spPr>
        <p:txBody>
          <a:bodyPr/>
          <a:lstStyle/>
          <a:p>
            <a:r>
              <a:rPr lang="en-GB" sz="4400" dirty="0">
                <a:latin typeface="Gill Sans MT" panose="020B0502020104020203" pitchFamily="34" charset="0"/>
              </a:rPr>
              <a:t>F# users thrive on programming experiences which offer “sweet spot” of cognitive independence and interoperability</a:t>
            </a:r>
            <a:br>
              <a:rPr lang="en-GB" sz="4400" dirty="0">
                <a:latin typeface="Gill Sans MT" panose="020B0502020104020203" pitchFamily="34" charset="0"/>
              </a:rPr>
            </a:br>
            <a:br>
              <a:rPr lang="en-GB" sz="4400" dirty="0">
                <a:latin typeface="Gill Sans MT" panose="020B0502020104020203" pitchFamily="34" charset="0"/>
              </a:rPr>
            </a:br>
            <a:r>
              <a:rPr lang="en-GB" sz="3600" dirty="0">
                <a:latin typeface="Gill Sans MT" panose="020B0502020104020203" pitchFamily="34" charset="0"/>
              </a:rPr>
              <a:t>- do not need to think in C#</a:t>
            </a:r>
            <a:br>
              <a:rPr lang="en-GB" sz="3600" dirty="0">
                <a:latin typeface="Gill Sans MT" panose="020B0502020104020203" pitchFamily="34" charset="0"/>
              </a:rPr>
            </a:br>
            <a:r>
              <a:rPr lang="en-GB" sz="3600" dirty="0">
                <a:latin typeface="Gill Sans MT" panose="020B0502020104020203" pitchFamily="34" charset="0"/>
              </a:rPr>
              <a:t>- do not drive you into corners that don’t work</a:t>
            </a:r>
            <a:br>
              <a:rPr lang="en-GB" sz="3600" dirty="0">
                <a:latin typeface="Gill Sans MT" panose="020B0502020104020203" pitchFamily="34" charset="0"/>
              </a:rPr>
            </a:br>
            <a:r>
              <a:rPr lang="en-GB" sz="3600" dirty="0">
                <a:latin typeface="Gill Sans MT" panose="020B0502020104020203" pitchFamily="34" charset="0"/>
              </a:rPr>
              <a:t>- good examples in F#, not C#</a:t>
            </a:r>
            <a:endParaRPr lang="en-GB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522" y="452487"/>
            <a:ext cx="10246936" cy="5373779"/>
          </a:xfrm>
        </p:spPr>
        <p:txBody>
          <a:bodyPr/>
          <a:lstStyle/>
          <a:p>
            <a:br>
              <a:rPr lang="en-GB" sz="3600" dirty="0">
                <a:latin typeface="Gill Sans MT" panose="020B0502020104020203" pitchFamily="34" charset="0"/>
              </a:rPr>
            </a:br>
            <a:br>
              <a:rPr lang="en-GB" sz="3600" dirty="0">
                <a:latin typeface="Gill Sans MT" panose="020B0502020104020203" pitchFamily="34" charset="0"/>
              </a:rPr>
            </a:br>
            <a:br>
              <a:rPr lang="en-GB" sz="36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Examine yourself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3600" dirty="0">
                <a:latin typeface="Gill Sans MT" panose="020B0502020104020203" pitchFamily="34" charset="0"/>
              </a:rPr>
            </a:br>
            <a:br>
              <a:rPr lang="en-GB" sz="36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Am I helping to make F# cognitively independent from C#?</a:t>
            </a:r>
            <a:br>
              <a:rPr lang="en-GB" sz="3200" dirty="0">
                <a:latin typeface="Gill Sans MT" panose="020B0502020104020203" pitchFamily="34" charset="0"/>
              </a:rPr>
            </a:br>
            <a:br>
              <a:rPr lang="en-GB" sz="32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Am I helping to make F# cognitively independent from Haskell?</a:t>
            </a:r>
            <a:br>
              <a:rPr lang="en-GB" sz="3200" dirty="0">
                <a:latin typeface="Gill Sans MT" panose="020B0502020104020203" pitchFamily="34" charset="0"/>
              </a:rPr>
            </a:br>
            <a:br>
              <a:rPr lang="en-GB" sz="3200" dirty="0">
                <a:latin typeface="Gill Sans MT" panose="020B0502020104020203" pitchFamily="34" charset="0"/>
              </a:rPr>
            </a:br>
            <a:r>
              <a:rPr lang="en-GB" sz="3200" dirty="0">
                <a:latin typeface="Gill Sans MT" panose="020B0502020104020203" pitchFamily="34" charset="0"/>
              </a:rPr>
              <a:t>Be part of the solution, not part of the problem</a:t>
            </a:r>
            <a:endParaRPr lang="en-GB" sz="3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947" y="1406455"/>
            <a:ext cx="8376787" cy="2603790"/>
          </a:xfrm>
        </p:spPr>
        <p:txBody>
          <a:bodyPr/>
          <a:lstStyle/>
          <a:p>
            <a:r>
              <a:rPr lang="en-GB" sz="4400" dirty="0">
                <a:latin typeface="Gill Sans MT" panose="020B0502020104020203" pitchFamily="34" charset="0"/>
              </a:rPr>
              <a:t>Memetic Independence</a:t>
            </a:r>
            <a:br>
              <a:rPr lang="en-GB" sz="4400" dirty="0">
                <a:latin typeface="Gill Sans MT" panose="020B0502020104020203" pitchFamily="34" charset="0"/>
              </a:rPr>
            </a:br>
            <a:br>
              <a:rPr lang="en-GB" sz="3600" dirty="0">
                <a:latin typeface="Gill Sans MT" panose="020B0502020104020203" pitchFamily="34" charset="0"/>
              </a:rPr>
            </a:br>
            <a:r>
              <a:rPr lang="en-GB" sz="3600" i="1" dirty="0">
                <a:latin typeface="Gill Sans MT" panose="020B0502020104020203" pitchFamily="34" charset="0"/>
              </a:rPr>
              <a:t>When a technology can be virally communicated as an idea independently of other technologies, associations or vested interests</a:t>
            </a:r>
          </a:p>
        </p:txBody>
      </p:sp>
    </p:spTree>
    <p:extLst>
      <p:ext uri="{BB962C8B-B14F-4D97-AF65-F5344CB8AC3E}">
        <p14:creationId xmlns:p14="http://schemas.microsoft.com/office/powerpoint/2010/main" val="380391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1714"/>
            <a:ext cx="10824881" cy="5152180"/>
          </a:xfrm>
        </p:spPr>
        <p:txBody>
          <a:bodyPr/>
          <a:lstStyle/>
          <a:p>
            <a:r>
              <a:rPr lang="en-GB" sz="4000" dirty="0">
                <a:latin typeface="Gill Sans MT" panose="020B0502020104020203" pitchFamily="34" charset="0"/>
              </a:rPr>
              <a:t>Does Visual Basic have memetic independence? </a:t>
            </a:r>
            <a:br>
              <a:rPr lang="en-GB" sz="4000" dirty="0">
                <a:latin typeface="Gill Sans MT" panose="020B0502020104020203" pitchFamily="34" charset="0"/>
              </a:rPr>
            </a:br>
            <a:br>
              <a:rPr lang="en-GB" sz="1600" dirty="0">
                <a:latin typeface="Gill Sans MT" panose="020B0502020104020203" pitchFamily="34" charset="0"/>
              </a:rPr>
            </a:br>
            <a:r>
              <a:rPr lang="en-GB" sz="4000" dirty="0">
                <a:latin typeface="Gill Sans MT" panose="020B0502020104020203" pitchFamily="34" charset="0"/>
              </a:rPr>
              <a:t>No </a:t>
            </a:r>
            <a:br>
              <a:rPr lang="en-GB" sz="4000" dirty="0">
                <a:latin typeface="Gill Sans MT" panose="020B0502020104020203" pitchFamily="34" charset="0"/>
              </a:rPr>
            </a:br>
            <a:br>
              <a:rPr lang="en-GB" sz="4000" dirty="0">
                <a:latin typeface="Gill Sans MT" panose="020B0502020104020203" pitchFamily="34" charset="0"/>
              </a:rPr>
            </a:br>
            <a:r>
              <a:rPr lang="en-GB" sz="4000" dirty="0">
                <a:latin typeface="Gill Sans MT" panose="020B0502020104020203" pitchFamily="34" charset="0"/>
              </a:rPr>
              <a:t>Does F# have memetic independence?</a:t>
            </a:r>
            <a:br>
              <a:rPr lang="en-GB" sz="4000" dirty="0">
                <a:latin typeface="Gill Sans MT" panose="020B0502020104020203" pitchFamily="34" charset="0"/>
              </a:rPr>
            </a:br>
            <a:br>
              <a:rPr lang="en-GB" sz="1800" dirty="0">
                <a:latin typeface="Gill Sans MT" panose="020B0502020104020203" pitchFamily="34" charset="0"/>
              </a:rPr>
            </a:br>
            <a:r>
              <a:rPr lang="en-GB" sz="4000" dirty="0">
                <a:latin typeface="Gill Sans MT" panose="020B0502020104020203" pitchFamily="34" charset="0"/>
              </a:rPr>
              <a:t>It comes and goes!!!!</a:t>
            </a:r>
            <a:br>
              <a:rPr lang="en-GB" sz="4000" dirty="0">
                <a:latin typeface="Gill Sans MT" panose="020B0502020104020203" pitchFamily="34" charset="0"/>
              </a:rPr>
            </a:br>
            <a:br>
              <a:rPr lang="en-GB" sz="4000" dirty="0">
                <a:latin typeface="Gill Sans MT" panose="020B0502020104020203" pitchFamily="34" charset="0"/>
              </a:rPr>
            </a:br>
            <a:r>
              <a:rPr lang="en-GB" sz="4000" dirty="0">
                <a:latin typeface="Gill Sans MT" panose="020B0502020104020203" pitchFamily="34" charset="0"/>
              </a:rPr>
              <a:t>Do .NET and C# have memetic independence? </a:t>
            </a:r>
            <a:br>
              <a:rPr lang="en-GB" sz="4000" dirty="0">
                <a:latin typeface="Gill Sans MT" panose="020B0502020104020203" pitchFamily="34" charset="0"/>
              </a:rPr>
            </a:br>
            <a:br>
              <a:rPr lang="en-GB" sz="1800" dirty="0">
                <a:latin typeface="Gill Sans MT" panose="020B0502020104020203" pitchFamily="34" charset="0"/>
              </a:rPr>
            </a:br>
            <a:r>
              <a:rPr lang="en-GB" sz="4000" dirty="0">
                <a:latin typeface="Gill Sans MT" panose="020B0502020104020203" pitchFamily="34" charset="0"/>
              </a:rPr>
              <a:t>Your challenge</a:t>
            </a:r>
            <a:endParaRPr lang="en-GB" sz="4000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2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09398"/>
          </a:xfrm>
        </p:spPr>
        <p:txBody>
          <a:bodyPr/>
          <a:lstStyle/>
          <a:p>
            <a:r>
              <a:rPr lang="en-GB" sz="4400" dirty="0">
                <a:latin typeface="Segoe UI Light" panose="020B0502040204020203" pitchFamily="34" charset="0"/>
              </a:rPr>
              <a:t>.NET, C# and F# need…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396"/>
            <a:ext cx="11151917" cy="3807581"/>
          </a:xfrm>
        </p:spPr>
        <p:txBody>
          <a:bodyPr/>
          <a:lstStyle/>
          <a:p>
            <a:pPr marL="0" indent="0" fontAlgn="ctr">
              <a:buNone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Memetic independence.  </a:t>
            </a:r>
          </a:p>
          <a:p>
            <a:pPr marL="0" indent="0" fontAlgn="ctr">
              <a:buNone/>
            </a:pPr>
            <a:endParaRPr lang="en-GB" sz="900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Communities that are worth being a part of. </a:t>
            </a:r>
          </a:p>
          <a:p>
            <a:pPr marL="0" indent="0" fontAlgn="ctr">
              <a:buNone/>
            </a:pPr>
            <a:endParaRPr lang="en-GB" sz="900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Communities with strong, positive voices of their own.  </a:t>
            </a:r>
          </a:p>
          <a:p>
            <a:pPr marL="0" indent="0" fontAlgn="ctr">
              <a:buNone/>
            </a:pPr>
            <a:endParaRPr lang="en-GB" sz="900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Communities that can include people and companies who are not aligned to commercial interests.</a:t>
            </a:r>
          </a:p>
          <a:p>
            <a:pPr marL="0" indent="0" fontAlgn="ctr">
              <a:buNone/>
            </a:pPr>
            <a:endParaRPr lang="en-GB" sz="800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Communities with generational renewal. A place for 20-year olds. 18 year olds. 16 year olds.  </a:t>
            </a:r>
          </a:p>
          <a:p>
            <a:pPr marL="0" indent="0" fontAlgn="ctr">
              <a:buNone/>
            </a:pPr>
            <a:endParaRPr lang="en-GB" sz="900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8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06" y="2471684"/>
            <a:ext cx="8376787" cy="609398"/>
          </a:xfrm>
        </p:spPr>
        <p:txBody>
          <a:bodyPr/>
          <a:lstStyle/>
          <a:p>
            <a:r>
              <a:rPr lang="en-GB" sz="4400" dirty="0">
                <a:latin typeface="Gill Sans MT" panose="020B0502020104020203" pitchFamily="34" charset="0"/>
              </a:rPr>
              <a:t>Independence and OSS Projects</a:t>
            </a:r>
            <a:endParaRPr lang="en-GB" sz="3600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609398"/>
          </a:xfrm>
        </p:spPr>
        <p:txBody>
          <a:bodyPr/>
          <a:lstStyle/>
          <a:p>
            <a:r>
              <a:rPr lang="en-GB" sz="4400" dirty="0">
                <a:latin typeface="Gill Sans MT" panose="020B0502020104020203" pitchFamily="34" charset="0"/>
              </a:rPr>
              <a:t>Ask yourself the hard questions!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396"/>
            <a:ext cx="11151917" cy="4578176"/>
          </a:xfrm>
        </p:spPr>
        <p:txBody>
          <a:bodyPr/>
          <a:lstStyle/>
          <a:p>
            <a:pPr marL="0" indent="0" fontAlgn="ctr">
              <a:buNone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My OSS project needs dependencies, but which ones?</a:t>
            </a:r>
          </a:p>
          <a:p>
            <a:pPr marL="0" indent="0" fontAlgn="ctr">
              <a:buNone/>
            </a:pPr>
            <a:endParaRPr lang="en-GB" sz="2800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Is my project too complex for others to maintain?  If so, does it deserve to exist? Can I improve this?</a:t>
            </a:r>
          </a:p>
          <a:p>
            <a:pPr marL="0" indent="0" fontAlgn="ctr">
              <a:buNone/>
            </a:pPr>
            <a:endParaRPr lang="en-GB" sz="2800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pPr marL="0" indent="0" fontAlgn="ctr">
              <a:buNone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Is my OSS project existentially dependent on me?   Am I working to improve this?</a:t>
            </a:r>
          </a:p>
          <a:p>
            <a:pPr fontAlgn="ctr">
              <a:buFontTx/>
              <a:buChar char="-"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2</a:t>
            </a:r>
            <a:r>
              <a:rPr lang="en-GB" sz="2800" baseline="30000" dirty="0">
                <a:latin typeface="Gill Sans MT" panose="020B0502020104020203" pitchFamily="34" charset="0"/>
                <a:cs typeface="Segoe UI Light" panose="020B0502040204020203" pitchFamily="34" charset="0"/>
              </a:rPr>
              <a:t>nd</a:t>
            </a: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 maintainers and publishers</a:t>
            </a:r>
          </a:p>
          <a:p>
            <a:pPr fontAlgn="ctr">
              <a:buFontTx/>
              <a:buChar char="-"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Backup maintainers and key holders</a:t>
            </a:r>
          </a:p>
          <a:p>
            <a:pPr fontAlgn="ctr">
              <a:buFontTx/>
              <a:buChar char="-"/>
            </a:pP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Fully documented </a:t>
            </a:r>
            <a:r>
              <a:rPr lang="en-GB" sz="2800" dirty="0" err="1">
                <a:latin typeface="Gill Sans MT" panose="020B0502020104020203" pitchFamily="34" charset="0"/>
                <a:cs typeface="Segoe UI Light" panose="020B0502040204020203" pitchFamily="34" charset="0"/>
              </a:rPr>
              <a:t>build+publish</a:t>
            </a:r>
            <a:r>
              <a:rPr lang="en-GB" sz="2800" dirty="0">
                <a:latin typeface="Gill Sans MT" panose="020B0502020104020203" pitchFamily="34" charset="0"/>
                <a:cs typeface="Segoe UI Light" panose="020B0502040204020203" pitchFamily="34" charset="0"/>
              </a:rPr>
              <a:t> processes</a:t>
            </a:r>
          </a:p>
        </p:txBody>
      </p:sp>
    </p:spTree>
    <p:extLst>
      <p:ext uri="{BB962C8B-B14F-4D97-AF65-F5344CB8AC3E}">
        <p14:creationId xmlns:p14="http://schemas.microsoft.com/office/powerpoint/2010/main" val="389533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41" y="1765638"/>
            <a:ext cx="11176000" cy="4501232"/>
          </a:xfrm>
        </p:spPr>
        <p:txBody>
          <a:bodyPr/>
          <a:lstStyle/>
          <a:p>
            <a:r>
              <a:rPr lang="en-GB" sz="4000" dirty="0">
                <a:latin typeface="Segoe UI Light" panose="020B0502040204020203" pitchFamily="34" charset="0"/>
              </a:rPr>
              <a:t>The Great Challenge for .NET, C# and F#</a:t>
            </a:r>
            <a:br>
              <a:rPr lang="en-GB" sz="4000" dirty="0"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=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The right kinds of independence + 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Quality engineering 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= 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4000" dirty="0">
                <a:latin typeface="Segoe UI Light" panose="020B0502040204020203" pitchFamily="34" charset="0"/>
              </a:rPr>
              <a:t>Goodness</a:t>
            </a:r>
            <a:br>
              <a:rPr lang="en-GB" sz="4000" b="1" dirty="0">
                <a:latin typeface="Segoe UI Light" panose="020B0502040204020203" pitchFamily="34" charset="0"/>
              </a:rPr>
            </a:br>
            <a:endParaRPr lang="en-GB" b="1" dirty="0">
              <a:latin typeface="Segoe UI Light" panose="020B0502040204020203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26261" y="198783"/>
            <a:ext cx="4452786" cy="1338469"/>
            <a:chOff x="430530" y="490177"/>
            <a:chExt cx="10790217" cy="3082919"/>
          </a:xfrm>
        </p:grpSpPr>
        <p:grpSp>
          <p:nvGrpSpPr>
            <p:cNvPr id="11" name="Group 10"/>
            <p:cNvGrpSpPr/>
            <p:nvPr/>
          </p:nvGrpSpPr>
          <p:grpSpPr>
            <a:xfrm>
              <a:off x="430530" y="490177"/>
              <a:ext cx="10790217" cy="3082919"/>
              <a:chOff x="470286" y="490177"/>
              <a:chExt cx="10790217" cy="3082919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70286" y="490177"/>
                <a:ext cx="4299397" cy="3082919"/>
              </a:xfrm>
              <a:custGeom>
                <a:avLst/>
                <a:gdLst>
                  <a:gd name="connsiteX0" fmla="*/ 0 w 5138199"/>
                  <a:gd name="connsiteY0" fmla="*/ 0 h 3082919"/>
                  <a:gd name="connsiteX1" fmla="*/ 5138199 w 5138199"/>
                  <a:gd name="connsiteY1" fmla="*/ 0 h 3082919"/>
                  <a:gd name="connsiteX2" fmla="*/ 5138199 w 5138199"/>
                  <a:gd name="connsiteY2" fmla="*/ 3082919 h 3082919"/>
                  <a:gd name="connsiteX3" fmla="*/ 0 w 5138199"/>
                  <a:gd name="connsiteY3" fmla="*/ 3082919 h 3082919"/>
                  <a:gd name="connsiteX4" fmla="*/ 0 w 5138199"/>
                  <a:gd name="connsiteY4" fmla="*/ 0 h 3082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8199" h="3082919">
                    <a:moveTo>
                      <a:pt x="0" y="0"/>
                    </a:moveTo>
                    <a:lnTo>
                      <a:pt x="5138199" y="0"/>
                    </a:lnTo>
                    <a:lnTo>
                      <a:pt x="5138199" y="3082919"/>
                    </a:lnTo>
                    <a:lnTo>
                      <a:pt x="0" y="308291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b="0" kern="1200" baseline="0" dirty="0"/>
                  <a:t>Dependence</a:t>
                </a:r>
                <a:endParaRPr lang="en-GB" sz="14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7087878" y="490177"/>
                <a:ext cx="4172625" cy="3082919"/>
              </a:xfrm>
              <a:custGeom>
                <a:avLst/>
                <a:gdLst>
                  <a:gd name="connsiteX0" fmla="*/ 0 w 5138199"/>
                  <a:gd name="connsiteY0" fmla="*/ 0 h 3082919"/>
                  <a:gd name="connsiteX1" fmla="*/ 5138199 w 5138199"/>
                  <a:gd name="connsiteY1" fmla="*/ 0 h 3082919"/>
                  <a:gd name="connsiteX2" fmla="*/ 5138199 w 5138199"/>
                  <a:gd name="connsiteY2" fmla="*/ 3082919 h 3082919"/>
                  <a:gd name="connsiteX3" fmla="*/ 0 w 5138199"/>
                  <a:gd name="connsiteY3" fmla="*/ 3082919 h 3082919"/>
                  <a:gd name="connsiteX4" fmla="*/ 0 w 5138199"/>
                  <a:gd name="connsiteY4" fmla="*/ 0 h 3082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8199" h="3082919">
                    <a:moveTo>
                      <a:pt x="0" y="0"/>
                    </a:moveTo>
                    <a:lnTo>
                      <a:pt x="5138199" y="0"/>
                    </a:lnTo>
                    <a:lnTo>
                      <a:pt x="5138199" y="3082919"/>
                    </a:lnTo>
                    <a:lnTo>
                      <a:pt x="0" y="308291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11250264"/>
                  <a:satOff val="-16880"/>
                  <a:lumOff val="-2745"/>
                  <a:alphaOff val="0"/>
                </a:schemeClr>
              </a:fillRef>
              <a:effectRef idx="0">
                <a:schemeClr val="accent3">
                  <a:hueOff val="11250264"/>
                  <a:satOff val="-16880"/>
                  <a:lumOff val="-274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400" b="0" kern="1200" baseline="0" dirty="0"/>
                  <a:t>Independence</a:t>
                </a:r>
                <a:endParaRPr lang="en-GB" sz="1400" kern="1200" dirty="0"/>
              </a:p>
            </p:txBody>
          </p:sp>
        </p:grpSp>
        <p:sp>
          <p:nvSpPr>
            <p:cNvPr id="12" name="Left-Right Arrow 11"/>
            <p:cNvSpPr/>
            <p:nvPr/>
          </p:nvSpPr>
          <p:spPr bwMode="auto">
            <a:xfrm>
              <a:off x="5240582" y="1738648"/>
              <a:ext cx="1622738" cy="643944"/>
            </a:xfrm>
            <a:prstGeom prst="leftRightArrow">
              <a:avLst/>
            </a:prstGeom>
            <a:noFill/>
            <a:ln>
              <a:solidFill>
                <a:srgbClr val="33333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Ligh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4013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C7576F-FB04-4392-AC0B-17C6B3C02A8B}"/>
              </a:ext>
            </a:extLst>
          </p:cNvPr>
          <p:cNvSpPr/>
          <p:nvPr/>
        </p:nvSpPr>
        <p:spPr>
          <a:xfrm>
            <a:off x="1835727" y="2782669"/>
            <a:ext cx="85205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60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66593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80" y="583067"/>
            <a:ext cx="11176000" cy="5318379"/>
          </a:xfrm>
        </p:spPr>
        <p:txBody>
          <a:bodyPr/>
          <a:lstStyle/>
          <a:p>
            <a:r>
              <a:rPr lang="en-GB" sz="4800" dirty="0">
                <a:latin typeface="Gill Sans MT" panose="020B0502020104020203" pitchFamily="34" charset="0"/>
              </a:rPr>
              <a:t>Please, get involved in the core technologies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programming languages</a:t>
            </a: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runtimes</a:t>
            </a: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frameworks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Invent, Create, Initiate, Lead, Contribute, Collaborate, Govern, Sustain</a:t>
            </a:r>
          </a:p>
        </p:txBody>
      </p:sp>
    </p:spTree>
    <p:extLst>
      <p:ext uri="{BB962C8B-B14F-4D97-AF65-F5344CB8AC3E}">
        <p14:creationId xmlns:p14="http://schemas.microsoft.com/office/powerpoint/2010/main" val="32546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F1AC-25EE-4E43-9585-3DF2B7C3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219" y="2351334"/>
            <a:ext cx="10245217" cy="1523497"/>
          </a:xfrm>
        </p:spPr>
        <p:txBody>
          <a:bodyPr/>
          <a:lstStyle/>
          <a:p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What is Dependence?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Existential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u="sng" dirty="0">
                <a:latin typeface="Gill Sans MT" panose="020B0502020104020203" pitchFamily="34" charset="0"/>
                <a:cs typeface="Segoe UI Light" panose="020B0502040204020203" pitchFamily="34" charset="0"/>
              </a:rPr>
              <a:t>Cognitive</a:t>
            </a: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 Dependence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  <a:t>….</a:t>
            </a: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br>
              <a:rPr lang="en-GB" dirty="0">
                <a:latin typeface="Gill Sans MT" panose="020B0502020104020203" pitchFamily="34" charset="0"/>
                <a:cs typeface="Segoe UI Light" panose="020B0502040204020203" pitchFamily="34" charset="0"/>
              </a:rPr>
            </a:br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0697-C002-4D22-8B34-1F5A7F646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217" y="3915031"/>
            <a:ext cx="10245219" cy="382856"/>
          </a:xfrm>
        </p:spPr>
        <p:txBody>
          <a:bodyPr/>
          <a:lstStyle/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  <a:p>
            <a:endParaRPr lang="en-GB" dirty="0">
              <a:latin typeface="Gill Sans MT" panose="020B05020201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9512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4431983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4.0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True shift to cross-platform open engineering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Long laundry list of language items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Normalized core library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Type providers more powerful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28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800" dirty="0">
                <a:latin typeface="Segoe UI Light" panose="020B0502040204020203" pitchFamily="34" charset="0"/>
              </a:rPr>
              <a:t>Better debugging, tooling, performance</a:t>
            </a:r>
            <a:br>
              <a:rPr lang="en-GB" sz="2800" dirty="0">
                <a:latin typeface="Segoe UI Light" panose="020B0502040204020203" pitchFamily="34" charset="0"/>
              </a:rPr>
            </a:br>
            <a:r>
              <a:rPr lang="en-GB" sz="28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8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  <a:t>~20% compiler perf improvement</a:t>
            </a:r>
            <a:endParaRPr lang="en-GB" sz="48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7655A-33BF-4555-BF8E-CB8D70F89BDF}"/>
              </a:ext>
            </a:extLst>
          </p:cNvPr>
          <p:cNvSpPr/>
          <p:nvPr/>
        </p:nvSpPr>
        <p:spPr>
          <a:xfrm>
            <a:off x="1706760" y="6139980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https://github.com/fsharp/fslang-design/tree/master/FSharp-4.0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05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5152180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4.1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Optional large scope cycles more on this later)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Result&lt;</a:t>
            </a:r>
            <a:r>
              <a:rPr lang="en-GB" sz="3200" dirty="0" err="1">
                <a:latin typeface="Segoe UI Light" panose="020B0502040204020203" pitchFamily="34" charset="0"/>
              </a:rPr>
              <a:t>T,Error</a:t>
            </a:r>
            <a:r>
              <a:rPr lang="en-GB" sz="3200" dirty="0">
                <a:latin typeface="Segoe UI Light" panose="020B0502040204020203" pitchFamily="34" charset="0"/>
              </a:rPr>
              <a:t>&gt; in standard library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  <a:t>Unboxed (struct) tuples</a:t>
            </a:r>
            <a:b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  <a:t>Unboxed (struct) records</a:t>
            </a: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  <a:t>Unboxed (struct) unions</a:t>
            </a:r>
            <a:br>
              <a:rPr lang="en-GB" sz="40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28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800" dirty="0">
                <a:latin typeface="Segoe UI Light" panose="020B0502040204020203" pitchFamily="34" charset="0"/>
              </a:rPr>
              <a:t>More bits and pieces</a:t>
            </a:r>
            <a:br>
              <a:rPr lang="en-GB" sz="2800" dirty="0">
                <a:latin typeface="Segoe UI Light" panose="020B0502040204020203" pitchFamily="34" charset="0"/>
              </a:rPr>
            </a:br>
            <a:endParaRPr lang="en-GB" sz="48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6C14F-8864-4517-B823-2B96176C547D}"/>
              </a:ext>
            </a:extLst>
          </p:cNvPr>
          <p:cNvSpPr/>
          <p:nvPr/>
        </p:nvSpPr>
        <p:spPr>
          <a:xfrm>
            <a:off x="1357744" y="5738198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https://github.com/fsharp/fslang-design/tree/master/FSharp-4.1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2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3822585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4.5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Span&lt;T&gt; high perf type-safe non-allocating code</a:t>
            </a: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  <a:t>Improved async debugging</a:t>
            </a:r>
            <a:br>
              <a:rPr lang="en-GB" sz="4000" dirty="0">
                <a:gradFill flip="none" rotWithShape="1">
                  <a:gsLst>
                    <a:gs pos="0">
                      <a:prstClr val="black"/>
                    </a:gs>
                    <a:gs pos="86000">
                      <a:prstClr val="black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28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800" dirty="0">
                <a:latin typeface="Segoe UI Light" panose="020B0502040204020203" pitchFamily="34" charset="0"/>
              </a:rPr>
              <a:t>More bits and pieces</a:t>
            </a:r>
            <a:br>
              <a:rPr lang="en-GB" sz="2800" dirty="0">
                <a:latin typeface="Segoe UI Light" panose="020B0502040204020203" pitchFamily="34" charset="0"/>
              </a:rPr>
            </a:br>
            <a:endParaRPr lang="en-GB" sz="48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6C14F-8864-4517-B823-2B96176C547D}"/>
              </a:ext>
            </a:extLst>
          </p:cNvPr>
          <p:cNvSpPr/>
          <p:nvPr/>
        </p:nvSpPr>
        <p:spPr>
          <a:xfrm>
            <a:off x="1357744" y="5738198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https://github.com/fsharp/fslang-design/tree/master/FSharp-4.5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82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3379387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4.6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Anonymous records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r>
              <a:rPr lang="en-GB" sz="28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800" dirty="0">
                <a:latin typeface="Segoe UI Light" panose="020B0502040204020203" pitchFamily="34" charset="0"/>
              </a:rPr>
              <a:t>More bits and pieces</a:t>
            </a:r>
            <a:br>
              <a:rPr lang="en-GB" sz="2800" dirty="0">
                <a:latin typeface="Segoe UI Light" panose="020B0502040204020203" pitchFamily="34" charset="0"/>
              </a:rPr>
            </a:br>
            <a:endParaRPr lang="en-GB" sz="48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6C14F-8864-4517-B823-2B96176C547D}"/>
              </a:ext>
            </a:extLst>
          </p:cNvPr>
          <p:cNvSpPr/>
          <p:nvPr/>
        </p:nvSpPr>
        <p:spPr>
          <a:xfrm>
            <a:off x="1357744" y="5738198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2"/>
              </a:rPr>
              <a:t>https://github.com/fsharp/fslang-design/tree/master/FSharp-4.5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55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5650778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4.7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Wildcard self identifiers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Implicit yields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r>
              <a:rPr lang="en-GB" sz="32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3200" dirty="0">
                <a:latin typeface="Segoe UI Light" panose="020B0502040204020203" pitchFamily="34" charset="0"/>
              </a:rPr>
              <a:t>Indentation syntax relaxations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4000" dirty="0">
                <a:latin typeface="Segoe UI Light" panose="020B0502040204020203" pitchFamily="34" charset="0"/>
              </a:rPr>
            </a:br>
            <a:endParaRPr lang="en-GB" sz="48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6C14F-8864-4517-B823-2B96176C547D}"/>
              </a:ext>
            </a:extLst>
          </p:cNvPr>
          <p:cNvSpPr/>
          <p:nvPr/>
        </p:nvSpPr>
        <p:spPr>
          <a:xfrm>
            <a:off x="1357744" y="5738198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Segoe UI"/>
                <a:hlinkClick r:id="rId2"/>
              </a:rPr>
              <a:t>https://github.com/fsharp/fslang-design/tree/master/FSharp-4.7</a:t>
            </a:r>
            <a:r>
              <a:rPr lang="en-GB" dirty="0">
                <a:solidFill>
                  <a:prstClr val="black"/>
                </a:solidFill>
                <a:latin typeface="Segoe UI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60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88" y="1059158"/>
            <a:ext cx="11176000" cy="5983176"/>
          </a:xfrm>
        </p:spPr>
        <p:txBody>
          <a:bodyPr/>
          <a:lstStyle/>
          <a:p>
            <a:pPr algn="l"/>
            <a:r>
              <a:rPr lang="en-GB" sz="4800" dirty="0">
                <a:latin typeface="Segoe UI Light" panose="020B0502040204020203" pitchFamily="34" charset="0"/>
              </a:rPr>
              <a:t>F# 5.x (preview)</a:t>
            </a:r>
            <a:br>
              <a:rPr lang="en-GB" sz="4800" dirty="0">
                <a:latin typeface="Segoe UI Light" panose="020B0502040204020203" pitchFamily="34" charset="0"/>
              </a:rPr>
            </a:b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 err="1">
                <a:latin typeface="Segoe UI Light" panose="020B0502040204020203" pitchFamily="34" charset="0"/>
              </a:rPr>
              <a:t>nameof</a:t>
            </a:r>
            <a:r>
              <a:rPr lang="en-GB" sz="2400" dirty="0">
                <a:latin typeface="Segoe UI Light" panose="020B0502040204020203" pitchFamily="34" charset="0"/>
              </a:rPr>
              <a:t> operator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support let! … and! for </a:t>
            </a:r>
            <a:r>
              <a:rPr lang="en-GB" sz="2400" dirty="0" err="1">
                <a:latin typeface="Segoe UI Light" panose="020B0502040204020203" pitchFamily="34" charset="0"/>
              </a:rPr>
              <a:t>applicatives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open static classes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witness passing for quotations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default interface members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nullable interop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slicing improvements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string interpolation</a:t>
            </a:r>
            <a:br>
              <a:rPr lang="en-GB" sz="2400" dirty="0">
                <a:latin typeface="Segoe UI Light" panose="020B0502040204020203" pitchFamily="34" charset="0"/>
              </a:rPr>
            </a:br>
            <a:r>
              <a:rPr lang="en-GB" sz="2400" dirty="0">
                <a:solidFill>
                  <a:srgbClr val="59D01E"/>
                </a:solidFill>
                <a:latin typeface="Segoe UI Light" panose="020B0502040204020203" pitchFamily="34" charset="0"/>
              </a:rPr>
              <a:t>✔ </a:t>
            </a:r>
            <a:r>
              <a:rPr lang="en-GB" sz="2400" dirty="0">
                <a:latin typeface="Segoe UI Light" panose="020B0502040204020203" pitchFamily="34" charset="0"/>
              </a:rPr>
              <a:t>extension members for constraints</a:t>
            </a:r>
            <a:br>
              <a:rPr lang="en-GB" sz="2400" dirty="0">
                <a:latin typeface="Segoe UI Light" panose="020B0502040204020203" pitchFamily="34" charset="0"/>
              </a:rPr>
            </a:br>
            <a:br>
              <a:rPr lang="en-GB" sz="2400" dirty="0">
                <a:latin typeface="Segoe UI Light" panose="020B0502040204020203" pitchFamily="34" charset="0"/>
              </a:rPr>
            </a:br>
            <a:br>
              <a:rPr lang="en-GB" sz="2400" dirty="0">
                <a:latin typeface="Segoe UI Light" panose="020B0502040204020203" pitchFamily="34" charset="0"/>
              </a:rPr>
            </a:br>
            <a:br>
              <a:rPr lang="en-GB" sz="24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endParaRPr lang="en-GB" sz="4000" dirty="0">
              <a:latin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6C14F-8864-4517-B823-2B96176C547D}"/>
              </a:ext>
            </a:extLst>
          </p:cNvPr>
          <p:cNvSpPr/>
          <p:nvPr/>
        </p:nvSpPr>
        <p:spPr>
          <a:xfrm>
            <a:off x="1357744" y="5738198"/>
            <a:ext cx="8700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Segoe UI"/>
                <a:hlinkClick r:id="rId2"/>
              </a:rPr>
              <a:t>https://github.com/fsharp/fslang-design/tree/master/preview</a:t>
            </a:r>
            <a:r>
              <a:rPr lang="en-GB" dirty="0">
                <a:solidFill>
                  <a:prstClr val="black"/>
                </a:solidFill>
                <a:latin typeface="Segoe UI"/>
              </a:rPr>
              <a:t> 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7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664797"/>
          </a:xfrm>
        </p:spPr>
        <p:txBody>
          <a:bodyPr/>
          <a:lstStyle/>
          <a:p>
            <a:r>
              <a:rPr lang="en-GB" sz="4800" dirty="0">
                <a:latin typeface="Gill Sans MT" panose="020B0502020104020203" pitchFamily="34" charset="0"/>
              </a:rPr>
              <a:t>First, let’s look at how I talk about F#</a:t>
            </a:r>
          </a:p>
        </p:txBody>
      </p:sp>
    </p:spTree>
    <p:extLst>
      <p:ext uri="{BB962C8B-B14F-4D97-AF65-F5344CB8AC3E}">
        <p14:creationId xmlns:p14="http://schemas.microsoft.com/office/powerpoint/2010/main" val="8466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510D3D-2AD3-488A-ADDC-0215BA7E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EF4C1-CAD7-47BD-9619-E9C5966B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57" y="1386328"/>
            <a:ext cx="9680086" cy="3852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6EAC33-0269-44E0-87E4-A96758CB3A6E}"/>
              </a:ext>
            </a:extLst>
          </p:cNvPr>
          <p:cNvSpPr/>
          <p:nvPr/>
        </p:nvSpPr>
        <p:spPr>
          <a:xfrm>
            <a:off x="4672945" y="5828811"/>
            <a:ext cx="2741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30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www.microsoft.com/net/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5394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E2CBBD-6ADD-41F3-BB46-05FC4D8FF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39" y="197142"/>
            <a:ext cx="7682905" cy="62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915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4875181"/>
          </a:xfrm>
        </p:spPr>
        <p:txBody>
          <a:bodyPr/>
          <a:lstStyle/>
          <a:p>
            <a:r>
              <a:rPr lang="en-GB" sz="4800" dirty="0">
                <a:latin typeface="Gill Sans MT" panose="020B0502020104020203" pitchFamily="34" charset="0"/>
              </a:rPr>
              <a:t>F# and .NET Core (Linux, OSX, Windows)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Segoe UI Light" panose="020B0502040204020203" pitchFamily="34" charset="0"/>
              </a:rPr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dotnet new -</a:t>
            </a:r>
            <a:r>
              <a:rPr lang="en-GB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 F#</a:t>
            </a:r>
            <a:b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dotnet build</a:t>
            </a:r>
            <a:b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3200" dirty="0">
                <a:latin typeface="Segoe UI Light" panose="020B0502040204020203" pitchFamily="34" charset="0"/>
                <a:hlinkClick r:id="rId2"/>
              </a:rPr>
              <a:t>docs.microsoft.com/dotnet/core/</a:t>
            </a:r>
            <a:r>
              <a:rPr lang="en-GB" sz="3200" dirty="0">
                <a:latin typeface="Segoe UI Light" panose="020B0502040204020203" pitchFamily="34" charset="0"/>
              </a:rPr>
              <a:t> </a:t>
            </a:r>
            <a:br>
              <a:rPr lang="en-GB" sz="3200" dirty="0">
                <a:latin typeface="Segoe UI Light" panose="020B0502040204020203" pitchFamily="34" charset="0"/>
              </a:rPr>
            </a:br>
            <a:br>
              <a:rPr lang="en-GB" sz="3200" dirty="0">
                <a:latin typeface="Segoe UI Light" panose="020B0502040204020203" pitchFamily="34" charset="0"/>
              </a:rPr>
            </a:br>
            <a:endParaRPr lang="en-GB" sz="4800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41" y="2327383"/>
            <a:ext cx="11176000" cy="2659190"/>
          </a:xfrm>
        </p:spPr>
        <p:txBody>
          <a:bodyPr/>
          <a:lstStyle/>
          <a:p>
            <a:r>
              <a:rPr lang="en-GB" sz="4800" dirty="0">
                <a:latin typeface="Gill Sans MT" panose="020B0502020104020203" pitchFamily="34" charset="0"/>
              </a:rPr>
              <a:t>But how did we get here?</a:t>
            </a:r>
            <a:br>
              <a:rPr lang="en-GB" sz="4800" dirty="0">
                <a:latin typeface="Gill Sans MT" panose="020B0502020104020203" pitchFamily="34" charset="0"/>
              </a:rPr>
            </a:br>
            <a:br>
              <a:rPr lang="en-GB" sz="4800" dirty="0">
                <a:latin typeface="Gill Sans MT" panose="020B0502020104020203" pitchFamily="34" charset="0"/>
              </a:rPr>
            </a:br>
            <a:r>
              <a:rPr lang="en-GB" sz="4800" dirty="0">
                <a:latin typeface="Gill Sans MT" panose="020B0502020104020203" pitchFamily="34" charset="0"/>
              </a:rPr>
              <a:t>How did the F# community get created and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8858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FSharp-teched-europe-2010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FSharp-teched-europe-2010-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Light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2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8145</TotalTime>
  <Words>1637</Words>
  <Application>Microsoft Office PowerPoint</Application>
  <PresentationFormat>Widescreen</PresentationFormat>
  <Paragraphs>102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Consolas</vt:lpstr>
      <vt:lpstr>Gill Sans MT</vt:lpstr>
      <vt:lpstr>Segoe Light</vt:lpstr>
      <vt:lpstr>Segoe UI</vt:lpstr>
      <vt:lpstr>Segoe UI Light</vt:lpstr>
      <vt:lpstr>Tw Cen MT</vt:lpstr>
      <vt:lpstr>Parcel</vt:lpstr>
      <vt:lpstr>FSharp-teched-europe-2010-v2</vt:lpstr>
      <vt:lpstr>1_FSharp-teched-europe-2010-v2</vt:lpstr>
      <vt:lpstr>On Independence </vt:lpstr>
      <vt:lpstr>  What is Independence?  What do we mean when we say a technology is independent?  How does this play out for F# and its associated technologies?</vt:lpstr>
      <vt:lpstr>  Independence means many things  Existential Independence Cognitive Independence Memetic Independence Technical Independence Social Independence Legal Independence  </vt:lpstr>
      <vt:lpstr>  What is Dependence?  Existential Dependence Cognitive Dependence ….  </vt:lpstr>
      <vt:lpstr>First, let’s look at how I talk about F#</vt:lpstr>
      <vt:lpstr>PowerPoint Presentation</vt:lpstr>
      <vt:lpstr>PowerPoint Presentation</vt:lpstr>
      <vt:lpstr>F# and .NET Core (Linux, OSX, Windows)  dotnet new -lang F#  dotnet build  docs.microsoft.com/dotnet/core/   </vt:lpstr>
      <vt:lpstr>But how did we get here?  How did the F# community get created and how does it work?</vt:lpstr>
      <vt:lpstr>  The Early History of F# - HOPL IV (2020)  fsharp.org/history</vt:lpstr>
      <vt:lpstr>Technique #1  The Community at the Centre of the Technology  The F# Pivot of 2013 - From Proprietary to Open  </vt:lpstr>
      <vt:lpstr>Old think…</vt:lpstr>
      <vt:lpstr>New think…</vt:lpstr>
      <vt:lpstr>Technique #2   The Community at the Centre of Design &amp; Implementation   Suggestions:   github.com/fsharp/fslang-design Designs   github.com/fsharp/fslang-suggestions  Implementation   github.com/dotnet/fsharp  </vt:lpstr>
      <vt:lpstr>Technique #3   The Community at the Centre of Tooling  </vt:lpstr>
      <vt:lpstr>Technique #4  A Foundation at the Centre of the Community…  …that embodies the ethics and spirit of the community and represents its interests positively  http://foundation.fsharp.org  </vt:lpstr>
      <vt:lpstr>The Genesis of the F# Software Foundation, 2014  Houston, we have a problem. But what sort of problem exactly? And what would a solution look like?</vt:lpstr>
      <vt:lpstr>The principles of founding the FSSF</vt:lpstr>
      <vt:lpstr>The Genesis of the F# Software Foundation, 2014  Houston, we have a problem. But what sort of problem exactly? And what would a solution look like?</vt:lpstr>
      <vt:lpstr>Technique #5  The Community at the Centre of Incubation  http://fsprojects.github.io and much more  Balancing trust, consistency and innovation  </vt:lpstr>
      <vt:lpstr>Technique #6  The Community owns the Message  The core message about F# is decided by the community  Microsoft is part of the community, so are many other interests  F# Conferences are F# Events run by the F# Community   </vt:lpstr>
      <vt:lpstr>Marketing Matters!  You can help “market” F# every day.  Social Proof really, really matters.  Write a testimonial today for fsharp.org/testimonials.  Spread positive, authentic, honest messages  When spreading negative messages, be constructive. Please don’t do it for the clicks and likes. </vt:lpstr>
      <vt:lpstr>Technique #7  Balance the Forces in the Community   Communities are a balance of interests and forces There need to be truly neutral zones  Commercial interests are important but must not dominate Respect the “neutrality” of F# community zones Understand the many points of view.  Ask to understand.  </vt:lpstr>
      <vt:lpstr>So, what is Independence?  What kind of independence should we seek for F#?  What should we avoid?  What kind of dependence should we accept for F#?  What should we avoid?   </vt:lpstr>
      <vt:lpstr>  What is Independence?  Existential Independence Cognitive Independence Memetic Independence Technical Independence Social Independence Complete Independence  </vt:lpstr>
      <vt:lpstr>Cognitive Independence  When a technology A can be understood and used without knowing technology B  Example: ASP.NET Core and Giraffe</vt:lpstr>
      <vt:lpstr>PowerPoint Presentation</vt:lpstr>
      <vt:lpstr>PowerPoint Presentation</vt:lpstr>
      <vt:lpstr>Cognitive independence does NOT mean using only functional programming everywhere  F# is functional-first, not “purely functional”.  F# has object programming and dot notation for a reason. Use it!</vt:lpstr>
      <vt:lpstr>F# users thrive on programming experiences which offer “sweet spot” of cognitive independence and interoperability  - do not need to think in C# - do not drive you into corners that don’t work - good examples in F#, not C#</vt:lpstr>
      <vt:lpstr>   Examine yourself   Am I helping to make F# cognitively independent from C#?  Am I helping to make F# cognitively independent from Haskell?  Be part of the solution, not part of the problem</vt:lpstr>
      <vt:lpstr>Memetic Independence  When a technology can be virally communicated as an idea independently of other technologies, associations or vested interests</vt:lpstr>
      <vt:lpstr>Does Visual Basic have memetic independence?   No   Does F# have memetic independence?  It comes and goes!!!!  Do .NET and C# have memetic independence?   Your challenge</vt:lpstr>
      <vt:lpstr>.NET, C# and F# need…</vt:lpstr>
      <vt:lpstr>Independence and OSS Projects</vt:lpstr>
      <vt:lpstr>Ask yourself the hard questions!</vt:lpstr>
      <vt:lpstr>The Great Challenge for .NET, C# and F#  = The right kinds of independence +  Quality engineering  =  Goodness </vt:lpstr>
      <vt:lpstr>PowerPoint Presentation</vt:lpstr>
      <vt:lpstr>Please, get involved in the core technologies  programming languages runtimes frameworks  Invent, Create, Initiate, Lead, Contribute, Collaborate, Govern, Sustain</vt:lpstr>
      <vt:lpstr>F# 4.0  ✔ True shift to cross-platform open engineering ✔ Long laundry list of language items ✔ Normalized core library ✔ Type providers more powerful  ✔ Better debugging, tooling, performance ✔ ~20% compiler perf improvement</vt:lpstr>
      <vt:lpstr>F# 4.1  ✔ Optional large scope cycles more on this later) ✔ Result&lt;T,Error&gt; in standard library ✔ Unboxed (struct) tuples ✔ Unboxed (struct) records ✔ Unboxed (struct) unions  ✔ More bits and pieces </vt:lpstr>
      <vt:lpstr>F# 4.5  ✔ Span&lt;T&gt; high perf type-safe non-allocating code ✔ Improved async debugging  ✔ More bits and pieces </vt:lpstr>
      <vt:lpstr>F# 4.6  ✔ Anonymous records  ✔ More bits and pieces </vt:lpstr>
      <vt:lpstr>F# 4.7  ✔ Wildcard self identifiers  ✔ Implicit yields  ✔ Indentation syntax relaxations    </vt:lpstr>
      <vt:lpstr>F# 5.x (preview)  ✔ nameof operator ✔ support let! … and! for applicatives ✔ open static classes ✔ witness passing for quotations ✔ default interface members ✔ nullable interop ✔ slicing improvements ✔ string interpolation ✔ extension members for constraints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Mobile Apps Simple with F#</dc:title>
  <dc:creator>Don Syme</dc:creator>
  <cp:lastModifiedBy>Don Syme</cp:lastModifiedBy>
  <cp:revision>82</cp:revision>
  <dcterms:created xsi:type="dcterms:W3CDTF">2018-09-03T17:04:12Z</dcterms:created>
  <dcterms:modified xsi:type="dcterms:W3CDTF">2020-06-05T12:00:21Z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2019-01-16T21:13:52.6613785Z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e7de67d6-5515-4aa1-bd7b-948a3778da7a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