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3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517071" indent="-517071">
              <a:spcBef>
                <a:spcPts val="5300"/>
              </a:spcBef>
              <a:defRPr sz="3800"/>
            </a:lvl1pPr>
            <a:lvl2pPr marL="898071" indent="-517071">
              <a:spcBef>
                <a:spcPts val="5300"/>
              </a:spcBef>
              <a:defRPr sz="3800"/>
            </a:lvl2pPr>
            <a:lvl3pPr marL="1279071" indent="-517071">
              <a:spcBef>
                <a:spcPts val="5300"/>
              </a:spcBef>
              <a:defRPr sz="3800"/>
            </a:lvl3pPr>
            <a:lvl4pPr marL="1660071" indent="-517071">
              <a:spcBef>
                <a:spcPts val="5300"/>
              </a:spcBef>
              <a:defRPr sz="3800"/>
            </a:lvl4pPr>
            <a:lvl5pPr marL="2041071" indent="-517071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571500"/>
            <a:ext cx="15609094" cy="2982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256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0828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5400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9972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4544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9116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3688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8260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283242" marR="0" indent="-625642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JS Outside the Browser"/>
          <p:cNvSpPr txBox="1"/>
          <p:nvPr>
            <p:ph type="ctrTitle"/>
          </p:nvPr>
        </p:nvSpPr>
        <p:spPr>
          <a:xfrm>
            <a:off x="4004154" y="2303859"/>
            <a:ext cx="16375692" cy="4643438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JS Outside the Browser</a:t>
            </a:r>
          </a:p>
        </p:txBody>
      </p:sp>
      <p:sp>
        <p:nvSpPr>
          <p:cNvPr id="121" name="Intro to NodeJ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NodeJS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Javascript runtime outside of the browser…"/>
          <p:cNvSpPr txBox="1"/>
          <p:nvPr>
            <p:ph type="body" sz="half" idx="1"/>
          </p:nvPr>
        </p:nvSpPr>
        <p:spPr>
          <a:xfrm>
            <a:off x="5671816" y="4890465"/>
            <a:ext cx="13040368" cy="8840392"/>
          </a:xfrm>
          <a:prstGeom prst="rect">
            <a:avLst/>
          </a:prstGeom>
        </p:spPr>
        <p:txBody>
          <a:bodyPr/>
          <a:lstStyle/>
          <a:p>
            <a:pPr/>
            <a:r>
              <a:t>Javascript runtime outside of the browser</a:t>
            </a:r>
          </a:p>
          <a:p>
            <a:pPr/>
            <a:r>
              <a:t>Native event-driven flow</a:t>
            </a:r>
          </a:p>
          <a:p>
            <a:pPr/>
            <a:r>
              <a:t>Concurrent processes (no blocking)</a:t>
            </a:r>
          </a:p>
        </p:txBody>
      </p:sp>
      <p:pic>
        <p:nvPicPr>
          <p:cNvPr id="124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1200px-Node.js_logo.svg.png" descr="1200px-Node.js_logo.sv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41284" y="441052"/>
            <a:ext cx="10901432" cy="666804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30200" dist="0" dir="5400000">
              <a:srgbClr val="FFFFFF">
                <a:alpha val="58553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NodeJS U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NodeJS Uses</a:t>
            </a:r>
          </a:p>
        </p:txBody>
      </p:sp>
      <p:sp>
        <p:nvSpPr>
          <p:cNvPr id="128" name="Webserv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Webservers</a:t>
            </a:r>
          </a:p>
          <a:p>
            <a:pPr/>
            <a:r>
              <a:t>Automated Tests</a:t>
            </a:r>
          </a:p>
          <a:p>
            <a:pPr/>
            <a:r>
              <a:t>Build Scripts (Transpiling)</a:t>
            </a:r>
          </a:p>
          <a:p>
            <a:pPr/>
            <a:r>
              <a:rPr i="1">
                <a:latin typeface="Helvetica"/>
                <a:ea typeface="Helvetica"/>
                <a:cs typeface="Helvetica"/>
                <a:sym typeface="Helvetica"/>
              </a:rPr>
              <a:t>And More!</a:t>
            </a:r>
          </a:p>
        </p:txBody>
      </p:sp>
      <p:pic>
        <p:nvPicPr>
          <p:cNvPr id="129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NodeJS.png" descr="NodeJ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53803" y="17639"/>
            <a:ext cx="24491606" cy="153072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6">
                <a:hueOff val="215821"/>
                <a:satOff val="34284"/>
                <a:lumOff val="-16107"/>
              </a:schemeClr>
            </a:gs>
            <a:gs pos="100000">
              <a:schemeClr val="accent6">
                <a:hueOff val="-123205"/>
                <a:satOff val="26624"/>
                <a:lumOff val="-34507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eduonix_icon.png" descr="eduonix_icon.png"/>
          <p:cNvPicPr>
            <a:picLocks noChangeAspect="1"/>
          </p:cNvPicPr>
          <p:nvPr/>
        </p:nvPicPr>
        <p:blipFill>
          <a:blip r:embed="rId2">
            <a:alphaModFix amt="23949"/>
            <a:extLst/>
          </a:blip>
          <a:stretch>
            <a:fillRect/>
          </a:stretch>
        </p:blipFill>
        <p:spPr>
          <a:xfrm>
            <a:off x="22447705" y="11805893"/>
            <a:ext cx="1645057" cy="16382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Screen Shot 2019-03-09 at 10.14.39 AM.png" descr="Screen Shot 2019-03-09 at 10.14.3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15035"/>
            <a:ext cx="24384001" cy="1524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1016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1016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