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JSON"/>
          <p:cNvSpPr txBox="1"/>
          <p:nvPr>
            <p:ph type="ctrTitle"/>
          </p:nvPr>
        </p:nvSpPr>
        <p:spPr>
          <a:xfrm>
            <a:off x="4004154" y="2303859"/>
            <a:ext cx="16375692" cy="46434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JSON</a:t>
            </a:r>
          </a:p>
        </p:txBody>
      </p:sp>
      <p:sp>
        <p:nvSpPr>
          <p:cNvPr id="123" name="JavaScript Object No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t>ava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t>cript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</a:t>
            </a:r>
            <a:r>
              <a:t>bject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otation</a:t>
            </a:r>
          </a:p>
          <a:p>
            <a:pPr/>
            <a:r>
              <a:t>Data exchange format (similar to XML)</a:t>
            </a:r>
          </a:p>
          <a:p>
            <a:pPr/>
            <a:r>
              <a:t>Natively parseable in Javascript, but most popular languages also include parsers</a:t>
            </a:r>
          </a:p>
        </p:txBody>
      </p:sp>
      <p:pic>
        <p:nvPicPr>
          <p:cNvPr id="124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JSON</a:t>
            </a:r>
          </a:p>
        </p:txBody>
      </p:sp>
      <p:sp>
        <p:nvSpPr>
          <p:cNvPr id="127" name="Allows the following data typ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8052" indent="-538052" defTabSz="706516">
              <a:spcBef>
                <a:spcPts val="5000"/>
              </a:spcBef>
              <a:defRPr sz="4472"/>
            </a:pPr>
            <a:r>
              <a:t>Allows the following data types: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t>Number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t>String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t>Boolean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t>Null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t>Array</a:t>
            </a:r>
          </a:p>
          <a:p>
            <a:pPr lvl="1" marL="931244" indent="-538052" defTabSz="706516">
              <a:spcBef>
                <a:spcPts val="5000"/>
              </a:spcBef>
              <a:defRPr sz="4472"/>
            </a:pPr>
            <a:r>
              <a:t>Object</a:t>
            </a:r>
          </a:p>
        </p:txBody>
      </p:sp>
      <p:pic>
        <p:nvPicPr>
          <p:cNvPr id="128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JSON</a:t>
            </a:r>
          </a:p>
        </p:txBody>
      </p:sp>
      <p:sp>
        <p:nvSpPr>
          <p:cNvPr id="131" name="Does not suppor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not support:</a:t>
            </a:r>
          </a:p>
          <a:p>
            <a:pPr lvl="1"/>
            <a:r>
              <a:t>Function</a:t>
            </a:r>
          </a:p>
          <a:p>
            <a:pPr lvl="1"/>
            <a:r>
              <a:t>Undefined</a:t>
            </a:r>
          </a:p>
        </p:txBody>
      </p:sp>
      <p:pic>
        <p:nvPicPr>
          <p:cNvPr id="132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mmon JS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4732">
              <a:defRPr b="1" sz="974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Common JSON Functions</a:t>
            </a:r>
          </a:p>
        </p:txBody>
      </p:sp>
      <p:sp>
        <p:nvSpPr>
          <p:cNvPr id="135" name="global.JSON.parse(JsonString)…"/>
          <p:cNvSpPr txBox="1"/>
          <p:nvPr>
            <p:ph type="body" idx="1"/>
          </p:nvPr>
        </p:nvSpPr>
        <p:spPr>
          <a:xfrm>
            <a:off x="3225470" y="3643312"/>
            <a:ext cx="17933060" cy="8840392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t>global.JSON.parse(JsonString)</a:t>
            </a:r>
          </a:p>
          <a:p>
            <a:pPr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t>global.JSON.stringify(JsonObject)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Functions exist on both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global</a:t>
            </a:r>
            <a:r>
              <a:t> (in NodeJS)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window</a:t>
            </a:r>
            <a:r>
              <a:t> (in Javascript run in the browser)</a:t>
            </a:r>
          </a:p>
        </p:txBody>
      </p:sp>
      <p:pic>
        <p:nvPicPr>
          <p:cNvPr id="136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39" name="JSON is a serializable data exchange form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is a serializable data exchange format</a:t>
            </a:r>
          </a:p>
          <a:p>
            <a:pPr/>
            <a:r>
              <a:t>JSON can be parsed natively in NodeJS and Javascript run in the browser</a:t>
            </a:r>
          </a:p>
          <a:p>
            <a:pPr/>
            <a:r>
              <a:t>It's everywhere!</a:t>
            </a:r>
          </a:p>
        </p:txBody>
      </p:sp>
      <p:pic>
        <p:nvPicPr>
          <p:cNvPr id="140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ex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 Up</a:t>
            </a:r>
          </a:p>
        </p:txBody>
      </p:sp>
      <p:sp>
        <p:nvSpPr>
          <p:cNvPr id="143" name="NPM (Node Package Manager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(Node Package Manager)</a:t>
            </a:r>
          </a:p>
        </p:txBody>
      </p:sp>
      <p:pic>
        <p:nvPicPr>
          <p:cNvPr id="144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