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JS Outside the Browser"/>
          <p:cNvSpPr txBox="1"/>
          <p:nvPr>
            <p:ph type="ctrTitle"/>
          </p:nvPr>
        </p:nvSpPr>
        <p:spPr>
          <a:xfrm>
            <a:off x="4004154" y="2303859"/>
            <a:ext cx="16375692" cy="4643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 Outside the Browser</a:t>
            </a:r>
          </a:p>
        </p:txBody>
      </p:sp>
      <p:sp>
        <p:nvSpPr>
          <p:cNvPr id="121" name="NodeJS Bas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NodeJS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unning Node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Running NodeJS</a:t>
            </a:r>
          </a:p>
        </p:txBody>
      </p:sp>
      <p:sp>
        <p:nvSpPr>
          <p:cNvPr id="124" name="Run from the termi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 from the terminal</a:t>
            </a:r>
          </a:p>
          <a:p>
            <a:pPr/>
            <a:r>
              <a:t>Run from another script</a:t>
            </a:r>
          </a:p>
          <a:p>
            <a:pPr/>
            <a:r>
              <a:rPr b="1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#!/usr/local/bin/node</a:t>
            </a:r>
            <a:br>
              <a:rPr b="1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>
                <a:solidFill>
                  <a:schemeClr val="accent2">
                    <a:hueOff val="-1342298"/>
                    <a:satOff val="-4651"/>
                    <a:lumOff val="19617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console.log('I started!')</a:t>
            </a:r>
          </a:p>
        </p:txBody>
      </p:sp>
      <p:pic>
        <p:nvPicPr>
          <p:cNvPr id="12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global O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global</a:t>
            </a:r>
            <a:r>
              <a:t> Object</a:t>
            </a:r>
          </a:p>
        </p:txBody>
      </p:sp>
      <p:sp>
        <p:nvSpPr>
          <p:cNvPr id="128" name="To NodeJS what window is to JS in the browser…"/>
          <p:cNvSpPr txBox="1"/>
          <p:nvPr>
            <p:ph type="body" idx="1"/>
          </p:nvPr>
        </p:nvSpPr>
        <p:spPr>
          <a:xfrm>
            <a:off x="3225470" y="3643312"/>
            <a:ext cx="17933060" cy="8840392"/>
          </a:xfrm>
          <a:prstGeom prst="rect">
            <a:avLst/>
          </a:prstGeom>
        </p:spPr>
        <p:txBody>
          <a:bodyPr/>
          <a:lstStyle/>
          <a:p>
            <a:pPr/>
            <a:r>
              <a:t>To NodeJS what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window</a:t>
            </a:r>
            <a:r>
              <a:t> is to JS in the browser</a:t>
            </a:r>
          </a:p>
          <a:p>
            <a:pPr/>
            <a:r>
              <a:t>Does not have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document</a:t>
            </a:r>
            <a:r>
              <a:t> or browser-specific functionality</a:t>
            </a:r>
          </a:p>
          <a:p>
            <a:pPr/>
            <a:r>
              <a:t>Does have ability to interact with the file system, etc.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e require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t> Function</a:t>
            </a:r>
          </a:p>
        </p:txBody>
      </p:sp>
      <p:sp>
        <p:nvSpPr>
          <p:cNvPr id="132" name="Loads global modules, local scripts, and JSON fi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Loads global modules, local scripts, and JSON files</a:t>
            </a:r>
          </a:p>
          <a:p>
            <a:pPr/>
            <a:r>
              <a:t>global modules include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fs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path</a:t>
            </a:r>
          </a:p>
          <a:p>
            <a:pPr/>
            <a:r>
              <a:t>Allows breaking up projects into multiple files</a:t>
            </a:r>
          </a:p>
        </p:txBody>
      </p:sp>
      <p:pic>
        <p:nvPicPr>
          <p:cNvPr id="133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o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136" name="fs: used for interacting with the file system (reading and writing fi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fs</a:t>
            </a:r>
            <a:r>
              <a:t>: used for interacting with the file system (reading and writing files)</a:t>
            </a:r>
          </a:p>
          <a:p>
            <a:pPr/>
            <a:r>
              <a:rPr b="1">
                <a:latin typeface="Courier"/>
                <a:ea typeface="Courier"/>
                <a:cs typeface="Courier"/>
                <a:sym typeface="Courier"/>
              </a:rPr>
              <a:t>path</a:t>
            </a:r>
            <a:r>
              <a:t>: used for retrieving and constructing file paths in a system agnostic way</a:t>
            </a:r>
          </a:p>
        </p:txBody>
      </p:sp>
      <p:pic>
        <p:nvPicPr>
          <p:cNvPr id="137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40" name="Running scripts in Node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scripts in NodeJS</a:t>
            </a:r>
          </a:p>
          <a:p>
            <a:pPr/>
            <a:r>
              <a:t>Introduction to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require</a:t>
            </a:r>
            <a:r>
              <a:t> and modules</a:t>
            </a:r>
          </a:p>
          <a:p>
            <a:pPr/>
            <a:r>
              <a:t>NodeJS asynchronous functions: how they work, and structure conventions</a:t>
            </a:r>
          </a:p>
        </p:txBody>
      </p:sp>
      <p:pic>
        <p:nvPicPr>
          <p:cNvPr id="14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Next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Next Up</a:t>
            </a:r>
          </a:p>
        </p:txBody>
      </p:sp>
      <p:sp>
        <p:nvSpPr>
          <p:cNvPr id="144" name="JSON fil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files</a:t>
            </a:r>
          </a:p>
        </p:txBody>
      </p:sp>
      <p:pic>
        <p:nvPicPr>
          <p:cNvPr id="145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