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JS Outside the Browser"/>
          <p:cNvSpPr txBox="1"/>
          <p:nvPr>
            <p:ph type="ctrTitle"/>
          </p:nvPr>
        </p:nvSpPr>
        <p:spPr>
          <a:xfrm>
            <a:off x="4004154" y="2303859"/>
            <a:ext cx="16375692" cy="46434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 Outside the Browser</a:t>
            </a:r>
          </a:p>
        </p:txBody>
      </p:sp>
      <p:sp>
        <p:nvSpPr>
          <p:cNvPr id="121" name="np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Node Package Manager…"/>
          <p:cNvSpPr txBox="1"/>
          <p:nvPr>
            <p:ph type="body" idx="1"/>
          </p:nvPr>
        </p:nvSpPr>
        <p:spPr>
          <a:xfrm>
            <a:off x="4387453" y="4847460"/>
            <a:ext cx="15609094" cy="8840392"/>
          </a:xfrm>
          <a:prstGeom prst="rect">
            <a:avLst/>
          </a:prstGeom>
        </p:spPr>
        <p:txBody>
          <a:bodyPr/>
          <a:lstStyle/>
          <a:p>
            <a:pPr/>
            <a:r>
              <a:t>Node Package Manager</a:t>
            </a:r>
          </a:p>
          <a:p>
            <a:pPr/>
            <a:r>
              <a:t>Prepare, install, and publish NodeJS packages</a:t>
            </a:r>
          </a:p>
          <a:p>
            <a:pPr/>
            <a:r>
              <a:t>Runs build scripts</a:t>
            </a:r>
          </a:p>
        </p:txBody>
      </p:sp>
      <p:pic>
        <p:nvPicPr>
          <p:cNvPr id="124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npm.png" descr="n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2390" y="-1372978"/>
            <a:ext cx="9579220" cy="9579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0" dir="5400000">
              <a:srgbClr val="FFFFFF">
                <a:alpha val="8609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ackage.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package.json</a:t>
            </a:r>
          </a:p>
        </p:txBody>
      </p:sp>
      <p:sp>
        <p:nvSpPr>
          <p:cNvPr id="128" name="Info about the NodeJS package…"/>
          <p:cNvSpPr txBox="1"/>
          <p:nvPr>
            <p:ph type="body" idx="1"/>
          </p:nvPr>
        </p:nvSpPr>
        <p:spPr>
          <a:xfrm>
            <a:off x="4387453" y="3957200"/>
            <a:ext cx="15609094" cy="9644641"/>
          </a:xfrm>
          <a:prstGeom prst="rect">
            <a:avLst/>
          </a:prstGeom>
        </p:spPr>
        <p:txBody>
          <a:bodyPr/>
          <a:lstStyle/>
          <a:p>
            <a:pPr marL="444205" indent="-444205" defTabSz="583287">
              <a:spcBef>
                <a:spcPts val="4100"/>
              </a:spcBef>
              <a:defRPr sz="3691"/>
            </a:pPr>
            <a:r>
              <a:t>Info about the NodeJS package</a:t>
            </a:r>
          </a:p>
          <a:p>
            <a:pPr lvl="1" marL="768817" indent="-444205" defTabSz="583287">
              <a:spcBef>
                <a:spcPts val="4100"/>
              </a:spcBef>
              <a:defRPr sz="3691"/>
            </a:pPr>
            <a:r>
              <a:t>name</a:t>
            </a:r>
          </a:p>
          <a:p>
            <a:pPr lvl="1" marL="768817" indent="-444205" defTabSz="583287">
              <a:spcBef>
                <a:spcPts val="4100"/>
              </a:spcBef>
              <a:defRPr sz="3691"/>
            </a:pPr>
            <a:r>
              <a:t>version</a:t>
            </a:r>
          </a:p>
          <a:p>
            <a:pPr lvl="1" marL="768817" indent="-444205" defTabSz="583287">
              <a:spcBef>
                <a:spcPts val="4100"/>
              </a:spcBef>
              <a:defRPr sz="3691"/>
            </a:pPr>
            <a:r>
              <a:t>main entry point</a:t>
            </a:r>
          </a:p>
          <a:p>
            <a:pPr lvl="1" marL="768817" indent="-444205" defTabSz="583287">
              <a:spcBef>
                <a:spcPts val="4100"/>
              </a:spcBef>
              <a:defRPr sz="3691"/>
            </a:pPr>
            <a:r>
              <a:t>dependencies</a:t>
            </a:r>
          </a:p>
          <a:p>
            <a:pPr marL="444205" indent="-444205" defTabSz="583287">
              <a:spcBef>
                <a:spcPts val="4100"/>
              </a:spcBef>
              <a:defRPr sz="3691"/>
            </a:pPr>
            <a:r>
              <a:t>npm uses it to:</a:t>
            </a:r>
          </a:p>
          <a:p>
            <a:pPr lvl="1" marL="768817" indent="-444205" defTabSz="583287">
              <a:spcBef>
                <a:spcPts val="4100"/>
              </a:spcBef>
              <a:defRPr sz="3691"/>
            </a:pPr>
            <a:r>
              <a:t>install dependencies</a:t>
            </a:r>
          </a:p>
          <a:p>
            <a:pPr lvl="1" marL="768817" indent="-444205" defTabSz="583287">
              <a:spcBef>
                <a:spcPts val="4100"/>
              </a:spcBef>
              <a:defRPr sz="3691"/>
            </a:pPr>
            <a:r>
              <a:t>run scripts</a:t>
            </a:r>
          </a:p>
          <a:p>
            <a:pPr lvl="1" marL="768817" indent="-444205" defTabSz="583287">
              <a:spcBef>
                <a:spcPts val="4100"/>
              </a:spcBef>
              <a:defRPr sz="3691"/>
            </a:pPr>
            <a:r>
              <a:t>publish</a:t>
            </a:r>
          </a:p>
        </p:txBody>
      </p:sp>
      <p:pic>
        <p:nvPicPr>
          <p:cNvPr id="12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em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semver</a:t>
            </a:r>
          </a:p>
        </p:txBody>
      </p:sp>
      <p:sp>
        <p:nvSpPr>
          <p:cNvPr id="132" name="&quot;version&quot;: &quot;10.8.3&quot;"/>
          <p:cNvSpPr txBox="1"/>
          <p:nvPr>
            <p:ph type="body" idx="1"/>
          </p:nvPr>
        </p:nvSpPr>
        <p:spPr>
          <a:xfrm>
            <a:off x="1785969" y="3643312"/>
            <a:ext cx="20812062" cy="88403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4200">
                <a:latin typeface="Courier"/>
                <a:ea typeface="Courier"/>
                <a:cs typeface="Courier"/>
                <a:sym typeface="Courier"/>
              </a:defRPr>
            </a:pPr>
            <a:r>
              <a:t>"version": "</a:t>
            </a:r>
            <a:r>
              <a: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rPr>
              <a:t>10</a:t>
            </a:r>
            <a:r>
              <a:t>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8</a:t>
            </a:r>
            <a:r>
              <a:t>.</a:t>
            </a:r>
            <a:r>
              <a:rPr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rPr>
              <a:t>3</a:t>
            </a:r>
            <a:r>
              <a:t>"</a:t>
            </a:r>
          </a:p>
        </p:txBody>
      </p:sp>
      <p:pic>
        <p:nvPicPr>
          <p:cNvPr id="13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Major Version…"/>
          <p:cNvSpPr txBox="1"/>
          <p:nvPr/>
        </p:nvSpPr>
        <p:spPr>
          <a:xfrm>
            <a:off x="985498" y="3900638"/>
            <a:ext cx="8952347" cy="329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Major Version</a:t>
            </a:r>
          </a:p>
          <a:p>
            <a:pPr marL="625642" indent="-625642" algn="l">
              <a:buSzPct val="75000"/>
              <a:buChar char="•"/>
              <a:def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defRPr>
            </a:pPr>
            <a:r>
              <a:t>Changes API</a:t>
            </a:r>
          </a:p>
          <a:p>
            <a:pPr marL="625642" indent="-625642" algn="l">
              <a:buSzPct val="75000"/>
              <a:buChar char="•"/>
              <a:def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defRPr>
            </a:pPr>
            <a:r>
              <a:t>Not backwards-compatible</a:t>
            </a:r>
          </a:p>
        </p:txBody>
      </p:sp>
      <p:sp>
        <p:nvSpPr>
          <p:cNvPr id="135" name="Minor Version…"/>
          <p:cNvSpPr txBox="1"/>
          <p:nvPr/>
        </p:nvSpPr>
        <p:spPr>
          <a:xfrm>
            <a:off x="7434276" y="9746805"/>
            <a:ext cx="12331614" cy="329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>
                <a:solidFill>
                  <a:schemeClr val="accent3">
                    <a:satOff val="-13807"/>
                    <a:lumOff val="1932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Minor Version</a:t>
            </a:r>
          </a:p>
          <a:p>
            <a:pPr marL="625642" indent="-625642" algn="l">
              <a:buSzPct val="75000"/>
              <a:buChar char="•"/>
              <a:defRPr>
                <a:solidFill>
                  <a:schemeClr val="accent3">
                    <a:satOff val="-13807"/>
                    <a:lumOff val="19329"/>
                  </a:schemeClr>
                </a:solidFill>
              </a:defRPr>
            </a:pPr>
            <a:r>
              <a:t>Adds features or changes functionality</a:t>
            </a:r>
          </a:p>
          <a:p>
            <a:pPr marL="625642" indent="-625642" algn="l">
              <a:buSzPct val="75000"/>
              <a:buChar char="•"/>
              <a:defRPr>
                <a:solidFill>
                  <a:schemeClr val="accent3">
                    <a:satOff val="-13807"/>
                    <a:lumOff val="19329"/>
                  </a:schemeClr>
                </a:solidFill>
              </a:defRPr>
            </a:pPr>
            <a:r>
              <a:t>Is backwards-compatible</a:t>
            </a:r>
          </a:p>
        </p:txBody>
      </p:sp>
      <p:sp>
        <p:nvSpPr>
          <p:cNvPr id="136" name="Patch Version…"/>
          <p:cNvSpPr txBox="1"/>
          <p:nvPr/>
        </p:nvSpPr>
        <p:spPr>
          <a:xfrm>
            <a:off x="15280726" y="3337000"/>
            <a:ext cx="8672998" cy="329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>
                <a:solidFill>
                  <a:srgbClr val="F365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Patch Version</a:t>
            </a:r>
          </a:p>
          <a:p>
            <a:pPr marL="625642" indent="-625642" algn="l">
              <a:buSzPct val="75000"/>
              <a:buChar char="•"/>
              <a:defRPr>
                <a:solidFill>
                  <a:srgbClr val="F3655F"/>
                </a:solidFill>
              </a:defRPr>
            </a:pPr>
            <a:r>
              <a:t>Bugfixes</a:t>
            </a:r>
          </a:p>
          <a:p>
            <a:pPr marL="625642" indent="-625642" algn="l">
              <a:buSzPct val="75000"/>
              <a:buChar char="•"/>
              <a:defRPr>
                <a:solidFill>
                  <a:srgbClr val="F3655F"/>
                </a:solidFill>
              </a:defRPr>
            </a:pPr>
            <a:r>
              <a:t>Does not add functionality</a:t>
            </a:r>
          </a:p>
        </p:txBody>
      </p:sp>
      <p:sp>
        <p:nvSpPr>
          <p:cNvPr id="137" name="Line"/>
          <p:cNvSpPr/>
          <p:nvPr/>
        </p:nvSpPr>
        <p:spPr>
          <a:xfrm>
            <a:off x="9915344" y="5090834"/>
            <a:ext cx="4576161" cy="1764748"/>
          </a:xfrm>
          <a:prstGeom prst="line">
            <a:avLst/>
          </a:prstGeom>
          <a:ln w="127000">
            <a:solidFill>
              <a:schemeClr val="accent2">
                <a:hueOff val="-1342298"/>
                <a:satOff val="-4651"/>
                <a:lumOff val="19617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Line"/>
          <p:cNvSpPr/>
          <p:nvPr/>
        </p:nvSpPr>
        <p:spPr>
          <a:xfrm flipV="1">
            <a:off x="17384217" y="9154499"/>
            <a:ext cx="917811" cy="1219856"/>
          </a:xfrm>
          <a:prstGeom prst="line">
            <a:avLst/>
          </a:prstGeom>
          <a:ln w="127000">
            <a:solidFill>
              <a:schemeClr val="accent3">
                <a:satOff val="-13807"/>
                <a:lumOff val="19329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Line"/>
          <p:cNvSpPr/>
          <p:nvPr/>
        </p:nvSpPr>
        <p:spPr>
          <a:xfrm flipH="1">
            <a:off x="20897125" y="6081956"/>
            <a:ext cx="204192" cy="1135255"/>
          </a:xfrm>
          <a:prstGeom prst="line">
            <a:avLst/>
          </a:prstGeom>
          <a:ln w="127000">
            <a:solidFill>
              <a:schemeClr val="accent5">
                <a:hueOff val="100859"/>
                <a:satOff val="-13629"/>
                <a:lumOff val="23879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5" grpId="3"/>
      <p:bldP build="whole" bldLvl="1" animBg="1" rev="0" advAuto="0" spid="138" grpId="4"/>
      <p:bldP build="whole" bldLvl="1" animBg="1" rev="0" advAuto="0" spid="134" grpId="1"/>
      <p:bldP build="whole" bldLvl="1" animBg="1" rev="0" advAuto="0" spid="136" grpId="5"/>
      <p:bldP build="whole" bldLvl="1" animBg="1" rev="0" advAuto="0" spid="139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pic>
        <p:nvPicPr>
          <p:cNvPr id="142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Use npm to install dependencies, run scripts, and publish pack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npm to install dependencies, run scripts, and publish packages</a:t>
            </a:r>
          </a:p>
          <a:p>
            <a:pPr/>
            <a:r>
              <a:t>How to create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package.json</a:t>
            </a:r>
            <a:r>
              <a:t> files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node_modules</a:t>
            </a:r>
            <a:r>
              <a:t>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package-lock.json</a:t>
            </a:r>
          </a:p>
          <a:p>
            <a:pPr/>
            <a:r>
              <a:t>Including dependencies via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require()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Nex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 Up</a:t>
            </a:r>
          </a:p>
        </p:txBody>
      </p:sp>
      <p:pic>
        <p:nvPicPr>
          <p:cNvPr id="146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Webpack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