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Javascript Basics</a:t>
            </a:r>
          </a:p>
        </p:txBody>
      </p:sp>
      <p:sp>
        <p:nvSpPr>
          <p:cNvPr id="120" name="if State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t> Statement</a:t>
            </a:r>
          </a:p>
        </p:txBody>
      </p:sp>
      <p:pic>
        <p:nvPicPr>
          <p:cNvPr id="12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f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t> Statement</a:t>
            </a:r>
          </a:p>
        </p:txBody>
      </p:sp>
      <p:sp>
        <p:nvSpPr>
          <p:cNvPr id="124" name="If condition is met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condition is met,</a:t>
            </a:r>
          </a:p>
          <a:p>
            <a:pPr/>
            <a:r>
              <a:t>    executes section of code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&quot;Truthy&quot; 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"Truthy" Values</a:t>
            </a:r>
          </a:p>
        </p:txBody>
      </p:sp>
      <p:sp>
        <p:nvSpPr>
          <p:cNvPr id="128" name="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t>0</a:t>
            </a:r>
          </a:p>
          <a:p>
            <a:pPr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t>''</a:t>
            </a:r>
          </a:p>
          <a:p>
            <a:pPr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t>null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NaN</a:t>
            </a:r>
            <a:r>
              <a:t> (Not A Number)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! (NOT)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!</a:t>
            </a:r>
            <a:r>
              <a:t> (NOT) Operator</a:t>
            </a:r>
          </a:p>
        </p:txBody>
      </p:sp>
      <p:sp>
        <p:nvSpPr>
          <p:cNvPr id="132" name="Converts a value or expression to a boolean and inverts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8052" indent="-538052" defTabSz="706516">
              <a:spcBef>
                <a:spcPts val="5000"/>
              </a:spcBef>
              <a:defRPr sz="4472"/>
            </a:pPr>
            <a:r>
              <a:t>Converts a value or expression to a boolean and inverts it</a:t>
            </a:r>
          </a:p>
          <a:p>
            <a:pPr marL="538052" indent="-538052" defTabSz="706516">
              <a:spcBef>
                <a:spcPts val="5000"/>
              </a:spcBef>
              <a:defRPr sz="4472"/>
            </a:pPr>
            <a:r>
              <a:t>Examples: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!false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true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!true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false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!0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true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!'hello'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false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!!'hello'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true</a:t>
            </a:r>
          </a:p>
        </p:txBody>
      </p:sp>
      <p:pic>
        <p:nvPicPr>
          <p:cNvPr id="13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&amp;&amp; (AND)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&amp;&amp;</a:t>
            </a:r>
            <a:r>
              <a:t> (AND) Operator</a:t>
            </a:r>
          </a:p>
        </p:txBody>
      </p:sp>
      <p:sp>
        <p:nvSpPr>
          <p:cNvPr id="136" name="If a is truthy, return b…"/>
          <p:cNvSpPr txBox="1"/>
          <p:nvPr>
            <p:ph type="body" idx="1"/>
          </p:nvPr>
        </p:nvSpPr>
        <p:spPr>
          <a:xfrm>
            <a:off x="4387453" y="4857750"/>
            <a:ext cx="15609094" cy="8840391"/>
          </a:xfrm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t> is truthy, return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</a:t>
            </a:r>
          </a:p>
          <a:p>
            <a:pPr/>
            <a:r>
              <a:t>If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t> is not truthy, return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</a:p>
          <a:p>
            <a:pPr/>
            <a:r>
              <a:t>Examples:</a:t>
            </a:r>
          </a:p>
          <a:p>
            <a:pPr lvl="1"/>
            <a:r>
              <a:rPr b="1">
                <a:latin typeface="Courier"/>
                <a:ea typeface="Courier"/>
                <a:cs typeface="Courier"/>
                <a:sym typeface="Courier"/>
              </a:rPr>
              <a:t>'aaa' &amp;&amp; 2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2</a:t>
            </a:r>
          </a:p>
          <a:p>
            <a:pPr lvl="1"/>
            <a:r>
              <a:rPr b="1">
                <a:latin typeface="Courier"/>
                <a:ea typeface="Courier"/>
                <a:cs typeface="Courier"/>
                <a:sym typeface="Courier"/>
              </a:rPr>
              <a:t>0 &amp;&amp; 'something'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0</a:t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137" name="a &amp;&amp; b"/>
          <p:cNvSpPr txBox="1"/>
          <p:nvPr/>
        </p:nvSpPr>
        <p:spPr>
          <a:xfrm>
            <a:off x="10925298" y="3740745"/>
            <a:ext cx="2533403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 &amp;&amp; b</a:t>
            </a:r>
          </a:p>
        </p:txBody>
      </p:sp>
      <p:pic>
        <p:nvPicPr>
          <p:cNvPr id="138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|| (OR)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||</a:t>
            </a:r>
            <a:r>
              <a:t> (OR) Operator</a:t>
            </a:r>
          </a:p>
        </p:txBody>
      </p:sp>
      <p:sp>
        <p:nvSpPr>
          <p:cNvPr id="141" name="If a is truthy, return a…"/>
          <p:cNvSpPr txBox="1"/>
          <p:nvPr>
            <p:ph type="body" idx="1"/>
          </p:nvPr>
        </p:nvSpPr>
        <p:spPr>
          <a:xfrm>
            <a:off x="4387453" y="4857750"/>
            <a:ext cx="15609094" cy="8840391"/>
          </a:xfrm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t> is truthy, return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</a:p>
          <a:p>
            <a:pPr/>
            <a:r>
              <a:t>If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t> is not truthy, return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</a:t>
            </a:r>
          </a:p>
          <a:p>
            <a:pPr/>
            <a:r>
              <a:t>Examples:</a:t>
            </a:r>
          </a:p>
          <a:p>
            <a:pPr lvl="1"/>
            <a:r>
              <a:rPr b="1">
                <a:latin typeface="Courier"/>
                <a:ea typeface="Courier"/>
                <a:cs typeface="Courier"/>
                <a:sym typeface="Courier"/>
              </a:rPr>
              <a:t>'aaa' || 2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'aaa'</a:t>
            </a:r>
          </a:p>
          <a:p>
            <a:pPr lvl="1"/>
            <a:r>
              <a:rPr b="1">
                <a:latin typeface="Courier"/>
                <a:ea typeface="Courier"/>
                <a:cs typeface="Courier"/>
                <a:sym typeface="Courier"/>
              </a:rPr>
              <a:t>0 || 'something'</a:t>
            </a:r>
            <a:r>
              <a:t> →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'something'</a:t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142" name="a || b"/>
          <p:cNvSpPr txBox="1"/>
          <p:nvPr/>
        </p:nvSpPr>
        <p:spPr>
          <a:xfrm>
            <a:off x="10925298" y="3740745"/>
            <a:ext cx="2533403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 || b</a:t>
            </a:r>
          </a:p>
        </p:txBody>
      </p:sp>
      <p:pic>
        <p:nvPicPr>
          <p:cNvPr id="14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46" name="if, else if, and el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t>,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else if</a:t>
            </a:r>
            <a:r>
              <a:t>,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else</a:t>
            </a:r>
          </a:p>
          <a:p>
            <a:pPr/>
            <a:r>
              <a:t>NOT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!</a:t>
            </a:r>
            <a:r>
              <a:t>): casts to Boolean and inverts</a:t>
            </a:r>
          </a:p>
          <a:p>
            <a:pPr/>
            <a:r>
              <a:t>AND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&amp;&amp;</a:t>
            </a:r>
            <a:r>
              <a:t>): if first value/expression true, return other value/expression</a:t>
            </a:r>
          </a:p>
          <a:p>
            <a:pPr/>
            <a:r>
              <a:t>OR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||</a:t>
            </a:r>
            <a:r>
              <a:t>): if first value/expression false, return other value/expression</a:t>
            </a:r>
          </a:p>
        </p:txBody>
      </p:sp>
      <p:pic>
        <p:nvPicPr>
          <p:cNvPr id="147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Up N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 Next</a:t>
            </a:r>
          </a:p>
        </p:txBody>
      </p:sp>
      <p:sp>
        <p:nvSpPr>
          <p:cNvPr id="150" name="for loo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t> loops</a:t>
            </a:r>
          </a:p>
        </p:txBody>
      </p:sp>
      <p:pic>
        <p:nvPicPr>
          <p:cNvPr id="15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