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pic>
        <p:nvPicPr>
          <p:cNvPr id="120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DOM Interaction"/>
          <p:cNvSpPr txBox="1"/>
          <p:nvPr/>
        </p:nvSpPr>
        <p:spPr>
          <a:xfrm>
            <a:off x="9691864" y="6988174"/>
            <a:ext cx="5000271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DOM Interaction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's Expec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What's Expected</a:t>
            </a:r>
          </a:p>
        </p:txBody>
      </p:sp>
      <p:sp>
        <p:nvSpPr>
          <p:cNvPr id="124" name="Familiarity with HTML and CSS sele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Familiarity with HTML and CSS selectors</a:t>
            </a:r>
          </a:p>
          <a:p>
            <a:pPr/>
            <a:r>
              <a:t>Know how to call and create Javascript functions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ocument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document</a:t>
            </a:r>
            <a:r>
              <a:t> Object</a:t>
            </a:r>
          </a:p>
        </p:txBody>
      </p:sp>
      <p:sp>
        <p:nvSpPr>
          <p:cNvPr id="128" name="Interfaces with the Document Object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Interfaces with the Document Object Model</a:t>
            </a:r>
          </a:p>
          <a:p>
            <a:pPr/>
            <a:r>
              <a:t>Accesses, Creates, and Modifies elements int he DOM tree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synchron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Asynchrony</a:t>
            </a:r>
          </a:p>
        </p:txBody>
      </p:sp>
      <p:sp>
        <p:nvSpPr>
          <p:cNvPr id="132" name="Javascript is single-threaded (one process at a time) (if you don't include WebWorkers)…"/>
          <p:cNvSpPr txBox="1"/>
          <p:nvPr>
            <p:ph type="body" sz="half" idx="1"/>
          </p:nvPr>
        </p:nvSpPr>
        <p:spPr>
          <a:xfrm>
            <a:off x="9659224" y="3643312"/>
            <a:ext cx="10337323" cy="8840392"/>
          </a:xfrm>
          <a:prstGeom prst="rect">
            <a:avLst/>
          </a:prstGeom>
        </p:spPr>
        <p:txBody>
          <a:bodyPr/>
          <a:lstStyle/>
          <a:p>
            <a:pPr/>
            <a:r>
              <a:t>Javascript is single-threaded (one process at a time) </a:t>
            </a:r>
            <a:r>
              <a:rPr sz="1300"/>
              <a:t>(if you don't include WebWorkers)</a:t>
            </a:r>
          </a:p>
          <a:p>
            <a:pPr/>
            <a:r>
              <a:t>It can call functions at different points in time in the future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"/>
          <p:cNvSpPr/>
          <p:nvPr/>
        </p:nvSpPr>
        <p:spPr>
          <a:xfrm>
            <a:off x="4899835" y="4282048"/>
            <a:ext cx="2525055" cy="75629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Line"/>
          <p:cNvSpPr/>
          <p:nvPr/>
        </p:nvSpPr>
        <p:spPr>
          <a:xfrm flipH="1">
            <a:off x="6162362" y="4337986"/>
            <a:ext cx="1" cy="7451043"/>
          </a:xfrm>
          <a:prstGeom prst="line">
            <a:avLst/>
          </a:prstGeom>
          <a:ln w="1143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tartup"/>
          <p:cNvSpPr/>
          <p:nvPr/>
        </p:nvSpPr>
        <p:spPr>
          <a:xfrm>
            <a:off x="4899835" y="4282048"/>
            <a:ext cx="2525055" cy="7750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14300" dist="0" dir="5400000">
              <a:schemeClr val="accent2">
                <a:hueOff val="-1342298"/>
                <a:satOff val="-4651"/>
                <a:lumOff val="1961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Startup</a:t>
            </a:r>
          </a:p>
        </p:txBody>
      </p:sp>
      <p:sp>
        <p:nvSpPr>
          <p:cNvPr id="137" name="On event"/>
          <p:cNvSpPr/>
          <p:nvPr/>
        </p:nvSpPr>
        <p:spPr>
          <a:xfrm>
            <a:off x="4899835" y="6218798"/>
            <a:ext cx="2525055" cy="7750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14300" dist="0" dir="5400000">
              <a:schemeClr val="accent2">
                <a:hueOff val="-1342298"/>
                <a:satOff val="-4651"/>
                <a:lumOff val="1961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On event</a:t>
            </a:r>
          </a:p>
        </p:txBody>
      </p:sp>
      <p:sp>
        <p:nvSpPr>
          <p:cNvPr id="138" name="On event"/>
          <p:cNvSpPr/>
          <p:nvPr/>
        </p:nvSpPr>
        <p:spPr>
          <a:xfrm>
            <a:off x="4899835" y="7012548"/>
            <a:ext cx="2525055" cy="7750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14300" dist="0" dir="5400000">
              <a:schemeClr val="accent2">
                <a:hueOff val="-1342298"/>
                <a:satOff val="-4651"/>
                <a:lumOff val="1961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On event</a:t>
            </a:r>
          </a:p>
        </p:txBody>
      </p:sp>
      <p:sp>
        <p:nvSpPr>
          <p:cNvPr id="139" name="AJAX"/>
          <p:cNvSpPr/>
          <p:nvPr/>
        </p:nvSpPr>
        <p:spPr>
          <a:xfrm>
            <a:off x="4899835" y="10060548"/>
            <a:ext cx="2525055" cy="77502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14300" dist="0" dir="5400000">
              <a:schemeClr val="accent2">
                <a:hueOff val="-1342298"/>
                <a:satOff val="-4651"/>
                <a:lumOff val="1961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AJAX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8" grpId="4"/>
      <p:bldP build="whole" bldLvl="1" animBg="1" rev="0" advAuto="0" spid="137" grpId="3"/>
      <p:bldP build="whole" bldLvl="1" animBg="1" rev="0" advAuto="0" spid="139" grpId="5"/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ther Event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Other Event Topics</a:t>
            </a:r>
          </a:p>
        </p:txBody>
      </p:sp>
      <p:sp>
        <p:nvSpPr>
          <p:cNvPr id="142" name="Event bubb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bubbling</a:t>
            </a:r>
          </a:p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stopPropagation()</a:t>
            </a:r>
          </a:p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preventDefault()</a:t>
            </a:r>
          </a:p>
        </p:txBody>
      </p:sp>
      <p:pic>
        <p:nvPicPr>
          <p:cNvPr id="14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6" name="document.querySelector() to access an element…"/>
          <p:cNvSpPr txBox="1"/>
          <p:nvPr>
            <p:ph type="body" idx="1"/>
          </p:nvPr>
        </p:nvSpPr>
        <p:spPr>
          <a:xfrm>
            <a:off x="690469" y="3643312"/>
            <a:ext cx="23003062" cy="8840392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document.querySelector()</a:t>
            </a:r>
            <a:r>
              <a:t> to access an element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element.innerText</a:t>
            </a:r>
            <a:r>
              <a:t> to get/change the text of a presentation element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element.value</a:t>
            </a:r>
            <a:r>
              <a:t> to get/change the value of an input element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element.onchange</a:t>
            </a:r>
            <a:r>
              <a:t> to respond to updating an input element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element.addEventListener('change', function () {}, true) </a:t>
            </a:r>
            <a:r>
              <a:t>alternative way to bind an event</a:t>
            </a:r>
          </a:p>
        </p:txBody>
      </p:sp>
      <p:pic>
        <p:nvPicPr>
          <p:cNvPr id="147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