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sp>
        <p:nvSpPr>
          <p:cNvPr id="120" name="Primitive Variabl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Variables</a:t>
            </a:r>
          </a:p>
        </p:txBody>
      </p:sp>
      <p:pic>
        <p:nvPicPr>
          <p:cNvPr id="12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124" name="Reference a position in memory that defines a particular val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 a position in memory that defines a particular value</a:t>
            </a:r>
          </a:p>
          <a:p>
            <a:pPr/>
            <a:r>
              <a:t>Can reference other variables</a:t>
            </a:r>
          </a:p>
          <a:p>
            <a:pPr/>
            <a:r>
              <a:t>Can be changed (if declared as var, let, or mutable properties)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alid Variable Na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Valid Variable Names</a:t>
            </a:r>
          </a:p>
        </p:txBody>
      </p:sp>
      <p:sp>
        <p:nvSpPr>
          <p:cNvPr id="128" name="someVari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someVariable</a:t>
            </a:r>
          </a:p>
          <a:p>
            <a:pPr/>
            <a:r>
              <a:t>under_score</a:t>
            </a:r>
          </a:p>
          <a:p>
            <a:pPr/>
            <a:r>
              <a:t>contains7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Variabl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 Types</a:t>
            </a:r>
          </a:p>
        </p:txBody>
      </p:sp>
      <p:sp>
        <p:nvSpPr>
          <p:cNvPr id="132" name="Numb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8052" indent="-538052" defTabSz="706516">
              <a:spcBef>
                <a:spcPts val="5000"/>
              </a:spcBef>
              <a:defRPr sz="4472"/>
            </a:pPr>
            <a:r>
              <a:t>Number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String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Boolean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Null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Undefined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Object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Symbols (ES6)</a:t>
            </a:r>
          </a:p>
        </p:txBody>
      </p:sp>
      <p:pic>
        <p:nvPicPr>
          <p:cNvPr id="13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36" name="Variables reference data in mem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2923" indent="-412923" defTabSz="542210">
              <a:spcBef>
                <a:spcPts val="3800"/>
              </a:spcBef>
              <a:defRPr sz="3432"/>
            </a:pPr>
            <a:r>
              <a:t>Variables reference data in memory</a:t>
            </a:r>
          </a:p>
          <a:p>
            <a:pPr marL="412923" indent="-412923" defTabSz="542210">
              <a:spcBef>
                <a:spcPts val="3800"/>
              </a:spcBef>
              <a:defRPr sz="3432"/>
            </a:pPr>
            <a:r>
              <a:t>There are 6 (+1) types of variables:</a:t>
            </a:r>
          </a:p>
          <a:p>
            <a:pPr lvl="1" marL="714675" indent="-412923" defTabSz="542210">
              <a:spcBef>
                <a:spcPts val="3800"/>
              </a:spcBef>
              <a:defRPr sz="34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Number</a:t>
            </a:r>
            <a:r>
              <a:t> (-9,007,199,254,740,991 - 9,007,199,254,740,991, inc. decimals)</a:t>
            </a:r>
          </a:p>
          <a:p>
            <a:pPr lvl="1" marL="714675" indent="-412923" defTabSz="542210">
              <a:spcBef>
                <a:spcPts val="3800"/>
              </a:spcBef>
              <a:defRPr sz="34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String</a:t>
            </a:r>
            <a:r>
              <a:t> (for representing text data)</a:t>
            </a:r>
          </a:p>
          <a:p>
            <a:pPr lvl="1" marL="714675" indent="-412923" defTabSz="542210">
              <a:spcBef>
                <a:spcPts val="3800"/>
              </a:spcBef>
              <a:defRPr sz="34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Boolean</a:t>
            </a:r>
            <a:r>
              <a:t> (true or false)</a:t>
            </a:r>
          </a:p>
          <a:p>
            <a:pPr lvl="1" marL="714675" indent="-412923" defTabSz="542210">
              <a:spcBef>
                <a:spcPts val="3800"/>
              </a:spcBef>
              <a:defRPr sz="34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Null</a:t>
            </a:r>
            <a:r>
              <a:t> (intentional absence of value)</a:t>
            </a:r>
          </a:p>
          <a:p>
            <a:pPr lvl="1" marL="714675" indent="-412923" defTabSz="542210">
              <a:spcBef>
                <a:spcPts val="3800"/>
              </a:spcBef>
              <a:defRPr sz="34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Undefined</a:t>
            </a:r>
            <a:r>
              <a:t> (unintentional absence of value)</a:t>
            </a:r>
          </a:p>
          <a:p>
            <a:pPr lvl="1" marL="714675" indent="-412923" defTabSz="542210">
              <a:spcBef>
                <a:spcPts val="3800"/>
              </a:spcBef>
              <a:defRPr i="1" sz="3432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Object</a:t>
            </a:r>
            <a:r>
              <a:t> (future session)</a:t>
            </a:r>
          </a:p>
          <a:p>
            <a:pPr lvl="1" marL="714675" indent="-412923" defTabSz="542210">
              <a:spcBef>
                <a:spcPts val="3800"/>
              </a:spcBef>
              <a:defRPr i="1" sz="3432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Symbol</a:t>
            </a:r>
            <a:r>
              <a:t> (future session)</a:t>
            </a:r>
          </a:p>
        </p:txBody>
      </p:sp>
      <p:pic>
        <p:nvPicPr>
          <p:cNvPr id="137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40" name="When Javascript compares variables of different types, weird stuff can happ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Javascript compares variables of different types, weird stuff can happen</a:t>
            </a:r>
          </a:p>
          <a:p>
            <a:pPr/>
            <a:r>
              <a:t> </a:t>
            </a:r>
            <a:r>
              <a:rPr sz="9400"/>
              <a:t>∴</a:t>
            </a:r>
            <a:r>
              <a:t> explicit &gt; implicit: use "===" most of the time</a:t>
            </a:r>
          </a:p>
          <a:p>
            <a:pPr/>
            <a:r>
              <a:t>Difference between null and undefined</a:t>
            </a:r>
          </a:p>
        </p:txBody>
      </p:sp>
      <p:pic>
        <p:nvPicPr>
          <p:cNvPr id="14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sp>
        <p:nvSpPr>
          <p:cNvPr id="144" name="Special Variable(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 Variable(s)</a:t>
            </a:r>
          </a:p>
          <a:p>
            <a:pPr lvl="1"/>
            <a:r>
              <a:t>Objects</a:t>
            </a:r>
          </a:p>
          <a:p>
            <a:pPr lvl="1"/>
            <a:r>
              <a:t>Arrays</a:t>
            </a:r>
          </a:p>
          <a:p>
            <a:pPr lvl="1"/>
            <a:r>
              <a:t>Functions</a:t>
            </a:r>
          </a:p>
        </p:txBody>
      </p:sp>
      <p:pic>
        <p:nvPicPr>
          <p:cNvPr id="14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