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517071" indent="-517071">
              <a:spcBef>
                <a:spcPts val="5300"/>
              </a:spcBef>
              <a:defRPr sz="3800"/>
            </a:lvl1pPr>
            <a:lvl2pPr marL="898071" indent="-517071">
              <a:spcBef>
                <a:spcPts val="5300"/>
              </a:spcBef>
              <a:defRPr sz="3800"/>
            </a:lvl2pPr>
            <a:lvl3pPr marL="1279071" indent="-517071">
              <a:spcBef>
                <a:spcPts val="5300"/>
              </a:spcBef>
              <a:defRPr sz="3800"/>
            </a:lvl3pPr>
            <a:lvl4pPr marL="1660071" indent="-517071">
              <a:spcBef>
                <a:spcPts val="5300"/>
              </a:spcBef>
              <a:defRPr sz="3800"/>
            </a:lvl4pPr>
            <a:lvl5pPr marL="2041071" indent="-517071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25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82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540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97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4544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911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368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826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283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Bas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Javascript Basics</a:t>
            </a:r>
          </a:p>
        </p:txBody>
      </p:sp>
      <p:sp>
        <p:nvSpPr>
          <p:cNvPr id="120" name="Special Variabl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Special Variables</a:t>
            </a:r>
          </a:p>
        </p:txBody>
      </p:sp>
      <p:pic>
        <p:nvPicPr>
          <p:cNvPr id="121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pecial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Special Variables</a:t>
            </a:r>
          </a:p>
        </p:txBody>
      </p:sp>
      <p:sp>
        <p:nvSpPr>
          <p:cNvPr id="124" name="Obj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Objects</a:t>
            </a:r>
          </a:p>
          <a:p>
            <a:pPr/>
            <a:r>
              <a:t>Arrays</a:t>
            </a:r>
          </a:p>
          <a:p>
            <a:pPr/>
            <a:r>
              <a:t>Functions</a:t>
            </a:r>
          </a:p>
        </p:txBody>
      </p:sp>
      <p:pic>
        <p:nvPicPr>
          <p:cNvPr id="125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128" name="Contains properties and a typ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Contains properties and a type</a:t>
            </a:r>
          </a:p>
          <a:p>
            <a:pPr/>
            <a:r>
              <a:t>Objects, Arrays, and Functions are all types of (derive from) Objects</a:t>
            </a:r>
          </a:p>
        </p:txBody>
      </p:sp>
      <p:pic>
        <p:nvPicPr>
          <p:cNvPr id="129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132" name="Javascript is a Prototypal Langu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is a Prototypal Language</a:t>
            </a:r>
          </a:p>
          <a:p>
            <a:pPr/>
            <a:r>
              <a:t>Not a Classical (Object-Oriented) Language</a:t>
            </a:r>
          </a:p>
          <a:p>
            <a:pPr/>
            <a:r>
              <a:t>Objects inherit from other Objects, not Classes</a:t>
            </a:r>
          </a:p>
        </p:txBody>
      </p:sp>
      <p:pic>
        <p:nvPicPr>
          <p:cNvPr id="133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36" name="All Objects are based off the Object typ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Objects are based off the Object type</a:t>
            </a:r>
          </a:p>
          <a:p>
            <a:pPr/>
            <a:r>
              <a:t>Arrays: Type of Object for storing ordered list of elements</a:t>
            </a:r>
          </a:p>
          <a:p>
            <a:pPr/>
            <a:r>
              <a:t>Functions: Objects that can execute code inside the function body</a:t>
            </a:r>
          </a:p>
        </p:txBody>
      </p:sp>
      <p:pic>
        <p:nvPicPr>
          <p:cNvPr id="137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Next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Next Up</a:t>
            </a:r>
          </a:p>
        </p:txBody>
      </p:sp>
      <p:sp>
        <p:nvSpPr>
          <p:cNvPr id="140" name="Scop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Scope</a:t>
            </a:r>
          </a:p>
        </p:txBody>
      </p:sp>
      <p:pic>
        <p:nvPicPr>
          <p:cNvPr id="141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