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4"/>
  </p:notesMasterIdLst>
  <p:handoutMasterIdLst>
    <p:handoutMasterId r:id="rId45"/>
  </p:handoutMasterIdLst>
  <p:sldIdLst>
    <p:sldId id="314" r:id="rId5"/>
    <p:sldId id="315" r:id="rId6"/>
    <p:sldId id="326" r:id="rId7"/>
    <p:sldId id="340" r:id="rId8"/>
    <p:sldId id="331" r:id="rId9"/>
    <p:sldId id="332" r:id="rId10"/>
    <p:sldId id="334" r:id="rId11"/>
    <p:sldId id="355" r:id="rId12"/>
    <p:sldId id="356" r:id="rId13"/>
    <p:sldId id="357" r:id="rId14"/>
    <p:sldId id="316" r:id="rId15"/>
    <p:sldId id="360" r:id="rId16"/>
    <p:sldId id="335" r:id="rId17"/>
    <p:sldId id="336" r:id="rId18"/>
    <p:sldId id="358" r:id="rId19"/>
    <p:sldId id="359" r:id="rId20"/>
    <p:sldId id="328" r:id="rId21"/>
    <p:sldId id="341" r:id="rId22"/>
    <p:sldId id="342" r:id="rId23"/>
    <p:sldId id="364" r:id="rId24"/>
    <p:sldId id="365" r:id="rId25"/>
    <p:sldId id="343" r:id="rId26"/>
    <p:sldId id="344" r:id="rId27"/>
    <p:sldId id="366" r:id="rId28"/>
    <p:sldId id="367" r:id="rId29"/>
    <p:sldId id="327" r:id="rId30"/>
    <p:sldId id="345" r:id="rId31"/>
    <p:sldId id="361" r:id="rId32"/>
    <p:sldId id="362" r:id="rId33"/>
    <p:sldId id="347" r:id="rId34"/>
    <p:sldId id="363" r:id="rId35"/>
    <p:sldId id="348" r:id="rId36"/>
    <p:sldId id="329" r:id="rId37"/>
    <p:sldId id="350" r:id="rId38"/>
    <p:sldId id="351" r:id="rId39"/>
    <p:sldId id="352" r:id="rId40"/>
    <p:sldId id="353" r:id="rId41"/>
    <p:sldId id="354" r:id="rId42"/>
    <p:sldId id="30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p:scale>
          <a:sx n="75" d="100"/>
          <a:sy n="75" d="100"/>
        </p:scale>
        <p:origin x="974" y="125"/>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62904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51771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3933507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113073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3285222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1226147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3022393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735998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18053439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4117419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588315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1881404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4270130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1199626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24</a:t>
            </a:fld>
            <a:endParaRPr lang="en-US" dirty="0"/>
          </a:p>
        </p:txBody>
      </p:sp>
    </p:spTree>
    <p:extLst>
      <p:ext uri="{BB962C8B-B14F-4D97-AF65-F5344CB8AC3E}">
        <p14:creationId xmlns:p14="http://schemas.microsoft.com/office/powerpoint/2010/main" val="1884501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25</a:t>
            </a:fld>
            <a:endParaRPr lang="en-US" dirty="0"/>
          </a:p>
        </p:txBody>
      </p:sp>
    </p:spTree>
    <p:extLst>
      <p:ext uri="{BB962C8B-B14F-4D97-AF65-F5344CB8AC3E}">
        <p14:creationId xmlns:p14="http://schemas.microsoft.com/office/powerpoint/2010/main" val="695304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26</a:t>
            </a:fld>
            <a:endParaRPr lang="en-US" dirty="0"/>
          </a:p>
        </p:txBody>
      </p:sp>
    </p:spTree>
    <p:extLst>
      <p:ext uri="{BB962C8B-B14F-4D97-AF65-F5344CB8AC3E}">
        <p14:creationId xmlns:p14="http://schemas.microsoft.com/office/powerpoint/2010/main" val="2665589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27</a:t>
            </a:fld>
            <a:endParaRPr lang="en-US" dirty="0"/>
          </a:p>
        </p:txBody>
      </p:sp>
    </p:spTree>
    <p:extLst>
      <p:ext uri="{BB962C8B-B14F-4D97-AF65-F5344CB8AC3E}">
        <p14:creationId xmlns:p14="http://schemas.microsoft.com/office/powerpoint/2010/main" val="4115181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28</a:t>
            </a:fld>
            <a:endParaRPr lang="en-US" dirty="0"/>
          </a:p>
        </p:txBody>
      </p:sp>
    </p:spTree>
    <p:extLst>
      <p:ext uri="{BB962C8B-B14F-4D97-AF65-F5344CB8AC3E}">
        <p14:creationId xmlns:p14="http://schemas.microsoft.com/office/powerpoint/2010/main" val="856309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29</a:t>
            </a:fld>
            <a:endParaRPr lang="en-US" dirty="0"/>
          </a:p>
        </p:txBody>
      </p:sp>
    </p:spTree>
    <p:extLst>
      <p:ext uri="{BB962C8B-B14F-4D97-AF65-F5344CB8AC3E}">
        <p14:creationId xmlns:p14="http://schemas.microsoft.com/office/powerpoint/2010/main" val="347268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20428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30</a:t>
            </a:fld>
            <a:endParaRPr lang="en-US" dirty="0"/>
          </a:p>
        </p:txBody>
      </p:sp>
    </p:spTree>
    <p:extLst>
      <p:ext uri="{BB962C8B-B14F-4D97-AF65-F5344CB8AC3E}">
        <p14:creationId xmlns:p14="http://schemas.microsoft.com/office/powerpoint/2010/main" val="1429366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31</a:t>
            </a:fld>
            <a:endParaRPr lang="en-US" dirty="0"/>
          </a:p>
        </p:txBody>
      </p:sp>
    </p:spTree>
    <p:extLst>
      <p:ext uri="{BB962C8B-B14F-4D97-AF65-F5344CB8AC3E}">
        <p14:creationId xmlns:p14="http://schemas.microsoft.com/office/powerpoint/2010/main" val="1963251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32</a:t>
            </a:fld>
            <a:endParaRPr lang="en-US" dirty="0"/>
          </a:p>
        </p:txBody>
      </p:sp>
    </p:spTree>
    <p:extLst>
      <p:ext uri="{BB962C8B-B14F-4D97-AF65-F5344CB8AC3E}">
        <p14:creationId xmlns:p14="http://schemas.microsoft.com/office/powerpoint/2010/main" val="1443511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33</a:t>
            </a:fld>
            <a:endParaRPr lang="en-US" dirty="0"/>
          </a:p>
        </p:txBody>
      </p:sp>
    </p:spTree>
    <p:extLst>
      <p:ext uri="{BB962C8B-B14F-4D97-AF65-F5344CB8AC3E}">
        <p14:creationId xmlns:p14="http://schemas.microsoft.com/office/powerpoint/2010/main" val="2758772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34</a:t>
            </a:fld>
            <a:endParaRPr lang="en-US" dirty="0"/>
          </a:p>
        </p:txBody>
      </p:sp>
    </p:spTree>
    <p:extLst>
      <p:ext uri="{BB962C8B-B14F-4D97-AF65-F5344CB8AC3E}">
        <p14:creationId xmlns:p14="http://schemas.microsoft.com/office/powerpoint/2010/main" val="3988136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35</a:t>
            </a:fld>
            <a:endParaRPr lang="en-US" dirty="0"/>
          </a:p>
        </p:txBody>
      </p:sp>
    </p:spTree>
    <p:extLst>
      <p:ext uri="{BB962C8B-B14F-4D97-AF65-F5344CB8AC3E}">
        <p14:creationId xmlns:p14="http://schemas.microsoft.com/office/powerpoint/2010/main" val="2506448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36</a:t>
            </a:fld>
            <a:endParaRPr lang="en-US" dirty="0"/>
          </a:p>
        </p:txBody>
      </p:sp>
    </p:spTree>
    <p:extLst>
      <p:ext uri="{BB962C8B-B14F-4D97-AF65-F5344CB8AC3E}">
        <p14:creationId xmlns:p14="http://schemas.microsoft.com/office/powerpoint/2010/main" val="2260882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37</a:t>
            </a:fld>
            <a:endParaRPr lang="en-US" dirty="0"/>
          </a:p>
        </p:txBody>
      </p:sp>
    </p:spTree>
    <p:extLst>
      <p:ext uri="{BB962C8B-B14F-4D97-AF65-F5344CB8AC3E}">
        <p14:creationId xmlns:p14="http://schemas.microsoft.com/office/powerpoint/2010/main" val="274880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38</a:t>
            </a:fld>
            <a:endParaRPr lang="en-US" dirty="0"/>
          </a:p>
        </p:txBody>
      </p:sp>
    </p:spTree>
    <p:extLst>
      <p:ext uri="{BB962C8B-B14F-4D97-AF65-F5344CB8AC3E}">
        <p14:creationId xmlns:p14="http://schemas.microsoft.com/office/powerpoint/2010/main" val="17339197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39</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95393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2972198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435975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43346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087266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1128906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40.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5506065" y="2773681"/>
            <a:ext cx="5674360" cy="3200400"/>
          </a:xfrm>
        </p:spPr>
        <p:txBody>
          <a:bodyPr>
            <a:normAutofit/>
          </a:bodyPr>
          <a:lstStyle/>
          <a:p>
            <a:r>
              <a:rPr lang="en-US" dirty="0"/>
              <a:t>supply CHAIN 	MANAGEMENT</a:t>
            </a:r>
            <a:br>
              <a:rPr lang="en-US" dirty="0"/>
            </a:br>
            <a:endParaRPr lang="en-US" dirty="0"/>
          </a:p>
        </p:txBody>
      </p:sp>
      <p:sp>
        <p:nvSpPr>
          <p:cNvPr id="3" name="TextBox 2">
            <a:extLst>
              <a:ext uri="{FF2B5EF4-FFF2-40B4-BE49-F238E27FC236}">
                <a16:creationId xmlns:a16="http://schemas.microsoft.com/office/drawing/2014/main" id="{15452403-CF07-2F75-9665-563907B0F4B5}"/>
              </a:ext>
            </a:extLst>
          </p:cNvPr>
          <p:cNvSpPr txBox="1"/>
          <p:nvPr/>
        </p:nvSpPr>
        <p:spPr>
          <a:xfrm>
            <a:off x="7197212" y="5250425"/>
            <a:ext cx="5525729" cy="646331"/>
          </a:xfrm>
          <a:prstGeom prst="rect">
            <a:avLst/>
          </a:prstGeom>
          <a:noFill/>
        </p:spPr>
        <p:txBody>
          <a:bodyPr wrap="square" rtlCol="0">
            <a:spAutoFit/>
          </a:bodyPr>
          <a:lstStyle/>
          <a:p>
            <a:r>
              <a:rPr lang="en-US" dirty="0">
                <a:solidFill>
                  <a:schemeClr val="bg1"/>
                </a:solidFill>
              </a:rPr>
              <a:t>An Integrated Solution for Product, Order, and Supplier Management</a:t>
            </a:r>
            <a:endParaRPr lang="en-IN" dirty="0">
              <a:solidFill>
                <a:schemeClr val="bg1"/>
              </a:solidFill>
            </a:endParaRP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space Complexity Analysis</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1809135"/>
            <a:ext cx="10439401" cy="3956165"/>
          </a:xfrm>
        </p:spPr>
        <p:txBody>
          <a:bodyPr>
            <a:normAutofit/>
          </a:bodyPr>
          <a:lstStyle/>
          <a:p>
            <a:r>
              <a:rPr lang="en-US" sz="2800" b="1" dirty="0" err="1"/>
              <a:t>Find_shortest_path</a:t>
            </a:r>
            <a:r>
              <a:rPr lang="en-US" sz="2800" b="1" dirty="0"/>
              <a:t> </a:t>
            </a:r>
            <a:r>
              <a:rPr lang="en-US" sz="2800" b="1" dirty="0">
                <a:sym typeface="Wingdings" panose="05000000000000000000" pitchFamily="2" charset="2"/>
              </a:rPr>
              <a:t>-- </a:t>
            </a:r>
            <a:r>
              <a:rPr lang="pt-BR" sz="2800" b="1" dirty="0">
                <a:sym typeface="Wingdings" panose="05000000000000000000" pitchFamily="2" charset="2"/>
              </a:rPr>
              <a:t>O(V)</a:t>
            </a:r>
          </a:p>
          <a:p>
            <a:pPr lvl="1"/>
            <a:r>
              <a:rPr lang="en-US" sz="1600" dirty="0"/>
              <a:t> for the min-heap and distance dictionary.</a:t>
            </a:r>
          </a:p>
          <a:p>
            <a:r>
              <a:rPr lang="en-US" sz="2800" b="1" dirty="0" err="1"/>
              <a:t>Find_all_paths</a:t>
            </a:r>
            <a:r>
              <a:rPr lang="en-US" sz="2800" b="1" dirty="0"/>
              <a:t> </a:t>
            </a:r>
            <a:r>
              <a:rPr lang="en-US" sz="2800" b="1" dirty="0">
                <a:sym typeface="Wingdings" panose="05000000000000000000" pitchFamily="2" charset="2"/>
              </a:rPr>
              <a:t>-- </a:t>
            </a:r>
            <a:r>
              <a:rPr lang="pt-BR" sz="2800" b="1" dirty="0">
                <a:sym typeface="Wingdings" panose="05000000000000000000" pitchFamily="2" charset="2"/>
              </a:rPr>
              <a:t>O(V)</a:t>
            </a:r>
          </a:p>
          <a:p>
            <a:pPr lvl="1"/>
            <a:r>
              <a:rPr lang="pt-BR" sz="1600" dirty="0">
                <a:sym typeface="Wingdings" panose="05000000000000000000" pitchFamily="2" charset="2"/>
              </a:rPr>
              <a:t>for the recursion stack.</a:t>
            </a:r>
          </a:p>
          <a:p>
            <a:r>
              <a:rPr lang="en-US" sz="2800" b="1" dirty="0" err="1"/>
              <a:t>Find_nearest_supplier</a:t>
            </a:r>
            <a:r>
              <a:rPr lang="en-US" sz="2800" b="1" dirty="0"/>
              <a:t> </a:t>
            </a:r>
            <a:r>
              <a:rPr lang="en-US" sz="2800" b="1" dirty="0">
                <a:sym typeface="Wingdings" panose="05000000000000000000" pitchFamily="2" charset="2"/>
              </a:rPr>
              <a:t>-- </a:t>
            </a:r>
            <a:r>
              <a:rPr lang="pt-BR" sz="2800" b="1" dirty="0">
                <a:sym typeface="Wingdings" panose="05000000000000000000" pitchFamily="2" charset="2"/>
              </a:rPr>
              <a:t>O(V )</a:t>
            </a:r>
          </a:p>
          <a:p>
            <a:pPr lvl="1"/>
            <a:r>
              <a:rPr lang="en-US" sz="1600" dirty="0"/>
              <a:t>  for the min-heap and distance dictionary for each Dijkstra's run.</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70745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80869" y="2711268"/>
            <a:ext cx="6541477" cy="3368819"/>
          </a:xfrm>
        </p:spPr>
        <p:txBody>
          <a:bodyPr/>
          <a:lstStyle/>
          <a:p>
            <a:r>
              <a:rPr lang="en-US" dirty="0"/>
              <a:t>Product </a:t>
            </a:r>
            <a:r>
              <a:rPr lang="en-US" sz="2400" dirty="0"/>
              <a:t>and</a:t>
            </a:r>
            <a:r>
              <a:rPr lang="en-US" dirty="0"/>
              <a:t> 	inventory 				management</a:t>
            </a:r>
          </a:p>
        </p:txBody>
      </p:sp>
      <p:pic>
        <p:nvPicPr>
          <p:cNvPr id="1028" name="Picture 4" descr="Here's Everything You Need To Know About Supply Chain Management">
            <a:extLst>
              <a:ext uri="{FF2B5EF4-FFF2-40B4-BE49-F238E27FC236}">
                <a16:creationId xmlns:a16="http://schemas.microsoft.com/office/drawing/2014/main" id="{42AAF4A0-CA46-67D0-24F2-693612173562}"/>
              </a:ext>
            </a:extLst>
          </p:cNvPr>
          <p:cNvPicPr>
            <a:picLocks noGrp="1" noChangeAspect="1" noChangeArrowheads="1"/>
          </p:cNvPicPr>
          <p:nvPr>
            <p:ph type="pic" sz="quarter" idx="10"/>
          </p:nvPr>
        </p:nvPicPr>
        <p:blipFill>
          <a:blip r:embed="rId3">
            <a:biLevel thresh="50000"/>
            <a:extLst>
              <a:ext uri="{28A0092B-C50C-407E-A947-70E740481C1C}">
                <a14:useLocalDpi xmlns:a14="http://schemas.microsoft.com/office/drawing/2010/main" val="0"/>
              </a:ext>
            </a:extLst>
          </a:blip>
          <a:srcRect l="26700" r="26700"/>
          <a:stretch>
            <a:fillRect/>
          </a:stretch>
        </p:blipFill>
        <p:spPr bwMode="auto">
          <a:xfrm>
            <a:off x="6075680" y="-10160"/>
            <a:ext cx="6116320" cy="6868160"/>
          </a:xfrm>
          <a:prstGeom prst="flowChartPunchedCard">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6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sp>
        <p:nvSpPr>
          <p:cNvPr id="9" name="Title 1">
            <a:extLst>
              <a:ext uri="{FF2B5EF4-FFF2-40B4-BE49-F238E27FC236}">
                <a16:creationId xmlns:a16="http://schemas.microsoft.com/office/drawing/2014/main" id="{EAAA9B25-69C3-5940-196E-5F7DF8F45713}"/>
              </a:ext>
            </a:extLst>
          </p:cNvPr>
          <p:cNvSpPr>
            <a:spLocks noGrp="1"/>
          </p:cNvSpPr>
          <p:nvPr>
            <p:ph type="title"/>
          </p:nvPr>
        </p:nvSpPr>
        <p:spPr>
          <a:xfrm>
            <a:off x="914398" y="365125"/>
            <a:ext cx="10439401" cy="1617017"/>
          </a:xfrm>
        </p:spPr>
        <p:txBody>
          <a:bodyPr/>
          <a:lstStyle/>
          <a:p>
            <a:r>
              <a:rPr lang="en-US" dirty="0"/>
              <a:t>Class product</a:t>
            </a:r>
          </a:p>
        </p:txBody>
      </p:sp>
      <p:pic>
        <p:nvPicPr>
          <p:cNvPr id="3" name="Picture 2">
            <a:extLst>
              <a:ext uri="{FF2B5EF4-FFF2-40B4-BE49-F238E27FC236}">
                <a16:creationId xmlns:a16="http://schemas.microsoft.com/office/drawing/2014/main" id="{2FAC72B5-B215-D92B-B632-B56E74E410E7}"/>
              </a:ext>
            </a:extLst>
          </p:cNvPr>
          <p:cNvPicPr>
            <a:picLocks noChangeAspect="1"/>
          </p:cNvPicPr>
          <p:nvPr/>
        </p:nvPicPr>
        <p:blipFill>
          <a:blip r:embed="rId3"/>
          <a:stretch>
            <a:fillRect/>
          </a:stretch>
        </p:blipFill>
        <p:spPr>
          <a:xfrm>
            <a:off x="1118493" y="1982142"/>
            <a:ext cx="9955014" cy="3038899"/>
          </a:xfrm>
          <a:prstGeom prst="rect">
            <a:avLst/>
          </a:prstGeom>
        </p:spPr>
      </p:pic>
    </p:spTree>
    <p:extLst>
      <p:ext uri="{BB962C8B-B14F-4D97-AF65-F5344CB8AC3E}">
        <p14:creationId xmlns:p14="http://schemas.microsoft.com/office/powerpoint/2010/main" val="238845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Class inventory</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1809135"/>
            <a:ext cx="10439401" cy="3956165"/>
          </a:xfrm>
        </p:spPr>
        <p:txBody>
          <a:bodyPr/>
          <a:lstStyle/>
          <a:p>
            <a:pPr marL="0" indent="0">
              <a:buNone/>
            </a:pPr>
            <a:r>
              <a:rPr lang="en-US" dirty="0"/>
              <a:t>The Inventory class  manages  collection of products, tracking their stock levels, handling recent transactions, and provides demand forecasting features. It uses various custom data structures to efficiently manage and track inventory details.</a:t>
            </a:r>
          </a:p>
          <a:p>
            <a:r>
              <a:rPr lang="en-US" dirty="0"/>
              <a:t>Attributes-</a:t>
            </a:r>
          </a:p>
          <a:p>
            <a:pPr lvl="1"/>
            <a:r>
              <a:rPr lang="en-US" dirty="0"/>
              <a:t>Products</a:t>
            </a:r>
          </a:p>
          <a:p>
            <a:pPr lvl="1"/>
            <a:r>
              <a:rPr lang="en-US" dirty="0" err="1"/>
              <a:t>low_stock_heap</a:t>
            </a:r>
            <a:endParaRPr lang="en-US" dirty="0"/>
          </a:p>
          <a:p>
            <a:pPr lvl="1"/>
            <a:r>
              <a:rPr lang="en-US" dirty="0" err="1"/>
              <a:t>transaction_stack</a:t>
            </a:r>
            <a:endParaRPr lang="en-US" dirty="0"/>
          </a:p>
          <a:p>
            <a:pPr lvl="1"/>
            <a:r>
              <a:rPr lang="en-US" dirty="0" err="1"/>
              <a:t>product_list</a:t>
            </a:r>
            <a:endParaRPr lang="en-US" dirty="0"/>
          </a:p>
          <a:p>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76270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sp>
        <p:nvSpPr>
          <p:cNvPr id="9" name="Title 1">
            <a:extLst>
              <a:ext uri="{FF2B5EF4-FFF2-40B4-BE49-F238E27FC236}">
                <a16:creationId xmlns:a16="http://schemas.microsoft.com/office/drawing/2014/main" id="{EAAA9B25-69C3-5940-196E-5F7DF8F45713}"/>
              </a:ext>
            </a:extLst>
          </p:cNvPr>
          <p:cNvSpPr>
            <a:spLocks noGrp="1"/>
          </p:cNvSpPr>
          <p:nvPr>
            <p:ph type="title"/>
          </p:nvPr>
        </p:nvSpPr>
        <p:spPr>
          <a:xfrm>
            <a:off x="914398" y="365125"/>
            <a:ext cx="10439401" cy="1617017"/>
          </a:xfrm>
        </p:spPr>
        <p:txBody>
          <a:bodyPr/>
          <a:lstStyle/>
          <a:p>
            <a:r>
              <a:rPr lang="en-US" dirty="0"/>
              <a:t>Class inventory</a:t>
            </a:r>
          </a:p>
        </p:txBody>
      </p:sp>
      <p:sp>
        <p:nvSpPr>
          <p:cNvPr id="11" name="Content Placeholder 2">
            <a:extLst>
              <a:ext uri="{FF2B5EF4-FFF2-40B4-BE49-F238E27FC236}">
                <a16:creationId xmlns:a16="http://schemas.microsoft.com/office/drawing/2014/main" id="{80ACEA0D-5B9E-093E-DF12-033884AA051B}"/>
              </a:ext>
            </a:extLst>
          </p:cNvPr>
          <p:cNvSpPr txBox="1">
            <a:spLocks/>
          </p:cNvSpPr>
          <p:nvPr/>
        </p:nvSpPr>
        <p:spPr>
          <a:xfrm>
            <a:off x="7374903" y="1646517"/>
            <a:ext cx="3978897"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Functions Used-</a:t>
            </a:r>
          </a:p>
          <a:p>
            <a:pPr lvl="1"/>
            <a:r>
              <a:rPr lang="en-IN" dirty="0" err="1"/>
              <a:t>add_product</a:t>
            </a:r>
            <a:endParaRPr lang="en-IN" dirty="0"/>
          </a:p>
          <a:p>
            <a:pPr lvl="2"/>
            <a:r>
              <a:rPr lang="en-IN" sz="1800" dirty="0"/>
              <a:t>Time Complexity-O(log n)</a:t>
            </a:r>
          </a:p>
          <a:p>
            <a:pPr lvl="2"/>
            <a:r>
              <a:rPr lang="en-IN" sz="1800" dirty="0"/>
              <a:t>Space Complexity-O(1)</a:t>
            </a:r>
          </a:p>
          <a:p>
            <a:pPr lvl="1"/>
            <a:r>
              <a:rPr lang="en-IN" dirty="0" err="1"/>
              <a:t>update_product_stock</a:t>
            </a:r>
            <a:endParaRPr lang="en-IN" dirty="0"/>
          </a:p>
          <a:p>
            <a:pPr lvl="2"/>
            <a:r>
              <a:rPr lang="en-IN" sz="1800" dirty="0"/>
              <a:t>Time Complexity-O(log n)</a:t>
            </a:r>
          </a:p>
          <a:p>
            <a:pPr lvl="2"/>
            <a:r>
              <a:rPr lang="en-IN" sz="1800" dirty="0"/>
              <a:t>Space Complexity-O(1)</a:t>
            </a:r>
          </a:p>
          <a:p>
            <a:pPr lvl="1"/>
            <a:r>
              <a:rPr lang="en-IN" dirty="0" err="1"/>
              <a:t>get_product_info</a:t>
            </a:r>
            <a:endParaRPr lang="en-IN" dirty="0"/>
          </a:p>
          <a:p>
            <a:pPr lvl="2"/>
            <a:r>
              <a:rPr lang="en-IN" sz="1800" dirty="0"/>
              <a:t>Time Complexity-O(1)</a:t>
            </a:r>
          </a:p>
          <a:p>
            <a:pPr lvl="2"/>
            <a:r>
              <a:rPr lang="en-IN" sz="1800" dirty="0"/>
              <a:t>Space Complexity-O(1)</a:t>
            </a:r>
          </a:p>
        </p:txBody>
      </p:sp>
      <p:pic>
        <p:nvPicPr>
          <p:cNvPr id="12" name="Picture 11">
            <a:extLst>
              <a:ext uri="{FF2B5EF4-FFF2-40B4-BE49-F238E27FC236}">
                <a16:creationId xmlns:a16="http://schemas.microsoft.com/office/drawing/2014/main" id="{402644C8-26CF-7AE9-A3A8-4C1857EC517E}"/>
              </a:ext>
            </a:extLst>
          </p:cNvPr>
          <p:cNvPicPr>
            <a:picLocks noChangeAspect="1"/>
          </p:cNvPicPr>
          <p:nvPr/>
        </p:nvPicPr>
        <p:blipFill>
          <a:blip r:embed="rId3"/>
          <a:stretch>
            <a:fillRect/>
          </a:stretch>
        </p:blipFill>
        <p:spPr>
          <a:xfrm>
            <a:off x="838200" y="1646517"/>
            <a:ext cx="6449325" cy="4105848"/>
          </a:xfrm>
          <a:prstGeom prst="rect">
            <a:avLst/>
          </a:prstGeom>
        </p:spPr>
      </p:pic>
    </p:spTree>
    <p:extLst>
      <p:ext uri="{BB962C8B-B14F-4D97-AF65-F5344CB8AC3E}">
        <p14:creationId xmlns:p14="http://schemas.microsoft.com/office/powerpoint/2010/main" val="221213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Class inventory</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15</a:t>
            </a:fld>
            <a:endParaRPr lang="en-US" dirty="0"/>
          </a:p>
        </p:txBody>
      </p:sp>
      <p:sp>
        <p:nvSpPr>
          <p:cNvPr id="7" name="Content Placeholder 2">
            <a:extLst>
              <a:ext uri="{FF2B5EF4-FFF2-40B4-BE49-F238E27FC236}">
                <a16:creationId xmlns:a16="http://schemas.microsoft.com/office/drawing/2014/main" id="{BC277242-3B46-A83C-E284-FEB4B6651696}"/>
              </a:ext>
            </a:extLst>
          </p:cNvPr>
          <p:cNvSpPr txBox="1">
            <a:spLocks/>
          </p:cNvSpPr>
          <p:nvPr/>
        </p:nvSpPr>
        <p:spPr>
          <a:xfrm>
            <a:off x="7374903" y="1646517"/>
            <a:ext cx="3978897" cy="435133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Functions Used(</a:t>
            </a:r>
            <a:r>
              <a:rPr lang="en-US" dirty="0" err="1"/>
              <a:t>Contd</a:t>
            </a:r>
            <a:r>
              <a:rPr lang="en-US" dirty="0"/>
              <a:t>)-</a:t>
            </a:r>
          </a:p>
          <a:p>
            <a:pPr lvl="1"/>
            <a:r>
              <a:rPr lang="en-IN" dirty="0" err="1"/>
              <a:t>list_inventory</a:t>
            </a:r>
            <a:endParaRPr lang="en-IN" dirty="0"/>
          </a:p>
          <a:p>
            <a:pPr lvl="2"/>
            <a:r>
              <a:rPr lang="en-IN" dirty="0"/>
              <a:t>Time Complexity-O(n)</a:t>
            </a:r>
          </a:p>
          <a:p>
            <a:pPr lvl="2"/>
            <a:r>
              <a:rPr lang="en-IN" dirty="0"/>
              <a:t>Space Complexity-O(n)</a:t>
            </a:r>
          </a:p>
          <a:p>
            <a:pPr lvl="1"/>
            <a:r>
              <a:rPr lang="en-IN" dirty="0" err="1"/>
              <a:t>get_low_stock_products</a:t>
            </a:r>
            <a:endParaRPr lang="en-IN" dirty="0"/>
          </a:p>
          <a:p>
            <a:pPr lvl="2"/>
            <a:r>
              <a:rPr lang="en-IN" dirty="0"/>
              <a:t>Time Complexity-O(log n)</a:t>
            </a:r>
          </a:p>
          <a:p>
            <a:pPr lvl="2"/>
            <a:r>
              <a:rPr lang="en-IN" dirty="0"/>
              <a:t>Space Complexity-O(1)</a:t>
            </a:r>
          </a:p>
          <a:p>
            <a:pPr lvl="1"/>
            <a:r>
              <a:rPr lang="en-IN" dirty="0" err="1"/>
              <a:t>get_recent_transactions</a:t>
            </a:r>
            <a:endParaRPr lang="en-IN" dirty="0"/>
          </a:p>
          <a:p>
            <a:pPr lvl="2"/>
            <a:r>
              <a:rPr lang="en-IN" dirty="0"/>
              <a:t>Time Complexity-O(1)</a:t>
            </a:r>
          </a:p>
          <a:p>
            <a:pPr lvl="2"/>
            <a:r>
              <a:rPr lang="en-IN" dirty="0"/>
              <a:t>Space Complexity-O(1)</a:t>
            </a:r>
          </a:p>
          <a:p>
            <a:endParaRPr lang="en-IN" dirty="0"/>
          </a:p>
        </p:txBody>
      </p:sp>
      <p:pic>
        <p:nvPicPr>
          <p:cNvPr id="8" name="Picture 7">
            <a:extLst>
              <a:ext uri="{FF2B5EF4-FFF2-40B4-BE49-F238E27FC236}">
                <a16:creationId xmlns:a16="http://schemas.microsoft.com/office/drawing/2014/main" id="{E94C643C-EF73-421B-359B-3684B2050B52}"/>
              </a:ext>
            </a:extLst>
          </p:cNvPr>
          <p:cNvPicPr>
            <a:picLocks noChangeAspect="1"/>
          </p:cNvPicPr>
          <p:nvPr/>
        </p:nvPicPr>
        <p:blipFill>
          <a:blip r:embed="rId3"/>
          <a:stretch>
            <a:fillRect/>
          </a:stretch>
        </p:blipFill>
        <p:spPr>
          <a:xfrm>
            <a:off x="838200" y="1690688"/>
            <a:ext cx="6411220" cy="2781688"/>
          </a:xfrm>
          <a:prstGeom prst="rect">
            <a:avLst/>
          </a:prstGeom>
        </p:spPr>
      </p:pic>
    </p:spTree>
    <p:extLst>
      <p:ext uri="{BB962C8B-B14F-4D97-AF65-F5344CB8AC3E}">
        <p14:creationId xmlns:p14="http://schemas.microsoft.com/office/powerpoint/2010/main" val="11021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16</a:t>
            </a:fld>
            <a:endParaRPr lang="en-US" dirty="0"/>
          </a:p>
        </p:txBody>
      </p:sp>
      <p:sp>
        <p:nvSpPr>
          <p:cNvPr id="9" name="Title 1">
            <a:extLst>
              <a:ext uri="{FF2B5EF4-FFF2-40B4-BE49-F238E27FC236}">
                <a16:creationId xmlns:a16="http://schemas.microsoft.com/office/drawing/2014/main" id="{EAAA9B25-69C3-5940-196E-5F7DF8F45713}"/>
              </a:ext>
            </a:extLst>
          </p:cNvPr>
          <p:cNvSpPr>
            <a:spLocks noGrp="1"/>
          </p:cNvSpPr>
          <p:nvPr>
            <p:ph type="title"/>
          </p:nvPr>
        </p:nvSpPr>
        <p:spPr>
          <a:xfrm>
            <a:off x="914398" y="365125"/>
            <a:ext cx="10439401" cy="1617017"/>
          </a:xfrm>
        </p:spPr>
        <p:txBody>
          <a:bodyPr/>
          <a:lstStyle/>
          <a:p>
            <a:r>
              <a:rPr lang="en-US" dirty="0"/>
              <a:t>Class inventory-data structures</a:t>
            </a:r>
          </a:p>
        </p:txBody>
      </p:sp>
      <p:pic>
        <p:nvPicPr>
          <p:cNvPr id="2" name="Picture 1">
            <a:extLst>
              <a:ext uri="{FF2B5EF4-FFF2-40B4-BE49-F238E27FC236}">
                <a16:creationId xmlns:a16="http://schemas.microsoft.com/office/drawing/2014/main" id="{BA78D0C0-09A6-EC65-9997-B06D2F9488F4}"/>
              </a:ext>
            </a:extLst>
          </p:cNvPr>
          <p:cNvPicPr>
            <a:picLocks noChangeAspect="1"/>
          </p:cNvPicPr>
          <p:nvPr/>
        </p:nvPicPr>
        <p:blipFill>
          <a:blip r:embed="rId3"/>
          <a:stretch>
            <a:fillRect/>
          </a:stretch>
        </p:blipFill>
        <p:spPr>
          <a:xfrm>
            <a:off x="1793013" y="1499237"/>
            <a:ext cx="3463149" cy="4747017"/>
          </a:xfrm>
          <a:prstGeom prst="rect">
            <a:avLst/>
          </a:prstGeom>
        </p:spPr>
      </p:pic>
      <p:sp>
        <p:nvSpPr>
          <p:cNvPr id="3" name="Content Placeholder 2">
            <a:extLst>
              <a:ext uri="{FF2B5EF4-FFF2-40B4-BE49-F238E27FC236}">
                <a16:creationId xmlns:a16="http://schemas.microsoft.com/office/drawing/2014/main" id="{8DCC7257-EABA-5C5E-D067-57ACDCE78036}"/>
              </a:ext>
            </a:extLst>
          </p:cNvPr>
          <p:cNvSpPr txBox="1">
            <a:spLocks/>
          </p:cNvSpPr>
          <p:nvPr/>
        </p:nvSpPr>
        <p:spPr>
          <a:xfrm>
            <a:off x="6856430" y="1680417"/>
            <a:ext cx="3978897"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 Structures – </a:t>
            </a:r>
          </a:p>
          <a:p>
            <a:pPr lvl="1"/>
            <a:r>
              <a:rPr lang="en-US"/>
              <a:t>Stack</a:t>
            </a:r>
          </a:p>
          <a:p>
            <a:pPr lvl="1"/>
            <a:r>
              <a:rPr lang="en-US"/>
              <a:t>Priority Queue</a:t>
            </a:r>
          </a:p>
          <a:p>
            <a:pPr lvl="1"/>
            <a:r>
              <a:rPr lang="en-US"/>
              <a:t>Double Ended Queue</a:t>
            </a:r>
          </a:p>
          <a:p>
            <a:r>
              <a:rPr lang="en-US"/>
              <a:t>Stack Functions -</a:t>
            </a:r>
          </a:p>
          <a:p>
            <a:pPr lvl="1"/>
            <a:r>
              <a:rPr lang="en-IN"/>
              <a:t>search</a:t>
            </a:r>
          </a:p>
          <a:p>
            <a:pPr lvl="2"/>
            <a:r>
              <a:rPr lang="en-IN"/>
              <a:t>Time Complexity-O(n)</a:t>
            </a:r>
          </a:p>
          <a:p>
            <a:pPr lvl="2"/>
            <a:r>
              <a:rPr lang="en-IN"/>
              <a:t>Space Complexity-O(1)</a:t>
            </a:r>
          </a:p>
          <a:p>
            <a:pPr lvl="1"/>
            <a:r>
              <a:rPr lang="en-IN"/>
              <a:t>__str__</a:t>
            </a:r>
          </a:p>
          <a:p>
            <a:pPr lvl="2"/>
            <a:r>
              <a:rPr lang="en-IN"/>
              <a:t>Time Complexity-O(n)</a:t>
            </a:r>
          </a:p>
          <a:p>
            <a:pPr lvl="2"/>
            <a:r>
              <a:rPr lang="en-IN"/>
              <a:t>Space Complexity-O(n)</a:t>
            </a:r>
            <a:endParaRPr lang="en-IN" dirty="0"/>
          </a:p>
        </p:txBody>
      </p:sp>
    </p:spTree>
    <p:extLst>
      <p:ext uri="{BB962C8B-B14F-4D97-AF65-F5344CB8AC3E}">
        <p14:creationId xmlns:p14="http://schemas.microsoft.com/office/powerpoint/2010/main" val="2732859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80869" y="2711268"/>
            <a:ext cx="6541477" cy="3368819"/>
          </a:xfrm>
        </p:spPr>
        <p:txBody>
          <a:bodyPr/>
          <a:lstStyle/>
          <a:p>
            <a:r>
              <a:rPr lang="en-US" dirty="0"/>
              <a:t>DEMAND 	FORECASTING </a:t>
            </a:r>
            <a:r>
              <a:rPr lang="en-US" sz="2000" dirty="0"/>
              <a:t>AND</a:t>
            </a:r>
            <a:r>
              <a:rPr lang="en-US" dirty="0"/>
              <a:t> 				ANALYSIS</a:t>
            </a:r>
          </a:p>
        </p:txBody>
      </p:sp>
      <p:pic>
        <p:nvPicPr>
          <p:cNvPr id="1028" name="Picture 4" descr="Here's Everything You Need To Know About Supply Chain Management">
            <a:extLst>
              <a:ext uri="{FF2B5EF4-FFF2-40B4-BE49-F238E27FC236}">
                <a16:creationId xmlns:a16="http://schemas.microsoft.com/office/drawing/2014/main" id="{42AAF4A0-CA46-67D0-24F2-693612173562}"/>
              </a:ext>
            </a:extLst>
          </p:cNvPr>
          <p:cNvPicPr>
            <a:picLocks noGrp="1" noChangeAspect="1" noChangeArrowheads="1"/>
          </p:cNvPicPr>
          <p:nvPr>
            <p:ph type="pic" sz="quarter" idx="10"/>
          </p:nvPr>
        </p:nvPicPr>
        <p:blipFill>
          <a:blip r:embed="rId3">
            <a:biLevel thresh="50000"/>
            <a:extLst>
              <a:ext uri="{28A0092B-C50C-407E-A947-70E740481C1C}">
                <a14:useLocalDpi xmlns:a14="http://schemas.microsoft.com/office/drawing/2010/main" val="0"/>
              </a:ext>
            </a:extLst>
          </a:blip>
          <a:srcRect l="26700" r="26700"/>
          <a:stretch>
            <a:fillRect/>
          </a:stretch>
        </p:blipFill>
        <p:spPr bwMode="auto">
          <a:xfrm>
            <a:off x="6075680" y="-10160"/>
            <a:ext cx="6116320" cy="6868160"/>
          </a:xfrm>
          <a:prstGeom prst="flowChartPunchedCard">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68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Class inventory</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748518" y="1469110"/>
            <a:ext cx="10233303" cy="4703014"/>
          </a:xfrm>
        </p:spPr>
        <p:txBody>
          <a:bodyPr>
            <a:normAutofit fontScale="92500" lnSpcReduction="10000"/>
          </a:bodyPr>
          <a:lstStyle/>
          <a:p>
            <a:r>
              <a:rPr lang="en-US" sz="1900" noProof="1"/>
              <a:t>Intialization</a:t>
            </a:r>
          </a:p>
          <a:p>
            <a:pPr lvl="1"/>
            <a:r>
              <a:rPr lang="en-US" sz="1700" dirty="0"/>
              <a:t>Products : This is a dictionary used to store products with key as their product id.</a:t>
            </a:r>
          </a:p>
          <a:p>
            <a:pPr lvl="1"/>
            <a:r>
              <a:rPr lang="en-US" sz="1700" dirty="0" err="1"/>
              <a:t>Low_stock_heap</a:t>
            </a:r>
            <a:r>
              <a:rPr lang="en-US" sz="1700" dirty="0"/>
              <a:t>: This is a </a:t>
            </a:r>
            <a:r>
              <a:rPr lang="en-US" sz="1700" dirty="0" err="1"/>
              <a:t>PriorityQueue</a:t>
            </a:r>
            <a:r>
              <a:rPr lang="en-US" sz="1700" dirty="0"/>
              <a:t> to track products with low stocks.</a:t>
            </a:r>
          </a:p>
          <a:p>
            <a:pPr lvl="1"/>
            <a:r>
              <a:rPr lang="en-US" sz="1700" dirty="0" err="1"/>
              <a:t>Transaction_stack:This</a:t>
            </a:r>
            <a:r>
              <a:rPr lang="en-US" sz="1700" dirty="0"/>
              <a:t> is a Stack used for tracking latest transactions.</a:t>
            </a:r>
          </a:p>
          <a:p>
            <a:pPr lvl="1"/>
            <a:r>
              <a:rPr lang="en-US" sz="1700" dirty="0" err="1"/>
              <a:t>Product_list:This</a:t>
            </a:r>
            <a:r>
              <a:rPr lang="en-US" sz="1700" dirty="0"/>
              <a:t> is a list to store products.</a:t>
            </a:r>
            <a:endParaRPr lang="en-US" sz="1700" noProof="1"/>
          </a:p>
          <a:p>
            <a:r>
              <a:rPr lang="en-US" sz="1900" noProof="1"/>
              <a:t>Functions Used</a:t>
            </a:r>
          </a:p>
          <a:p>
            <a:pPr lvl="1"/>
            <a:r>
              <a:rPr lang="en-US" sz="1700" noProof="1"/>
              <a:t>record_demand</a:t>
            </a:r>
          </a:p>
          <a:p>
            <a:pPr lvl="1"/>
            <a:r>
              <a:rPr lang="en-US" sz="1700" noProof="1"/>
              <a:t>forecast_demand</a:t>
            </a:r>
          </a:p>
          <a:p>
            <a:pPr lvl="1"/>
            <a:r>
              <a:rPr lang="en-US" sz="1700" noProof="1"/>
              <a:t>calculate_trend</a:t>
            </a:r>
          </a:p>
          <a:p>
            <a:pPr lvl="1"/>
            <a:r>
              <a:rPr lang="en-US" sz="1700" noProof="1"/>
              <a:t>calculate_moving_average</a:t>
            </a:r>
          </a:p>
          <a:p>
            <a:pPr lvl="1"/>
            <a:r>
              <a:rPr lang="en-US" sz="1700" noProof="1"/>
              <a:t>calculate_exponential_smoothing</a:t>
            </a:r>
          </a:p>
          <a:p>
            <a:pPr lvl="1"/>
            <a:r>
              <a:rPr lang="en-US" sz="1700" noProof="1"/>
              <a:t>calculate_seasonal_index</a:t>
            </a:r>
          </a:p>
          <a:p>
            <a:pPr lvl="1"/>
            <a:r>
              <a:rPr lang="en-US" sz="1700" noProof="1"/>
              <a:t>forecast_with_trend_and_seasonality</a:t>
            </a: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222876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Functions and complexities</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1809135"/>
            <a:ext cx="10439401" cy="3956165"/>
          </a:xfrm>
        </p:spPr>
        <p:txBody>
          <a:bodyPr/>
          <a:lstStyle/>
          <a:p>
            <a:r>
              <a:rPr lang="en-US" sz="2000" noProof="1"/>
              <a:t>record_demand</a:t>
            </a:r>
          </a:p>
          <a:p>
            <a:pPr lvl="1"/>
            <a:r>
              <a:rPr lang="en-US" dirty="0"/>
              <a:t>Basically this function is to address the demand of the product</a:t>
            </a:r>
          </a:p>
          <a:p>
            <a:pPr lvl="1"/>
            <a:r>
              <a:rPr lang="en-US" dirty="0"/>
              <a:t>It first checks whether the product exists or not </a:t>
            </a:r>
          </a:p>
          <a:p>
            <a:pPr lvl="1"/>
            <a:r>
              <a:rPr lang="en-US" dirty="0"/>
              <a:t>Then it retrieves that product from products </a:t>
            </a:r>
            <a:r>
              <a:rPr lang="en-US" dirty="0" err="1"/>
              <a:t>dictioanary</a:t>
            </a:r>
            <a:endParaRPr lang="en-US" dirty="0"/>
          </a:p>
          <a:p>
            <a:pPr lvl="1"/>
            <a:r>
              <a:rPr lang="en-US" dirty="0"/>
              <a:t>Then it add demands </a:t>
            </a:r>
          </a:p>
          <a:p>
            <a:pPr lvl="1"/>
            <a:r>
              <a:rPr lang="en-US" dirty="0"/>
              <a:t>TIME COMPLEXITY:</a:t>
            </a:r>
          </a:p>
          <a:p>
            <a:pPr lvl="1"/>
            <a:r>
              <a:rPr lang="en-US" dirty="0"/>
              <a:t>It take O(1) time complexity</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71818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274402"/>
            <a:ext cx="5181600" cy="2376868"/>
          </a:xfrm>
        </p:spPr>
        <p:txBody>
          <a:bodyPr/>
          <a:lstStyle/>
          <a:p>
            <a:r>
              <a:rPr lang="en-US" dirty="0"/>
              <a:t>OVERVIEW</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93058" y="2186038"/>
            <a:ext cx="6027174" cy="4060215"/>
          </a:xfrm>
        </p:spPr>
        <p:txBody>
          <a:bodyPr>
            <a:normAutofit fontScale="92500" lnSpcReduction="20000"/>
          </a:bodyPr>
          <a:lstStyle/>
          <a:p>
            <a:r>
              <a:rPr lang="en-US" b="1" dirty="0"/>
              <a:t>Purpose: </a:t>
            </a:r>
          </a:p>
          <a:p>
            <a:pPr marL="342900" indent="-342900">
              <a:buFont typeface="Arial" panose="020B0604020202020204" pitchFamily="34" charset="0"/>
              <a:buChar char="•"/>
            </a:pPr>
            <a:r>
              <a:rPr lang="en-US" dirty="0"/>
              <a:t>Streamline inventory management, order processing, supplier coordination, and demand forecasting.</a:t>
            </a:r>
          </a:p>
          <a:p>
            <a:r>
              <a:rPr lang="en-US" b="1" dirty="0"/>
              <a:t>Key Features:</a:t>
            </a:r>
          </a:p>
          <a:p>
            <a:pPr marL="342900" indent="-342900">
              <a:buFont typeface="Arial" panose="020B0604020202020204" pitchFamily="34" charset="0"/>
              <a:buChar char="•"/>
            </a:pPr>
            <a:r>
              <a:rPr lang="en-US" dirty="0"/>
              <a:t>Supplier Network Management</a:t>
            </a:r>
          </a:p>
          <a:p>
            <a:pPr marL="342900" indent="-342900">
              <a:buFont typeface="Arial" panose="020B0604020202020204" pitchFamily="34" charset="0"/>
              <a:buChar char="•"/>
            </a:pPr>
            <a:r>
              <a:rPr lang="en-US" dirty="0"/>
              <a:t>Product and Inventory Management</a:t>
            </a:r>
          </a:p>
          <a:p>
            <a:pPr marL="342900" indent="-342900">
              <a:buFont typeface="Arial" panose="020B0604020202020204" pitchFamily="34" charset="0"/>
              <a:buChar char="•"/>
            </a:pPr>
            <a:r>
              <a:rPr lang="en-US" dirty="0"/>
              <a:t>Demand Forecasting and Analysis</a:t>
            </a:r>
          </a:p>
          <a:p>
            <a:pPr marL="342900" indent="-342900">
              <a:buFont typeface="Arial" panose="020B0604020202020204" pitchFamily="34" charset="0"/>
              <a:buChar char="•"/>
            </a:pPr>
            <a:r>
              <a:rPr lang="en-US" dirty="0"/>
              <a:t>Order Processing</a:t>
            </a:r>
          </a:p>
          <a:p>
            <a:pPr marL="342900" indent="-342900">
              <a:buFont typeface="Arial" panose="020B0604020202020204" pitchFamily="34" charset="0"/>
              <a:buChar char="•"/>
            </a:pPr>
            <a:r>
              <a:rPr lang="en-US" dirty="0"/>
              <a:t>Delivery Scheduling</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Functions and complexities</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729665" y="1638792"/>
            <a:ext cx="10233303" cy="4703014"/>
          </a:xfrm>
        </p:spPr>
        <p:txBody>
          <a:bodyPr/>
          <a:lstStyle/>
          <a:p>
            <a:r>
              <a:rPr lang="en-US" noProof="1"/>
              <a:t>Forecast_demand</a:t>
            </a:r>
            <a:endParaRPr lang="en-US" sz="2000" noProof="1"/>
          </a:p>
          <a:p>
            <a:pPr lvl="1"/>
            <a:r>
              <a:rPr lang="en-US" dirty="0"/>
              <a:t>This function is basically forecasting the demand</a:t>
            </a:r>
          </a:p>
          <a:p>
            <a:pPr lvl="1"/>
            <a:r>
              <a:rPr lang="en-US" dirty="0"/>
              <a:t>Initially it checks whether the product exists or not</a:t>
            </a:r>
          </a:p>
          <a:p>
            <a:pPr lvl="1"/>
            <a:r>
              <a:rPr lang="en-US" dirty="0"/>
              <a:t>Then it returns the </a:t>
            </a:r>
            <a:r>
              <a:rPr lang="en-US" dirty="0" err="1"/>
              <a:t>forecast_demand</a:t>
            </a:r>
            <a:endParaRPr lang="en-US" dirty="0"/>
          </a:p>
          <a:p>
            <a:pPr lvl="1"/>
            <a:r>
              <a:rPr lang="en-US" dirty="0"/>
              <a:t>In </a:t>
            </a:r>
            <a:r>
              <a:rPr lang="en-US" dirty="0" err="1"/>
              <a:t>forecast_demand</a:t>
            </a:r>
            <a:r>
              <a:rPr lang="en-US" dirty="0"/>
              <a:t> we divide total demand by number of entries</a:t>
            </a:r>
          </a:p>
          <a:p>
            <a:pPr lvl="1"/>
            <a:r>
              <a:rPr lang="en-US" dirty="0"/>
              <a:t>Time Complexity:</a:t>
            </a:r>
          </a:p>
          <a:p>
            <a:pPr lvl="2"/>
            <a:r>
              <a:rPr lang="en-US" dirty="0"/>
              <a:t>In this the time complexity is O(1)</a:t>
            </a:r>
          </a:p>
          <a:p>
            <a:pPr lvl="1"/>
            <a:endParaRPr lang="en-US" dirty="0"/>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321176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21</a:t>
            </a:fld>
            <a:endParaRPr lang="en-US" dirty="0"/>
          </a:p>
        </p:txBody>
      </p:sp>
      <p:sp>
        <p:nvSpPr>
          <p:cNvPr id="9" name="Title 1">
            <a:extLst>
              <a:ext uri="{FF2B5EF4-FFF2-40B4-BE49-F238E27FC236}">
                <a16:creationId xmlns:a16="http://schemas.microsoft.com/office/drawing/2014/main" id="{6D080E97-FD08-B322-65FB-D8876D5442B2}"/>
              </a:ext>
            </a:extLst>
          </p:cNvPr>
          <p:cNvSpPr>
            <a:spLocks noGrp="1"/>
          </p:cNvSpPr>
          <p:nvPr>
            <p:ph type="title"/>
          </p:nvPr>
        </p:nvSpPr>
        <p:spPr>
          <a:xfrm>
            <a:off x="914399" y="365125"/>
            <a:ext cx="10363201" cy="1629601"/>
          </a:xfrm>
        </p:spPr>
        <p:txBody>
          <a:bodyPr/>
          <a:lstStyle/>
          <a:p>
            <a:r>
              <a:rPr lang="en-US" dirty="0"/>
              <a:t>Functions and complexities</a:t>
            </a:r>
          </a:p>
        </p:txBody>
      </p:sp>
      <p:sp>
        <p:nvSpPr>
          <p:cNvPr id="10" name="Content Placeholder 3">
            <a:extLst>
              <a:ext uri="{FF2B5EF4-FFF2-40B4-BE49-F238E27FC236}">
                <a16:creationId xmlns:a16="http://schemas.microsoft.com/office/drawing/2014/main" id="{C2D64399-742B-34A6-A218-38B2EEBA16E5}"/>
              </a:ext>
            </a:extLst>
          </p:cNvPr>
          <p:cNvSpPr txBox="1">
            <a:spLocks/>
          </p:cNvSpPr>
          <p:nvPr/>
        </p:nvSpPr>
        <p:spPr>
          <a:xfrm>
            <a:off x="729665" y="1638792"/>
            <a:ext cx="10233303" cy="4703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Calculate_trend</a:t>
            </a:r>
          </a:p>
          <a:p>
            <a:pPr lvl="1"/>
            <a:r>
              <a:rPr lang="en-US"/>
              <a:t>This function basically caluculates the trend of given product</a:t>
            </a:r>
          </a:p>
          <a:p>
            <a:pPr lvl="1"/>
            <a:r>
              <a:rPr lang="en-US"/>
              <a:t>We retrieve product from id</a:t>
            </a:r>
          </a:p>
          <a:p>
            <a:pPr lvl="1"/>
            <a:r>
              <a:rPr lang="en-US"/>
              <a:t>Then we use calculate_trend()</a:t>
            </a:r>
          </a:p>
          <a:p>
            <a:pPr lvl="1"/>
            <a:r>
              <a:rPr lang="en-US"/>
              <a:t>In this calculate trend we subract latest demand history to the oldest one</a:t>
            </a:r>
          </a:p>
          <a:p>
            <a:pPr lvl="1"/>
            <a:r>
              <a:rPr lang="en-US"/>
              <a:t>TIME COMPLEXITY:</a:t>
            </a:r>
          </a:p>
          <a:p>
            <a:pPr lvl="2"/>
            <a:r>
              <a:rPr lang="en-US"/>
              <a:t>Here we don’t iterated through anything , just initializing and subtraction operation </a:t>
            </a:r>
          </a:p>
          <a:p>
            <a:pPr lvl="2"/>
            <a:r>
              <a:rPr lang="en-US"/>
              <a:t>So it takes O(1) time complextity</a:t>
            </a:r>
          </a:p>
          <a:p>
            <a:pPr lvl="1"/>
            <a:endParaRPr lang="en-US" dirty="0"/>
          </a:p>
        </p:txBody>
      </p:sp>
    </p:spTree>
    <p:extLst>
      <p:ext uri="{BB962C8B-B14F-4D97-AF65-F5344CB8AC3E}">
        <p14:creationId xmlns:p14="http://schemas.microsoft.com/office/powerpoint/2010/main" val="3298996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Functions and complexities</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22</a:t>
            </a:fld>
            <a:endParaRPr lang="en-US" dirty="0"/>
          </a:p>
        </p:txBody>
      </p:sp>
      <p:sp>
        <p:nvSpPr>
          <p:cNvPr id="7" name="Content Placeholder 3">
            <a:extLst>
              <a:ext uri="{FF2B5EF4-FFF2-40B4-BE49-F238E27FC236}">
                <a16:creationId xmlns:a16="http://schemas.microsoft.com/office/drawing/2014/main" id="{701C2F4A-ABC8-39B2-B7BB-36C02B7A4540}"/>
              </a:ext>
            </a:extLst>
          </p:cNvPr>
          <p:cNvSpPr txBox="1">
            <a:spLocks/>
          </p:cNvSpPr>
          <p:nvPr/>
        </p:nvSpPr>
        <p:spPr>
          <a:xfrm>
            <a:off x="914398" y="1809135"/>
            <a:ext cx="10439401" cy="3956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calculate_moving_average</a:t>
            </a:r>
          </a:p>
          <a:p>
            <a:pPr lvl="1"/>
            <a:r>
              <a:rPr lang="en-US" dirty="0"/>
              <a:t>Here we do the same as previous </a:t>
            </a:r>
          </a:p>
          <a:p>
            <a:pPr lvl="1"/>
            <a:r>
              <a:rPr lang="en-US" dirty="0"/>
              <a:t>We retrieve the product from product id</a:t>
            </a:r>
          </a:p>
          <a:p>
            <a:pPr lvl="1"/>
            <a:r>
              <a:rPr lang="en-US" dirty="0"/>
              <a:t>Then we use function moving </a:t>
            </a:r>
            <a:r>
              <a:rPr lang="en-US" dirty="0" err="1"/>
              <a:t>averger</a:t>
            </a:r>
            <a:r>
              <a:rPr lang="en-US" dirty="0"/>
              <a:t> from demand forest</a:t>
            </a:r>
          </a:p>
          <a:p>
            <a:pPr lvl="1"/>
            <a:r>
              <a:rPr lang="en-US" dirty="0"/>
              <a:t>Demand forest uses a division </a:t>
            </a:r>
            <a:r>
              <a:rPr lang="en-US" dirty="0" err="1"/>
              <a:t>operation,it</a:t>
            </a:r>
            <a:r>
              <a:rPr lang="en-US" dirty="0"/>
              <a:t> returns total demand/num of entries</a:t>
            </a:r>
          </a:p>
          <a:p>
            <a:pPr lvl="1"/>
            <a:r>
              <a:rPr lang="en-US" dirty="0"/>
              <a:t>TIME COMPLEXITY:</a:t>
            </a:r>
          </a:p>
          <a:p>
            <a:pPr lvl="2"/>
            <a:r>
              <a:rPr lang="en-US" dirty="0"/>
              <a:t>It takes O(1) time complexity as it is assignment and division operation only</a:t>
            </a:r>
          </a:p>
          <a:p>
            <a:pPr lvl="1"/>
            <a:r>
              <a:rPr lang="en-US" dirty="0"/>
              <a:t>SPACE COMPLEXITY:</a:t>
            </a:r>
          </a:p>
          <a:p>
            <a:pPr lvl="2"/>
            <a:r>
              <a:rPr lang="en-US" dirty="0"/>
              <a:t>O(1) as we are not using any additional space and only division operation happening.</a:t>
            </a:r>
          </a:p>
          <a:p>
            <a:pPr lvl="1"/>
            <a:endParaRPr lang="en-US" dirty="0"/>
          </a:p>
        </p:txBody>
      </p:sp>
    </p:spTree>
    <p:extLst>
      <p:ext uri="{BB962C8B-B14F-4D97-AF65-F5344CB8AC3E}">
        <p14:creationId xmlns:p14="http://schemas.microsoft.com/office/powerpoint/2010/main" val="1478990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Functions and complexities</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23</a:t>
            </a:fld>
            <a:endParaRPr lang="en-US" dirty="0"/>
          </a:p>
        </p:txBody>
      </p:sp>
      <p:sp>
        <p:nvSpPr>
          <p:cNvPr id="7" name="Content Placeholder 3">
            <a:extLst>
              <a:ext uri="{FF2B5EF4-FFF2-40B4-BE49-F238E27FC236}">
                <a16:creationId xmlns:a16="http://schemas.microsoft.com/office/drawing/2014/main" id="{C0D4DD77-E059-2BBA-FCBA-3FCFEDC32001}"/>
              </a:ext>
            </a:extLst>
          </p:cNvPr>
          <p:cNvSpPr txBox="1">
            <a:spLocks/>
          </p:cNvSpPr>
          <p:nvPr/>
        </p:nvSpPr>
        <p:spPr>
          <a:xfrm>
            <a:off x="914398" y="1809135"/>
            <a:ext cx="10439401" cy="3956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calculate_exponential_smoothing</a:t>
            </a:r>
          </a:p>
          <a:p>
            <a:pPr lvl="1"/>
            <a:r>
              <a:rPr lang="en-US" dirty="0"/>
              <a:t>Here we do the same as previous </a:t>
            </a:r>
          </a:p>
          <a:p>
            <a:pPr lvl="1"/>
            <a:r>
              <a:rPr lang="en-US" dirty="0"/>
              <a:t>We retrieve the product from product id</a:t>
            </a:r>
          </a:p>
          <a:p>
            <a:pPr lvl="1"/>
            <a:r>
              <a:rPr lang="en-US" dirty="0"/>
              <a:t>Then we use function exponential smoothing from demand forest</a:t>
            </a:r>
          </a:p>
          <a:p>
            <a:pPr lvl="1"/>
            <a:endParaRPr lang="en-US" dirty="0"/>
          </a:p>
        </p:txBody>
      </p:sp>
    </p:spTree>
    <p:extLst>
      <p:ext uri="{BB962C8B-B14F-4D97-AF65-F5344CB8AC3E}">
        <p14:creationId xmlns:p14="http://schemas.microsoft.com/office/powerpoint/2010/main" val="2552512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Functions and complexities</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24</a:t>
            </a:fld>
            <a:endParaRPr lang="en-US" dirty="0"/>
          </a:p>
        </p:txBody>
      </p:sp>
      <p:sp>
        <p:nvSpPr>
          <p:cNvPr id="7" name="Content Placeholder 3">
            <a:extLst>
              <a:ext uri="{FF2B5EF4-FFF2-40B4-BE49-F238E27FC236}">
                <a16:creationId xmlns:a16="http://schemas.microsoft.com/office/drawing/2014/main" id="{701C2F4A-ABC8-39B2-B7BB-36C02B7A4540}"/>
              </a:ext>
            </a:extLst>
          </p:cNvPr>
          <p:cNvSpPr txBox="1">
            <a:spLocks/>
          </p:cNvSpPr>
          <p:nvPr/>
        </p:nvSpPr>
        <p:spPr>
          <a:xfrm>
            <a:off x="914398" y="1809135"/>
            <a:ext cx="10439401" cy="3956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calculate_seasonal_index</a:t>
            </a:r>
          </a:p>
          <a:p>
            <a:pPr lvl="1"/>
            <a:r>
              <a:rPr lang="en-US" dirty="0"/>
              <a:t>In this we make find product</a:t>
            </a:r>
          </a:p>
          <a:p>
            <a:pPr lvl="1"/>
            <a:r>
              <a:rPr lang="en-US" dirty="0"/>
              <a:t>Then we use function of demand product</a:t>
            </a:r>
          </a:p>
          <a:p>
            <a:pPr lvl="1"/>
            <a:r>
              <a:rPr lang="en-US" dirty="0"/>
              <a:t>We make a list of length window size</a:t>
            </a:r>
          </a:p>
          <a:p>
            <a:pPr lvl="1"/>
            <a:r>
              <a:rPr lang="en-US" dirty="0"/>
              <a:t>We store recent seasonal indexes</a:t>
            </a:r>
          </a:p>
          <a:p>
            <a:pPr lvl="1"/>
            <a:r>
              <a:rPr lang="en-US" dirty="0"/>
              <a:t>TIME COMPLEXITY:</a:t>
            </a:r>
          </a:p>
          <a:p>
            <a:pPr lvl="2"/>
            <a:r>
              <a:rPr lang="en-US" dirty="0"/>
              <a:t>It takes O(n) time as we are </a:t>
            </a:r>
            <a:r>
              <a:rPr lang="en-US" dirty="0" err="1"/>
              <a:t>iterationg</a:t>
            </a:r>
            <a:r>
              <a:rPr lang="en-US" dirty="0"/>
              <a:t> through the window for seasonal indexes</a:t>
            </a:r>
            <a:endParaRPr lang="en-IN" dirty="0"/>
          </a:p>
          <a:p>
            <a:pPr lvl="1"/>
            <a:r>
              <a:rPr lang="en-US" dirty="0"/>
              <a:t>SPACE COMPLEXITY:</a:t>
            </a:r>
          </a:p>
          <a:p>
            <a:pPr lvl="2"/>
            <a:r>
              <a:rPr lang="en-US" dirty="0"/>
              <a:t>It takes O(n) space complexity</a:t>
            </a:r>
          </a:p>
        </p:txBody>
      </p:sp>
    </p:spTree>
    <p:extLst>
      <p:ext uri="{BB962C8B-B14F-4D97-AF65-F5344CB8AC3E}">
        <p14:creationId xmlns:p14="http://schemas.microsoft.com/office/powerpoint/2010/main" val="99883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Functions and complexities</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25</a:t>
            </a:fld>
            <a:endParaRPr lang="en-US" dirty="0"/>
          </a:p>
        </p:txBody>
      </p:sp>
      <p:sp>
        <p:nvSpPr>
          <p:cNvPr id="7" name="Content Placeholder 3">
            <a:extLst>
              <a:ext uri="{FF2B5EF4-FFF2-40B4-BE49-F238E27FC236}">
                <a16:creationId xmlns:a16="http://schemas.microsoft.com/office/drawing/2014/main" id="{C0D4DD77-E059-2BBA-FCBA-3FCFEDC32001}"/>
              </a:ext>
            </a:extLst>
          </p:cNvPr>
          <p:cNvSpPr txBox="1">
            <a:spLocks/>
          </p:cNvSpPr>
          <p:nvPr/>
        </p:nvSpPr>
        <p:spPr>
          <a:xfrm>
            <a:off x="914398" y="1809135"/>
            <a:ext cx="10439401" cy="3956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forecast_with_trend_and_seasonality</a:t>
            </a:r>
          </a:p>
          <a:p>
            <a:pPr lvl="1"/>
            <a:r>
              <a:rPr lang="en-US" dirty="0"/>
              <a:t>Similar to previous , we find products from products list</a:t>
            </a:r>
          </a:p>
          <a:p>
            <a:pPr lvl="1"/>
            <a:r>
              <a:rPr lang="en-US" dirty="0"/>
              <a:t>Then we use function in demand process </a:t>
            </a:r>
            <a:r>
              <a:rPr lang="en-US" dirty="0" err="1"/>
              <a:t>forecast_with_trend_and_seasonability</a:t>
            </a:r>
            <a:r>
              <a:rPr lang="en-US" dirty="0"/>
              <a:t>()</a:t>
            </a:r>
          </a:p>
          <a:p>
            <a:pPr lvl="1"/>
            <a:r>
              <a:rPr lang="en-US" dirty="0"/>
              <a:t>This function finds forecast trend with </a:t>
            </a:r>
            <a:r>
              <a:rPr lang="en-US" dirty="0" err="1"/>
              <a:t>seasonability</a:t>
            </a:r>
            <a:endParaRPr lang="en-US" dirty="0"/>
          </a:p>
          <a:p>
            <a:pPr lvl="1"/>
            <a:r>
              <a:rPr lang="en-US" dirty="0"/>
              <a:t>TIME_COMPLEXITY:</a:t>
            </a:r>
          </a:p>
          <a:p>
            <a:pPr lvl="2"/>
            <a:r>
              <a:rPr lang="en-US" dirty="0"/>
              <a:t>It takes O(n) time complexity</a:t>
            </a:r>
          </a:p>
          <a:p>
            <a:pPr lvl="1"/>
            <a:r>
              <a:rPr lang="en-US" dirty="0"/>
              <a:t>SPACE_COMPLEXITY:</a:t>
            </a:r>
          </a:p>
          <a:p>
            <a:pPr lvl="2"/>
            <a:r>
              <a:rPr lang="en-US" dirty="0"/>
              <a:t>This takes O(n) time complexity as we are using forecast list</a:t>
            </a:r>
          </a:p>
          <a:p>
            <a:pPr lvl="1"/>
            <a:endParaRPr lang="en-US" dirty="0"/>
          </a:p>
        </p:txBody>
      </p:sp>
    </p:spTree>
    <p:extLst>
      <p:ext uri="{BB962C8B-B14F-4D97-AF65-F5344CB8AC3E}">
        <p14:creationId xmlns:p14="http://schemas.microsoft.com/office/powerpoint/2010/main" val="183099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884254" y="2480156"/>
            <a:ext cx="6541477" cy="3368819"/>
          </a:xfrm>
        </p:spPr>
        <p:txBody>
          <a:bodyPr/>
          <a:lstStyle/>
          <a:p>
            <a:r>
              <a:rPr lang="en-US" dirty="0"/>
              <a:t>ORDER</a:t>
            </a:r>
            <a:br>
              <a:rPr lang="en-US" dirty="0"/>
            </a:br>
            <a:r>
              <a:rPr lang="en-US" dirty="0"/>
              <a:t>	PROCESSING</a:t>
            </a:r>
          </a:p>
        </p:txBody>
      </p:sp>
      <p:pic>
        <p:nvPicPr>
          <p:cNvPr id="1028" name="Picture 4" descr="Here's Everything You Need To Know About Supply Chain Management">
            <a:extLst>
              <a:ext uri="{FF2B5EF4-FFF2-40B4-BE49-F238E27FC236}">
                <a16:creationId xmlns:a16="http://schemas.microsoft.com/office/drawing/2014/main" id="{42AAF4A0-CA46-67D0-24F2-693612173562}"/>
              </a:ext>
            </a:extLst>
          </p:cNvPr>
          <p:cNvPicPr>
            <a:picLocks noGrp="1" noChangeAspect="1" noChangeArrowheads="1"/>
          </p:cNvPicPr>
          <p:nvPr>
            <p:ph type="pic" sz="quarter" idx="10"/>
          </p:nvPr>
        </p:nvPicPr>
        <p:blipFill>
          <a:blip r:embed="rId3">
            <a:biLevel thresh="50000"/>
            <a:extLst>
              <a:ext uri="{28A0092B-C50C-407E-A947-70E740481C1C}">
                <a14:useLocalDpi xmlns:a14="http://schemas.microsoft.com/office/drawing/2010/main" val="0"/>
              </a:ext>
            </a:extLst>
          </a:blip>
          <a:srcRect l="26700" r="26700"/>
          <a:stretch>
            <a:fillRect/>
          </a:stretch>
        </p:blipFill>
        <p:spPr bwMode="auto">
          <a:xfrm>
            <a:off x="6075680" y="-10160"/>
            <a:ext cx="6116320" cy="6868160"/>
          </a:xfrm>
          <a:prstGeom prst="flowChartPunchedCard">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51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Class order</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9" y="1809135"/>
            <a:ext cx="5181602" cy="3956165"/>
          </a:xfrm>
        </p:spPr>
        <p:txBody>
          <a:bodyPr/>
          <a:lstStyle/>
          <a:p>
            <a:r>
              <a:rPr lang="en-US" sz="2000" dirty="0"/>
              <a:t>__</a:t>
            </a:r>
            <a:r>
              <a:rPr lang="en-US" sz="2000" dirty="0" err="1"/>
              <a:t>init</a:t>
            </a:r>
            <a:r>
              <a:rPr lang="en-US" sz="2000" dirty="0"/>
              <a:t>__ Method: This is the constructor method that initializes an order object with three attributes:</a:t>
            </a:r>
            <a:br>
              <a:rPr lang="en-US" sz="2000" dirty="0"/>
            </a:br>
            <a:r>
              <a:rPr lang="en-US" sz="2000" dirty="0" err="1"/>
              <a:t>order_id</a:t>
            </a:r>
            <a:r>
              <a:rPr lang="en-US" sz="2000" dirty="0"/>
              <a:t>: A unique identifier for the order.</a:t>
            </a:r>
            <a:br>
              <a:rPr lang="en-US" sz="2000" dirty="0"/>
            </a:br>
            <a:r>
              <a:rPr lang="en-US" sz="2000" dirty="0" err="1"/>
              <a:t>product_id</a:t>
            </a:r>
            <a:r>
              <a:rPr lang="en-US" sz="2000" dirty="0"/>
              <a:t>: The identifier for the product being ordered.</a:t>
            </a:r>
            <a:br>
              <a:rPr lang="en-US" sz="2000" dirty="0"/>
            </a:br>
            <a:r>
              <a:rPr lang="en-US" sz="2000" dirty="0"/>
              <a:t>quantity: The quantity of the product being ordered.</a:t>
            </a:r>
            <a:br>
              <a:rPr lang="en-US" sz="2000" dirty="0"/>
            </a:br>
            <a:br>
              <a:rPr lang="en-US" sz="2000" dirty="0"/>
            </a:br>
            <a:r>
              <a:rPr lang="en-US" sz="2000" dirty="0"/>
              <a:t>__str__ Method: This method provides a string representation of the order object. This is useful for printing the order details in a readable format.</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27</a:t>
            </a:fld>
            <a:endParaRPr lang="en-US" dirty="0"/>
          </a:p>
        </p:txBody>
      </p:sp>
      <p:pic>
        <p:nvPicPr>
          <p:cNvPr id="3" name="Picture 2">
            <a:extLst>
              <a:ext uri="{FF2B5EF4-FFF2-40B4-BE49-F238E27FC236}">
                <a16:creationId xmlns:a16="http://schemas.microsoft.com/office/drawing/2014/main" id="{83E43459-C002-ED65-E09D-A05AAF93A2CD}"/>
              </a:ext>
            </a:extLst>
          </p:cNvPr>
          <p:cNvPicPr>
            <a:picLocks noChangeAspect="1"/>
          </p:cNvPicPr>
          <p:nvPr/>
        </p:nvPicPr>
        <p:blipFill>
          <a:blip r:embed="rId3"/>
          <a:stretch>
            <a:fillRect/>
          </a:stretch>
        </p:blipFill>
        <p:spPr>
          <a:xfrm>
            <a:off x="6297374" y="2020212"/>
            <a:ext cx="5621318" cy="2817576"/>
          </a:xfrm>
          <a:prstGeom prst="rect">
            <a:avLst/>
          </a:prstGeom>
        </p:spPr>
      </p:pic>
    </p:spTree>
    <p:extLst>
      <p:ext uri="{BB962C8B-B14F-4D97-AF65-F5344CB8AC3E}">
        <p14:creationId xmlns:p14="http://schemas.microsoft.com/office/powerpoint/2010/main" val="867452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Class order Processing</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9" y="1809135"/>
            <a:ext cx="5181602" cy="3956165"/>
          </a:xfrm>
        </p:spPr>
        <p:txBody>
          <a:bodyPr/>
          <a:lstStyle/>
          <a:p>
            <a:r>
              <a:rPr lang="en-US" sz="2000" dirty="0"/>
              <a:t>__</a:t>
            </a:r>
            <a:r>
              <a:rPr lang="en-US" sz="2000" dirty="0" err="1"/>
              <a:t>init</a:t>
            </a:r>
            <a:r>
              <a:rPr lang="en-US" sz="2000" dirty="0"/>
              <a:t>__ Method: Initializes the order processing system with two attributes:</a:t>
            </a:r>
            <a:br>
              <a:rPr lang="en-US" sz="2000" dirty="0"/>
            </a:br>
            <a:r>
              <a:rPr lang="en-US" sz="2000" dirty="0"/>
              <a:t>inventory: An instance of the Inventory class, which manages product stock.</a:t>
            </a:r>
            <a:br>
              <a:rPr lang="en-US" sz="2000" dirty="0"/>
            </a:br>
            <a:r>
              <a:rPr lang="en-US" sz="2000" dirty="0" err="1"/>
              <a:t>order_queue</a:t>
            </a:r>
            <a:r>
              <a:rPr lang="en-US" sz="2000" dirty="0"/>
              <a:t>: A double-ended queue (deque) to store orders in a FIFO (First In, First Out) manner.</a:t>
            </a:r>
            <a:br>
              <a:rPr lang="en-US" sz="2000" dirty="0"/>
            </a:br>
            <a:br>
              <a:rPr lang="en-US" sz="2000" dirty="0"/>
            </a:br>
            <a:r>
              <a:rPr lang="en-US" sz="2000" dirty="0" err="1"/>
              <a:t>add_order</a:t>
            </a:r>
            <a:r>
              <a:rPr lang="en-US" sz="2000" dirty="0"/>
              <a:t> Method: This method adds an order to the queue.</a:t>
            </a:r>
            <a:br>
              <a:rPr lang="en-US" sz="2000" dirty="0"/>
            </a:br>
            <a:r>
              <a:rPr lang="en-US" sz="2000" dirty="0"/>
              <a:t>Time Complexity: O(1), as appending to a deque is an O(1) operation.</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28</a:t>
            </a:fld>
            <a:endParaRPr lang="en-US" dirty="0"/>
          </a:p>
        </p:txBody>
      </p:sp>
      <p:pic>
        <p:nvPicPr>
          <p:cNvPr id="6" name="Picture 5">
            <a:extLst>
              <a:ext uri="{FF2B5EF4-FFF2-40B4-BE49-F238E27FC236}">
                <a16:creationId xmlns:a16="http://schemas.microsoft.com/office/drawing/2014/main" id="{79F1752E-F376-6FFB-2F88-C993E28034C9}"/>
              </a:ext>
            </a:extLst>
          </p:cNvPr>
          <p:cNvPicPr>
            <a:picLocks noChangeAspect="1"/>
          </p:cNvPicPr>
          <p:nvPr/>
        </p:nvPicPr>
        <p:blipFill>
          <a:blip r:embed="rId3"/>
          <a:stretch>
            <a:fillRect/>
          </a:stretch>
        </p:blipFill>
        <p:spPr>
          <a:xfrm>
            <a:off x="6297373" y="2020212"/>
            <a:ext cx="5476705" cy="2817708"/>
          </a:xfrm>
          <a:prstGeom prst="rect">
            <a:avLst/>
          </a:prstGeom>
        </p:spPr>
      </p:pic>
    </p:spTree>
    <p:extLst>
      <p:ext uri="{BB962C8B-B14F-4D97-AF65-F5344CB8AC3E}">
        <p14:creationId xmlns:p14="http://schemas.microsoft.com/office/powerpoint/2010/main" val="308676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2B8E5D-20BD-C936-C6AD-5A09B1AB836C}"/>
              </a:ext>
            </a:extLst>
          </p:cNvPr>
          <p:cNvPicPr>
            <a:picLocks noChangeAspect="1"/>
          </p:cNvPicPr>
          <p:nvPr/>
        </p:nvPicPr>
        <p:blipFill>
          <a:blip r:embed="rId3"/>
          <a:stretch>
            <a:fillRect/>
          </a:stretch>
        </p:blipFill>
        <p:spPr>
          <a:xfrm>
            <a:off x="6151096" y="1465845"/>
            <a:ext cx="5769258" cy="3926310"/>
          </a:xfrm>
          <a:prstGeom prst="rect">
            <a:avLst/>
          </a:prstGeom>
        </p:spPr>
      </p:pic>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9" y="1404595"/>
            <a:ext cx="5181602" cy="4360706"/>
          </a:xfrm>
        </p:spPr>
        <p:txBody>
          <a:bodyPr>
            <a:normAutofit fontScale="92500" lnSpcReduction="10000"/>
          </a:bodyPr>
          <a:lstStyle/>
          <a:p>
            <a:r>
              <a:rPr lang="en-US" sz="2000" dirty="0" err="1"/>
              <a:t>process_order</a:t>
            </a:r>
            <a:r>
              <a:rPr lang="en-US" sz="2000" dirty="0"/>
              <a:t> Method: Processes the first order in the queue.</a:t>
            </a:r>
            <a:br>
              <a:rPr lang="en-US" sz="2000" dirty="0"/>
            </a:br>
            <a:r>
              <a:rPr lang="en-US" sz="2000" dirty="0"/>
              <a:t>Steps:</a:t>
            </a:r>
            <a:br>
              <a:rPr lang="en-US" sz="2000" dirty="0"/>
            </a:br>
            <a:r>
              <a:rPr lang="en-US" sz="2000" dirty="0"/>
              <a:t>Check if Queue is Not Empty: If the queue is empty, print a message and exit.</a:t>
            </a:r>
            <a:br>
              <a:rPr lang="en-US" sz="2000" dirty="0"/>
            </a:br>
            <a:r>
              <a:rPr lang="en-US" sz="2000" dirty="0"/>
              <a:t>Dequeue the Order: Remove the first order from the queue.</a:t>
            </a:r>
            <a:br>
              <a:rPr lang="en-US" sz="2000" dirty="0"/>
            </a:br>
            <a:r>
              <a:rPr lang="en-US" sz="2000" dirty="0"/>
              <a:t>Check Product Availability: If the product ID exists in the inventory:</a:t>
            </a:r>
            <a:br>
              <a:rPr lang="en-US" sz="2000" dirty="0"/>
            </a:br>
            <a:r>
              <a:rPr lang="en-US" sz="2000" dirty="0"/>
              <a:t>Retrieve the product.</a:t>
            </a:r>
            <a:br>
              <a:rPr lang="en-US" sz="2000" dirty="0"/>
            </a:br>
            <a:r>
              <a:rPr lang="en-US" sz="2000" dirty="0"/>
              <a:t>Check if the stock is sufficient.</a:t>
            </a:r>
            <a:br>
              <a:rPr lang="en-US" sz="2000" dirty="0"/>
            </a:br>
            <a:r>
              <a:rPr lang="en-US" sz="2000" dirty="0"/>
              <a:t>If yes, update the stock, log the transaction, and print a success message.</a:t>
            </a:r>
            <a:br>
              <a:rPr lang="en-US" sz="2000" dirty="0"/>
            </a:br>
            <a:r>
              <a:rPr lang="en-US" sz="2000" dirty="0"/>
              <a:t>If no, print a message indicating insufficient stock.</a:t>
            </a:r>
            <a:br>
              <a:rPr lang="en-US" sz="2000" dirty="0"/>
            </a:br>
            <a:r>
              <a:rPr lang="en-US" sz="2000" dirty="0"/>
              <a:t>Record the demand for the processed order.</a:t>
            </a:r>
            <a:br>
              <a:rPr lang="en-US" sz="2000" dirty="0"/>
            </a:br>
            <a:r>
              <a:rPr lang="en-US" sz="2000" dirty="0"/>
              <a:t>If Product Not Found: Print a message indicating that the product ID was not found.</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341307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231110" y="2650977"/>
            <a:ext cx="6541477" cy="3368819"/>
          </a:xfrm>
        </p:spPr>
        <p:txBody>
          <a:bodyPr/>
          <a:lstStyle/>
          <a:p>
            <a:r>
              <a:rPr lang="en-US" dirty="0"/>
              <a:t>supplier  	network					management</a:t>
            </a:r>
          </a:p>
        </p:txBody>
      </p:sp>
      <p:pic>
        <p:nvPicPr>
          <p:cNvPr id="1028" name="Picture 4" descr="Here's Everything You Need To Know About Supply Chain Management">
            <a:extLst>
              <a:ext uri="{FF2B5EF4-FFF2-40B4-BE49-F238E27FC236}">
                <a16:creationId xmlns:a16="http://schemas.microsoft.com/office/drawing/2014/main" id="{42AAF4A0-CA46-67D0-24F2-693612173562}"/>
              </a:ext>
            </a:extLst>
          </p:cNvPr>
          <p:cNvPicPr>
            <a:picLocks noGrp="1" noChangeAspect="1" noChangeArrowheads="1"/>
          </p:cNvPicPr>
          <p:nvPr>
            <p:ph type="pic" sz="quarter" idx="10"/>
          </p:nvPr>
        </p:nvPicPr>
        <p:blipFill>
          <a:blip r:embed="rId3">
            <a:biLevel thresh="50000"/>
            <a:extLst>
              <a:ext uri="{28A0092B-C50C-407E-A947-70E740481C1C}">
                <a14:useLocalDpi xmlns:a14="http://schemas.microsoft.com/office/drawing/2010/main" val="0"/>
              </a:ext>
            </a:extLst>
          </a:blip>
          <a:srcRect l="26700" r="26700"/>
          <a:stretch>
            <a:fillRect/>
          </a:stretch>
        </p:blipFill>
        <p:spPr bwMode="auto">
          <a:xfrm>
            <a:off x="6075680" y="-10160"/>
            <a:ext cx="6116320" cy="6868160"/>
          </a:xfrm>
          <a:prstGeom prst="flowChartPunchedCard">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629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876299" y="2440731"/>
            <a:ext cx="10439401" cy="820943"/>
          </a:xfrm>
        </p:spPr>
        <p:txBody>
          <a:bodyPr/>
          <a:lstStyle/>
          <a:p>
            <a:r>
              <a:rPr lang="en-US" sz="2000" dirty="0"/>
              <a:t>Time Complexity: O(1) for dequeuing and recording demand, but O(n) for updating stock in the heap (where n is the number of products).</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30</a:t>
            </a:fld>
            <a:endParaRPr lang="en-US" dirty="0"/>
          </a:p>
        </p:txBody>
      </p:sp>
    </p:spTree>
    <p:extLst>
      <p:ext uri="{BB962C8B-B14F-4D97-AF65-F5344CB8AC3E}">
        <p14:creationId xmlns:p14="http://schemas.microsoft.com/office/powerpoint/2010/main" val="2677935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400" y="2181762"/>
            <a:ext cx="5181602" cy="4360706"/>
          </a:xfrm>
        </p:spPr>
        <p:txBody>
          <a:bodyPr>
            <a:normAutofit/>
          </a:bodyPr>
          <a:lstStyle/>
          <a:p>
            <a:r>
              <a:rPr lang="en-US" sz="2000" dirty="0" err="1"/>
              <a:t>list_orders</a:t>
            </a:r>
            <a:r>
              <a:rPr lang="en-US" sz="2000" dirty="0"/>
              <a:t> Method: Returns a list of string representations of all orders in the queue.</a:t>
            </a:r>
            <a:br>
              <a:rPr lang="en-US" sz="2000" dirty="0"/>
            </a:br>
            <a:r>
              <a:rPr lang="en-US" sz="2000" dirty="0"/>
              <a:t>Time Complexity: O(n), where n is the number of orders, as it iterates through the queue.</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31</a:t>
            </a:fld>
            <a:endParaRPr lang="en-US" dirty="0"/>
          </a:p>
        </p:txBody>
      </p:sp>
      <p:pic>
        <p:nvPicPr>
          <p:cNvPr id="2" name="Picture 1">
            <a:extLst>
              <a:ext uri="{FF2B5EF4-FFF2-40B4-BE49-F238E27FC236}">
                <a16:creationId xmlns:a16="http://schemas.microsoft.com/office/drawing/2014/main" id="{80DFB1C3-EAFB-6779-3255-5FF8938104EA}"/>
              </a:ext>
            </a:extLst>
          </p:cNvPr>
          <p:cNvPicPr>
            <a:picLocks noChangeAspect="1"/>
          </p:cNvPicPr>
          <p:nvPr/>
        </p:nvPicPr>
        <p:blipFill>
          <a:blip r:embed="rId3"/>
          <a:stretch>
            <a:fillRect/>
          </a:stretch>
        </p:blipFill>
        <p:spPr>
          <a:xfrm>
            <a:off x="6683603" y="2375555"/>
            <a:ext cx="4884747" cy="734482"/>
          </a:xfrm>
          <a:prstGeom prst="rect">
            <a:avLst/>
          </a:prstGeom>
        </p:spPr>
      </p:pic>
    </p:spTree>
    <p:extLst>
      <p:ext uri="{BB962C8B-B14F-4D97-AF65-F5344CB8AC3E}">
        <p14:creationId xmlns:p14="http://schemas.microsoft.com/office/powerpoint/2010/main" val="2855201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914400" y="1077493"/>
            <a:ext cx="10233303" cy="4703014"/>
          </a:xfrm>
        </p:spPr>
        <p:txBody>
          <a:bodyPr>
            <a:normAutofit/>
          </a:bodyPr>
          <a:lstStyle/>
          <a:p>
            <a:r>
              <a:rPr lang="en-US" sz="2000" dirty="0"/>
              <a:t>Data Structures Used</a:t>
            </a:r>
            <a:br>
              <a:rPr lang="en-US" sz="2000" dirty="0"/>
            </a:br>
            <a:r>
              <a:rPr lang="en-US" sz="2000" dirty="0"/>
              <a:t>deque:</a:t>
            </a:r>
            <a:br>
              <a:rPr lang="en-US" sz="2000" dirty="0"/>
            </a:br>
            <a:br>
              <a:rPr lang="en-US" sz="2000" dirty="0"/>
            </a:br>
            <a:r>
              <a:rPr lang="en-US" sz="2000" dirty="0"/>
              <a:t>Usage: </a:t>
            </a:r>
            <a:r>
              <a:rPr lang="en-US" sz="2000" dirty="0" err="1"/>
              <a:t>order_queue</a:t>
            </a:r>
            <a:r>
              <a:rPr lang="en-US" sz="2000" dirty="0"/>
              <a:t> to manage the order queue.</a:t>
            </a:r>
            <a:br>
              <a:rPr lang="en-US" sz="2000" dirty="0"/>
            </a:br>
            <a:r>
              <a:rPr lang="en-US" sz="2000" dirty="0"/>
              <a:t>Operations:</a:t>
            </a:r>
            <a:br>
              <a:rPr lang="en-US" sz="2000" dirty="0"/>
            </a:br>
            <a:r>
              <a:rPr lang="en-US" sz="2000" dirty="0"/>
              <a:t>append(order): O(1) - Add order to the queue.</a:t>
            </a:r>
            <a:br>
              <a:rPr lang="en-US" sz="2000" dirty="0"/>
            </a:br>
            <a:r>
              <a:rPr lang="en-US" sz="2000" dirty="0" err="1"/>
              <a:t>popleft</a:t>
            </a:r>
            <a:r>
              <a:rPr lang="en-US" sz="2000" dirty="0"/>
              <a:t>(): O(1) - Remove order from the front of the queue.</a:t>
            </a:r>
            <a:br>
              <a:rPr lang="en-US" sz="2000" dirty="0"/>
            </a:br>
            <a:r>
              <a:rPr lang="en-US" sz="2000" dirty="0"/>
              <a:t>Benefits: Efficient for FIFO operations, where both appending and popping from the left are O(1).</a:t>
            </a:r>
            <a:br>
              <a:rPr lang="en-US" sz="2000" dirty="0"/>
            </a:br>
            <a:r>
              <a:rPr lang="en-US" sz="2000" dirty="0"/>
              <a:t>Inventory:</a:t>
            </a:r>
            <a:br>
              <a:rPr lang="en-US" sz="2000" dirty="0"/>
            </a:br>
            <a:br>
              <a:rPr lang="en-US" sz="2000" dirty="0"/>
            </a:b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32</a:t>
            </a:fld>
            <a:endParaRPr lang="en-US" dirty="0"/>
          </a:p>
        </p:txBody>
      </p:sp>
    </p:spTree>
    <p:extLst>
      <p:ext uri="{BB962C8B-B14F-4D97-AF65-F5344CB8AC3E}">
        <p14:creationId xmlns:p14="http://schemas.microsoft.com/office/powerpoint/2010/main" val="2900137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884254" y="2480156"/>
            <a:ext cx="6541477" cy="3368819"/>
          </a:xfrm>
        </p:spPr>
        <p:txBody>
          <a:bodyPr/>
          <a:lstStyle/>
          <a:p>
            <a:r>
              <a:rPr lang="en-US" dirty="0"/>
              <a:t>delivery</a:t>
            </a:r>
            <a:br>
              <a:rPr lang="en-US" dirty="0"/>
            </a:br>
            <a:r>
              <a:rPr lang="en-US" dirty="0"/>
              <a:t>	SCHEDULING</a:t>
            </a:r>
          </a:p>
        </p:txBody>
      </p:sp>
      <p:pic>
        <p:nvPicPr>
          <p:cNvPr id="1028" name="Picture 4" descr="Here's Everything You Need To Know About Supply Chain Management">
            <a:extLst>
              <a:ext uri="{FF2B5EF4-FFF2-40B4-BE49-F238E27FC236}">
                <a16:creationId xmlns:a16="http://schemas.microsoft.com/office/drawing/2014/main" id="{42AAF4A0-CA46-67D0-24F2-693612173562}"/>
              </a:ext>
            </a:extLst>
          </p:cNvPr>
          <p:cNvPicPr>
            <a:picLocks noGrp="1" noChangeAspect="1" noChangeArrowheads="1"/>
          </p:cNvPicPr>
          <p:nvPr>
            <p:ph type="pic" sz="quarter" idx="10"/>
          </p:nvPr>
        </p:nvPicPr>
        <p:blipFill>
          <a:blip r:embed="rId3">
            <a:biLevel thresh="50000"/>
            <a:extLst>
              <a:ext uri="{28A0092B-C50C-407E-A947-70E740481C1C}">
                <a14:useLocalDpi xmlns:a14="http://schemas.microsoft.com/office/drawing/2010/main" val="0"/>
              </a:ext>
            </a:extLst>
          </a:blip>
          <a:srcRect l="26700" r="26700"/>
          <a:stretch>
            <a:fillRect/>
          </a:stretch>
        </p:blipFill>
        <p:spPr bwMode="auto">
          <a:xfrm>
            <a:off x="6075680" y="-10160"/>
            <a:ext cx="6116320" cy="6868160"/>
          </a:xfrm>
          <a:prstGeom prst="flowChartPunchedCard">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763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1809135"/>
            <a:ext cx="10439401" cy="3956165"/>
          </a:xfrm>
        </p:spPr>
        <p:txBody>
          <a:bodyPr>
            <a:normAutofit/>
          </a:bodyPr>
          <a:lstStyle/>
          <a:p>
            <a:r>
              <a:rPr lang="en-US" sz="2200" dirty="0"/>
              <a:t>The Delivery class defines individual deliveries with attributes like </a:t>
            </a:r>
            <a:r>
              <a:rPr lang="en-US" sz="2200" dirty="0" err="1"/>
              <a:t>deliveryid</a:t>
            </a:r>
            <a:r>
              <a:rPr lang="en-US" sz="2200" dirty="0"/>
              <a:t>, ordered, delivery date and priority.</a:t>
            </a:r>
          </a:p>
          <a:p>
            <a:r>
              <a:rPr lang="en-US" sz="2200" dirty="0"/>
              <a:t>Functions used:</a:t>
            </a:r>
          </a:p>
          <a:p>
            <a:pPr lvl="1"/>
            <a:r>
              <a:rPr lang="en-US" sz="1600" dirty="0"/>
              <a:t>__</a:t>
            </a:r>
            <a:r>
              <a:rPr lang="en-US" sz="1600" dirty="0" err="1"/>
              <a:t>lt</a:t>
            </a:r>
            <a:r>
              <a:rPr lang="en-US" sz="1600" dirty="0"/>
              <a:t>__</a:t>
            </a:r>
          </a:p>
          <a:p>
            <a:pPr lvl="2"/>
            <a:r>
              <a:rPr lang="en-US" sz="1400" dirty="0"/>
              <a:t>Time Complexity : O(1)</a:t>
            </a:r>
          </a:p>
          <a:p>
            <a:pPr lvl="2"/>
            <a:r>
              <a:rPr lang="en-US" sz="1400" dirty="0"/>
              <a:t>Space Complexity: O(n)</a:t>
            </a:r>
          </a:p>
          <a:p>
            <a:pPr lvl="1"/>
            <a:r>
              <a:rPr lang="en-US" sz="1600" dirty="0"/>
              <a:t>__str___</a:t>
            </a:r>
          </a:p>
          <a:p>
            <a:pPr lvl="2"/>
            <a:r>
              <a:rPr lang="en-US" sz="1400" dirty="0"/>
              <a:t>Time Complexity : O(1)</a:t>
            </a:r>
          </a:p>
          <a:p>
            <a:pPr lvl="2"/>
            <a:r>
              <a:rPr lang="en-US" sz="1400" dirty="0"/>
              <a:t>Space Complexity: O(n)</a:t>
            </a:r>
          </a:p>
          <a:p>
            <a:pPr lvl="3">
              <a:buFont typeface="Wingdings" panose="05000000000000000000" pitchFamily="2" charset="2"/>
              <a:buChar char="§"/>
            </a:pPr>
            <a:endParaRPr lang="en-US" sz="1600" dirty="0"/>
          </a:p>
          <a:p>
            <a:pPr lvl="4">
              <a:buFont typeface="Wingdings" panose="05000000000000000000" pitchFamily="2" charset="2"/>
              <a:buChar char="§"/>
            </a:pPr>
            <a:endParaRPr lang="en-US" sz="1600" dirty="0"/>
          </a:p>
          <a:p>
            <a:pPr marL="1371600" lvl="3" indent="0">
              <a:buNone/>
            </a:pPr>
            <a:endParaRPr lang="en-US" sz="2200"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34</a:t>
            </a:fld>
            <a:endParaRPr lang="en-US" dirty="0"/>
          </a:p>
        </p:txBody>
      </p:sp>
      <p:sp>
        <p:nvSpPr>
          <p:cNvPr id="6" name="Title 5">
            <a:extLst>
              <a:ext uri="{FF2B5EF4-FFF2-40B4-BE49-F238E27FC236}">
                <a16:creationId xmlns:a16="http://schemas.microsoft.com/office/drawing/2014/main" id="{6F68345B-7C01-8D36-043F-2285EABB5B23}"/>
              </a:ext>
            </a:extLst>
          </p:cNvPr>
          <p:cNvSpPr>
            <a:spLocks noGrp="1"/>
          </p:cNvSpPr>
          <p:nvPr>
            <p:ph type="title"/>
          </p:nvPr>
        </p:nvSpPr>
        <p:spPr/>
        <p:txBody>
          <a:bodyPr/>
          <a:lstStyle/>
          <a:p>
            <a:r>
              <a:rPr lang="en-US" dirty="0"/>
              <a:t>Class delivery</a:t>
            </a:r>
            <a:endParaRPr lang="en-IN" dirty="0"/>
          </a:p>
        </p:txBody>
      </p:sp>
      <p:pic>
        <p:nvPicPr>
          <p:cNvPr id="9" name="Picture 8">
            <a:extLst>
              <a:ext uri="{FF2B5EF4-FFF2-40B4-BE49-F238E27FC236}">
                <a16:creationId xmlns:a16="http://schemas.microsoft.com/office/drawing/2014/main" id="{CDECFA3F-59F2-37DA-AE89-F25D028941C4}"/>
              </a:ext>
            </a:extLst>
          </p:cNvPr>
          <p:cNvPicPr>
            <a:picLocks noChangeAspect="1"/>
          </p:cNvPicPr>
          <p:nvPr/>
        </p:nvPicPr>
        <p:blipFill>
          <a:blip r:embed="rId3"/>
          <a:stretch>
            <a:fillRect/>
          </a:stretch>
        </p:blipFill>
        <p:spPr>
          <a:xfrm>
            <a:off x="4200779" y="3506610"/>
            <a:ext cx="7779227" cy="1617016"/>
          </a:xfrm>
          <a:prstGeom prst="rect">
            <a:avLst/>
          </a:prstGeom>
        </p:spPr>
      </p:pic>
    </p:spTree>
    <p:extLst>
      <p:ext uri="{BB962C8B-B14F-4D97-AF65-F5344CB8AC3E}">
        <p14:creationId xmlns:p14="http://schemas.microsoft.com/office/powerpoint/2010/main" val="1979223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35</a:t>
            </a:fld>
            <a:endParaRPr lang="en-US" dirty="0"/>
          </a:p>
        </p:txBody>
      </p:sp>
      <p:sp>
        <p:nvSpPr>
          <p:cNvPr id="9" name="Title 1">
            <a:extLst>
              <a:ext uri="{FF2B5EF4-FFF2-40B4-BE49-F238E27FC236}">
                <a16:creationId xmlns:a16="http://schemas.microsoft.com/office/drawing/2014/main" id="{EE4CC8DF-2EC8-315C-1F6D-79DB4593AA11}"/>
              </a:ext>
            </a:extLst>
          </p:cNvPr>
          <p:cNvSpPr>
            <a:spLocks noGrp="1"/>
          </p:cNvSpPr>
          <p:nvPr>
            <p:ph type="title"/>
          </p:nvPr>
        </p:nvSpPr>
        <p:spPr>
          <a:xfrm>
            <a:off x="914398" y="365125"/>
            <a:ext cx="10439401" cy="1617017"/>
          </a:xfrm>
        </p:spPr>
        <p:txBody>
          <a:bodyPr/>
          <a:lstStyle/>
          <a:p>
            <a:r>
              <a:rPr lang="en-US" dirty="0"/>
              <a:t>Class delivery schedule</a:t>
            </a:r>
          </a:p>
        </p:txBody>
      </p:sp>
      <p:sp>
        <p:nvSpPr>
          <p:cNvPr id="10" name="Content Placeholder 3">
            <a:extLst>
              <a:ext uri="{FF2B5EF4-FFF2-40B4-BE49-F238E27FC236}">
                <a16:creationId xmlns:a16="http://schemas.microsoft.com/office/drawing/2014/main" id="{39531E09-A31C-3B9F-9B80-E6E82F95EAA1}"/>
              </a:ext>
            </a:extLst>
          </p:cNvPr>
          <p:cNvSpPr txBox="1">
            <a:spLocks/>
          </p:cNvSpPr>
          <p:nvPr/>
        </p:nvSpPr>
        <p:spPr>
          <a:xfrm>
            <a:off x="914398" y="1809135"/>
            <a:ext cx="10439401" cy="3956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200" dirty="0"/>
              <a:t>The </a:t>
            </a:r>
            <a:r>
              <a:rPr lang="en-US" altLang="en-US" sz="2200" b="1" dirty="0" err="1"/>
              <a:t>DeliverySchedule</a:t>
            </a:r>
            <a:r>
              <a:rPr lang="en-US" altLang="en-US" sz="2200" dirty="0"/>
              <a:t> class manages a collection of deliveries using a custom priority queue. </a:t>
            </a:r>
          </a:p>
          <a:p>
            <a:r>
              <a:rPr lang="en-US" sz="2200" dirty="0"/>
              <a:t>Manages delivery schedules using a priority queue.</a:t>
            </a:r>
          </a:p>
          <a:p>
            <a:r>
              <a:rPr lang="en-US" sz="2200" dirty="0"/>
              <a:t>Supports scheduling deliveries, retrieving the next delivery, removing deliveries, and updating delivery times.</a:t>
            </a:r>
          </a:p>
          <a:p>
            <a:r>
              <a:rPr lang="en-US" sz="2200" dirty="0"/>
              <a:t>In class Delivery and </a:t>
            </a:r>
            <a:r>
              <a:rPr lang="en-US" sz="2200" dirty="0" err="1"/>
              <a:t>DeliverySchedule</a:t>
            </a:r>
            <a:r>
              <a:rPr lang="en-US" sz="2200" dirty="0"/>
              <a:t> the </a:t>
            </a:r>
            <a:r>
              <a:rPr lang="en-US" sz="2200" b="1" dirty="0"/>
              <a:t>data structures </a:t>
            </a:r>
            <a:r>
              <a:rPr lang="en-US" sz="2200" dirty="0"/>
              <a:t>used are,     </a:t>
            </a:r>
          </a:p>
          <a:p>
            <a:pPr lvl="3"/>
            <a:r>
              <a:rPr lang="en-US" sz="1600" b="1" dirty="0"/>
              <a:t>Custom Priority Queue</a:t>
            </a:r>
            <a:r>
              <a:rPr lang="en-US" sz="1600" dirty="0"/>
              <a:t>: It  is the primary data structure used in </a:t>
            </a:r>
            <a:r>
              <a:rPr lang="en-US" sz="1600" dirty="0" err="1"/>
              <a:t>DeliverySchedule</a:t>
            </a:r>
            <a:r>
              <a:rPr lang="en-US" sz="1600" dirty="0"/>
              <a:t>	class.</a:t>
            </a:r>
            <a:r>
              <a:rPr lang="en-US" altLang="en-US" sz="1600" dirty="0"/>
              <a:t> It ensures that deliveries are processed based on their priority.</a:t>
            </a:r>
            <a:endParaRPr lang="en-US" sz="1600" dirty="0"/>
          </a:p>
          <a:p>
            <a:pPr lvl="3"/>
            <a:r>
              <a:rPr lang="en-US" sz="1600" b="1" dirty="0" err="1"/>
              <a:t>Heapq</a:t>
            </a:r>
            <a:r>
              <a:rPr lang="en-US" sz="1600" dirty="0"/>
              <a:t>: </a:t>
            </a:r>
            <a:r>
              <a:rPr lang="en-US" altLang="en-US" sz="1600" dirty="0"/>
              <a:t>The priority queue operations are supported by Python's </a:t>
            </a:r>
            <a:r>
              <a:rPr lang="en-US" altLang="en-US" sz="1600" b="1" dirty="0" err="1"/>
              <a:t>heapq</a:t>
            </a:r>
            <a:r>
              <a:rPr lang="en-US" altLang="en-US" sz="1600" dirty="0"/>
              <a:t> module, which provides efficient </a:t>
            </a:r>
            <a:r>
              <a:rPr lang="en-US" altLang="en-US" sz="1600" b="1" dirty="0"/>
              <a:t>push</a:t>
            </a:r>
            <a:r>
              <a:rPr lang="en-US" altLang="en-US" sz="1600" dirty="0"/>
              <a:t> and </a:t>
            </a:r>
            <a:r>
              <a:rPr lang="en-US" altLang="en-US" sz="1600" b="1" dirty="0"/>
              <a:t>pop</a:t>
            </a:r>
            <a:r>
              <a:rPr lang="en-US" altLang="en-US" sz="1600" dirty="0"/>
              <a:t> operations.</a:t>
            </a:r>
          </a:p>
        </p:txBody>
      </p:sp>
    </p:spTree>
    <p:extLst>
      <p:ext uri="{BB962C8B-B14F-4D97-AF65-F5344CB8AC3E}">
        <p14:creationId xmlns:p14="http://schemas.microsoft.com/office/powerpoint/2010/main" val="2942820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Class delivery schedule</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36</a:t>
            </a:fld>
            <a:endParaRPr lang="en-US" dirty="0"/>
          </a:p>
        </p:txBody>
      </p:sp>
      <p:sp>
        <p:nvSpPr>
          <p:cNvPr id="3" name="Content Placeholder 2">
            <a:extLst>
              <a:ext uri="{FF2B5EF4-FFF2-40B4-BE49-F238E27FC236}">
                <a16:creationId xmlns:a16="http://schemas.microsoft.com/office/drawing/2014/main" id="{E48643FC-2C24-1D0D-2BB6-9988E0D373C5}"/>
              </a:ext>
            </a:extLst>
          </p:cNvPr>
          <p:cNvSpPr txBox="1">
            <a:spLocks/>
          </p:cNvSpPr>
          <p:nvPr/>
        </p:nvSpPr>
        <p:spPr>
          <a:xfrm>
            <a:off x="838199" y="1825625"/>
            <a:ext cx="4436549"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Schedule delivery:</a:t>
            </a:r>
          </a:p>
          <a:p>
            <a:pPr lvl="2">
              <a:buFont typeface="Wingdings" panose="05000000000000000000" pitchFamily="2" charset="2"/>
              <a:buChar char="§"/>
            </a:pPr>
            <a:r>
              <a:rPr lang="en-US" sz="1800" dirty="0"/>
              <a:t>Time Complexity : O(</a:t>
            </a:r>
            <a:r>
              <a:rPr lang="en-US" sz="1800" dirty="0" err="1"/>
              <a:t>logn</a:t>
            </a:r>
            <a:r>
              <a:rPr lang="en-US" sz="1800" dirty="0"/>
              <a:t>)</a:t>
            </a:r>
          </a:p>
          <a:p>
            <a:pPr lvl="2">
              <a:buFont typeface="Wingdings" panose="05000000000000000000" pitchFamily="2" charset="2"/>
              <a:buChar char="§"/>
            </a:pPr>
            <a:r>
              <a:rPr lang="en-US" sz="1800" dirty="0"/>
              <a:t>Space Complexity: O(1)</a:t>
            </a:r>
          </a:p>
          <a:p>
            <a:r>
              <a:rPr lang="en-US" sz="2000" dirty="0"/>
              <a:t>Process delivery:</a:t>
            </a:r>
          </a:p>
          <a:p>
            <a:pPr lvl="2">
              <a:buFont typeface="Wingdings" panose="05000000000000000000" pitchFamily="2" charset="2"/>
              <a:buChar char="§"/>
            </a:pPr>
            <a:r>
              <a:rPr lang="en-US" sz="1800" dirty="0"/>
              <a:t>Time Complexity : O(</a:t>
            </a:r>
            <a:r>
              <a:rPr lang="en-US" sz="1800" dirty="0" err="1"/>
              <a:t>logn</a:t>
            </a:r>
            <a:r>
              <a:rPr lang="en-US" sz="1800" dirty="0"/>
              <a:t>)</a:t>
            </a:r>
          </a:p>
          <a:p>
            <a:pPr lvl="2">
              <a:buFont typeface="Wingdings" panose="05000000000000000000" pitchFamily="2" charset="2"/>
              <a:buChar char="§"/>
            </a:pPr>
            <a:r>
              <a:rPr lang="en-US" sz="1800" dirty="0"/>
              <a:t>Space Complexity: O(1)</a:t>
            </a:r>
            <a:endParaRPr lang="en-US" dirty="0"/>
          </a:p>
          <a:p>
            <a:r>
              <a:rPr lang="en-US" sz="2000" dirty="0" err="1"/>
              <a:t>List_deliveries</a:t>
            </a:r>
            <a:r>
              <a:rPr lang="en-US" sz="2000" dirty="0"/>
              <a:t>:</a:t>
            </a:r>
          </a:p>
          <a:p>
            <a:pPr lvl="2">
              <a:buFont typeface="Wingdings" panose="05000000000000000000" pitchFamily="2" charset="2"/>
              <a:buChar char="§"/>
            </a:pPr>
            <a:r>
              <a:rPr lang="en-US" sz="1800" dirty="0"/>
              <a:t>Time Complexity : O(n)</a:t>
            </a:r>
          </a:p>
          <a:p>
            <a:pPr lvl="2">
              <a:buFont typeface="Wingdings" panose="05000000000000000000" pitchFamily="2" charset="2"/>
              <a:buChar char="§"/>
            </a:pPr>
            <a:r>
              <a:rPr lang="en-US" sz="1800" dirty="0"/>
              <a:t>Space Complexity: O(n)</a:t>
            </a:r>
          </a:p>
        </p:txBody>
      </p:sp>
      <p:pic>
        <p:nvPicPr>
          <p:cNvPr id="6" name="Picture 5">
            <a:extLst>
              <a:ext uri="{FF2B5EF4-FFF2-40B4-BE49-F238E27FC236}">
                <a16:creationId xmlns:a16="http://schemas.microsoft.com/office/drawing/2014/main" id="{57684857-23EE-6254-E2A6-25DDE8F71292}"/>
              </a:ext>
            </a:extLst>
          </p:cNvPr>
          <p:cNvPicPr>
            <a:picLocks noChangeAspect="1"/>
          </p:cNvPicPr>
          <p:nvPr/>
        </p:nvPicPr>
        <p:blipFill>
          <a:blip r:embed="rId3"/>
          <a:stretch>
            <a:fillRect/>
          </a:stretch>
        </p:blipFill>
        <p:spPr>
          <a:xfrm>
            <a:off x="5274749" y="2330657"/>
            <a:ext cx="6603025" cy="2900394"/>
          </a:xfrm>
          <a:prstGeom prst="rect">
            <a:avLst/>
          </a:prstGeom>
        </p:spPr>
      </p:pic>
    </p:spTree>
    <p:extLst>
      <p:ext uri="{BB962C8B-B14F-4D97-AF65-F5344CB8AC3E}">
        <p14:creationId xmlns:p14="http://schemas.microsoft.com/office/powerpoint/2010/main" val="262938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Class delivery schedule-Data structures</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729665" y="1638792"/>
            <a:ext cx="10233303" cy="5219208"/>
          </a:xfrm>
        </p:spPr>
        <p:txBody>
          <a:bodyPr>
            <a:normAutofit/>
          </a:bodyPr>
          <a:lstStyle/>
          <a:p>
            <a:r>
              <a:rPr lang="en-US" dirty="0"/>
              <a:t>Custom Priority Queue</a:t>
            </a:r>
          </a:p>
          <a:p>
            <a:pPr marL="0" indent="0" algn="l">
              <a:buNone/>
            </a:pPr>
            <a:r>
              <a:rPr lang="en-US" b="0" i="0" dirty="0">
                <a:effectLst/>
              </a:rPr>
              <a:t>	</a:t>
            </a:r>
            <a:r>
              <a:rPr lang="en-US" sz="1800" b="0" i="0" dirty="0">
                <a:effectLst/>
              </a:rPr>
              <a:t>Implements a priority queue for efficiently managing elements based on priority. Supports 	adding, removing, and updating elements, along with standard queue operations.</a:t>
            </a:r>
          </a:p>
          <a:p>
            <a:r>
              <a:rPr lang="en-IN" dirty="0"/>
              <a:t>Attributes:</a:t>
            </a:r>
          </a:p>
          <a:p>
            <a:pPr lvl="2">
              <a:buFont typeface="Wingdings" panose="05000000000000000000" pitchFamily="2" charset="2"/>
              <a:buChar char="Ø"/>
            </a:pPr>
            <a:r>
              <a:rPr lang="en-IN" dirty="0"/>
              <a:t>Push</a:t>
            </a:r>
          </a:p>
          <a:p>
            <a:pPr lvl="2">
              <a:buFont typeface="Wingdings" panose="05000000000000000000" pitchFamily="2" charset="2"/>
              <a:buChar char="Ø"/>
            </a:pPr>
            <a:r>
              <a:rPr lang="en-IN" dirty="0"/>
              <a:t>Pop</a:t>
            </a:r>
          </a:p>
          <a:p>
            <a:pPr lvl="2">
              <a:buFont typeface="Wingdings" panose="05000000000000000000" pitchFamily="2" charset="2"/>
              <a:buChar char="Ø"/>
            </a:pPr>
            <a:r>
              <a:rPr lang="en-IN" dirty="0"/>
              <a:t>Len</a:t>
            </a:r>
          </a:p>
          <a:p>
            <a:pPr lvl="2">
              <a:buFont typeface="Wingdings" panose="05000000000000000000" pitchFamily="2" charset="2"/>
              <a:buChar char="Ø"/>
            </a:pPr>
            <a:r>
              <a:rPr lang="en-IN" dirty="0"/>
              <a:t>Peek</a:t>
            </a:r>
          </a:p>
          <a:p>
            <a:pPr lvl="2">
              <a:buFont typeface="Wingdings" panose="05000000000000000000" pitchFamily="2" charset="2"/>
              <a:buChar char="Ø"/>
            </a:pPr>
            <a:r>
              <a:rPr lang="en-IN" dirty="0"/>
              <a:t>Remove</a:t>
            </a:r>
          </a:p>
          <a:p>
            <a:pPr lvl="2">
              <a:buFont typeface="Wingdings" panose="05000000000000000000" pitchFamily="2" charset="2"/>
              <a:buChar char="Ø"/>
            </a:pPr>
            <a:r>
              <a:rPr lang="en-IN" dirty="0" err="1"/>
              <a:t>Getallitems</a:t>
            </a:r>
            <a:endParaRPr lang="en-IN" dirty="0"/>
          </a:p>
          <a:p>
            <a:pPr lvl="2">
              <a:buFont typeface="Wingdings" panose="05000000000000000000" pitchFamily="2" charset="2"/>
              <a:buChar char="Ø"/>
            </a:pPr>
            <a:r>
              <a:rPr lang="en-IN" dirty="0" err="1"/>
              <a:t>Update_priority</a:t>
            </a:r>
            <a:endParaRPr lang="en-IN" dirty="0"/>
          </a:p>
          <a:p>
            <a:pPr lvl="2">
              <a:buFont typeface="Wingdings" panose="05000000000000000000" pitchFamily="2" charset="2"/>
              <a:buChar char="Ø"/>
            </a:pPr>
            <a:r>
              <a:rPr lang="en-IN" dirty="0"/>
              <a:t>__str__</a:t>
            </a:r>
          </a:p>
          <a:p>
            <a:pPr marL="914400" lvl="2" indent="0">
              <a:buNone/>
            </a:pPr>
            <a:endParaRPr lang="en-US" b="0" i="0" noProof="1">
              <a:effectLst/>
              <a:latin typeface="Söhne"/>
            </a:endParaRPr>
          </a:p>
          <a:p>
            <a:endParaRPr lang="en-US" b="0" i="0" dirty="0">
              <a:effectLst/>
              <a:latin typeface="Söhne"/>
            </a:endParaRP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37</a:t>
            </a:fld>
            <a:endParaRPr lang="en-US" dirty="0"/>
          </a:p>
        </p:txBody>
      </p:sp>
    </p:spTree>
    <p:extLst>
      <p:ext uri="{BB962C8B-B14F-4D97-AF65-F5344CB8AC3E}">
        <p14:creationId xmlns:p14="http://schemas.microsoft.com/office/powerpoint/2010/main" val="3109618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Class delivery schedule-Data structures</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1809135"/>
            <a:ext cx="10439401" cy="3956165"/>
          </a:xfrm>
        </p:spPr>
        <p:txBody>
          <a:bodyPr/>
          <a:lstStyle/>
          <a:p>
            <a:r>
              <a:rPr lang="en-US" noProof="1"/>
              <a:t>Complexities</a:t>
            </a:r>
          </a:p>
          <a:p>
            <a:pPr lvl="1"/>
            <a:r>
              <a:rPr lang="en-US" sz="1600" dirty="0"/>
              <a:t>Push and pop:</a:t>
            </a:r>
          </a:p>
          <a:p>
            <a:pPr lvl="2">
              <a:buFont typeface="Wingdings" panose="05000000000000000000" pitchFamily="2" charset="2"/>
              <a:buChar char="§"/>
            </a:pPr>
            <a:r>
              <a:rPr lang="en-US" sz="1400" dirty="0"/>
              <a:t>Time Complexity : O(</a:t>
            </a:r>
            <a:r>
              <a:rPr lang="en-US" sz="1400" dirty="0" err="1"/>
              <a:t>logn</a:t>
            </a:r>
            <a:r>
              <a:rPr lang="en-US" sz="1400" dirty="0"/>
              <a:t>)</a:t>
            </a:r>
          </a:p>
          <a:p>
            <a:pPr lvl="2">
              <a:buFont typeface="Wingdings" panose="05000000000000000000" pitchFamily="2" charset="2"/>
              <a:buChar char="§"/>
            </a:pPr>
            <a:r>
              <a:rPr lang="en-US" sz="1400" dirty="0"/>
              <a:t>Space Complexity: O(1)</a:t>
            </a:r>
          </a:p>
          <a:p>
            <a:pPr lvl="1"/>
            <a:r>
              <a:rPr lang="en-US" sz="1600" dirty="0"/>
              <a:t>Len and peek:</a:t>
            </a:r>
          </a:p>
          <a:p>
            <a:pPr lvl="2">
              <a:buFont typeface="Wingdings" panose="05000000000000000000" pitchFamily="2" charset="2"/>
              <a:buChar char="§"/>
            </a:pPr>
            <a:r>
              <a:rPr lang="en-US" sz="1400" dirty="0"/>
              <a:t>Time Complexity : O(1)</a:t>
            </a:r>
          </a:p>
          <a:p>
            <a:pPr lvl="2">
              <a:buFont typeface="Wingdings" panose="05000000000000000000" pitchFamily="2" charset="2"/>
              <a:buChar char="§"/>
            </a:pPr>
            <a:r>
              <a:rPr lang="en-US" sz="1400" dirty="0"/>
              <a:t>Space Complexity: O(1)</a:t>
            </a:r>
          </a:p>
          <a:p>
            <a:pPr lvl="1"/>
            <a:r>
              <a:rPr lang="en-US" sz="1600" dirty="0" err="1"/>
              <a:t>Remove,getallitems</a:t>
            </a:r>
            <a:r>
              <a:rPr lang="en-US" sz="1600" dirty="0"/>
              <a:t> and __str__:</a:t>
            </a:r>
          </a:p>
          <a:p>
            <a:pPr lvl="2">
              <a:buFont typeface="Wingdings" panose="05000000000000000000" pitchFamily="2" charset="2"/>
              <a:buChar char="§"/>
            </a:pPr>
            <a:r>
              <a:rPr lang="en-US" sz="1400" dirty="0"/>
              <a:t>Time Complexity : O(n)</a:t>
            </a:r>
          </a:p>
          <a:p>
            <a:pPr lvl="2">
              <a:buFont typeface="Wingdings" panose="05000000000000000000" pitchFamily="2" charset="2"/>
              <a:buChar char="§"/>
            </a:pPr>
            <a:r>
              <a:rPr lang="en-US" sz="1400" dirty="0"/>
              <a:t>Space Complexity: O(n)</a:t>
            </a:r>
          </a:p>
          <a:p>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38</a:t>
            </a:fld>
            <a:endParaRPr lang="en-US" dirty="0"/>
          </a:p>
        </p:txBody>
      </p:sp>
      <p:pic>
        <p:nvPicPr>
          <p:cNvPr id="7" name="Picture 6">
            <a:extLst>
              <a:ext uri="{FF2B5EF4-FFF2-40B4-BE49-F238E27FC236}">
                <a16:creationId xmlns:a16="http://schemas.microsoft.com/office/drawing/2014/main" id="{886E475E-7575-03B6-F45E-05D3BCF00BEB}"/>
              </a:ext>
            </a:extLst>
          </p:cNvPr>
          <p:cNvPicPr>
            <a:picLocks noChangeAspect="1"/>
          </p:cNvPicPr>
          <p:nvPr/>
        </p:nvPicPr>
        <p:blipFill>
          <a:blip r:embed="rId3"/>
          <a:stretch>
            <a:fillRect/>
          </a:stretch>
        </p:blipFill>
        <p:spPr>
          <a:xfrm>
            <a:off x="7984503" y="1414020"/>
            <a:ext cx="3087311" cy="5185483"/>
          </a:xfrm>
          <a:prstGeom prst="rect">
            <a:avLst/>
          </a:prstGeom>
        </p:spPr>
      </p:pic>
    </p:spTree>
    <p:extLst>
      <p:ext uri="{BB962C8B-B14F-4D97-AF65-F5344CB8AC3E}">
        <p14:creationId xmlns:p14="http://schemas.microsoft.com/office/powerpoint/2010/main" val="722519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err="1"/>
              <a:t>Kabilan</a:t>
            </a:r>
            <a:r>
              <a:rPr lang="en-US" dirty="0"/>
              <a:t> M D</a:t>
            </a:r>
          </a:p>
          <a:p>
            <a:r>
              <a:rPr lang="en-US" dirty="0"/>
              <a:t>Hari </a:t>
            </a:r>
            <a:r>
              <a:rPr lang="en-US" dirty="0" err="1"/>
              <a:t>Prasaath</a:t>
            </a:r>
            <a:r>
              <a:rPr lang="en-US" dirty="0"/>
              <a:t> S B</a:t>
            </a:r>
          </a:p>
          <a:p>
            <a:r>
              <a:rPr lang="en-US" dirty="0"/>
              <a:t>Sai Krishna Digvijay Chowdary</a:t>
            </a:r>
          </a:p>
          <a:p>
            <a:r>
              <a:rPr lang="en-US" dirty="0"/>
              <a:t>Sai Krishna</a:t>
            </a:r>
          </a:p>
          <a:p>
            <a:r>
              <a:rPr lang="en-US" dirty="0" err="1"/>
              <a:t>Adithyan</a:t>
            </a:r>
            <a:endParaRPr lang="en-US" dirty="0"/>
          </a:p>
        </p:txBody>
      </p:sp>
    </p:spTree>
    <p:extLst>
      <p:ext uri="{BB962C8B-B14F-4D97-AF65-F5344CB8AC3E}">
        <p14:creationId xmlns:p14="http://schemas.microsoft.com/office/powerpoint/2010/main" val="76993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overview </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7" y="1450917"/>
            <a:ext cx="10439401" cy="4615586"/>
          </a:xfrm>
        </p:spPr>
        <p:txBody>
          <a:bodyPr>
            <a:normAutofit fontScale="85000" lnSpcReduction="20000"/>
          </a:bodyPr>
          <a:lstStyle/>
          <a:p>
            <a:pPr marL="0" indent="0">
              <a:buNone/>
            </a:pPr>
            <a:r>
              <a:rPr lang="en-US" sz="2600" b="1" dirty="0"/>
              <a:t>Supplier Management</a:t>
            </a:r>
          </a:p>
          <a:p>
            <a:r>
              <a:rPr lang="en-US" dirty="0"/>
              <a:t>Add Supplier: Allows for adding new suppliers to the system with details such as supplier ID, name, and region.</a:t>
            </a:r>
          </a:p>
          <a:p>
            <a:r>
              <a:rPr lang="en-US" dirty="0"/>
              <a:t>List Suppliers: Provides a list of all suppliers in the network.</a:t>
            </a:r>
          </a:p>
          <a:p>
            <a:r>
              <a:rPr lang="en-US" dirty="0"/>
              <a:t>Remove Supplier: Allows removing suppliers from the system</a:t>
            </a:r>
          </a:p>
          <a:p>
            <a:r>
              <a:rPr lang="en-US" dirty="0"/>
              <a:t>Update Supplier Info: Allows updating Info of a particular supplier</a:t>
            </a:r>
          </a:p>
          <a:p>
            <a:pPr marL="0" indent="0">
              <a:buNone/>
            </a:pPr>
            <a:r>
              <a:rPr lang="en-US" sz="2600" b="1" dirty="0"/>
              <a:t>Supplier Relationships</a:t>
            </a:r>
            <a:endParaRPr lang="en-US" dirty="0"/>
          </a:p>
          <a:p>
            <a:r>
              <a:rPr lang="en-US" dirty="0"/>
              <a:t>Add Relationship: Establishes relationships between suppliers with a defined weight, representing the cost or distance between them.</a:t>
            </a:r>
          </a:p>
          <a:p>
            <a:r>
              <a:rPr lang="en-US" dirty="0"/>
              <a:t>List Supplier Hierarchy: Organizes and lists suppliers based on their regions, forming a hierarchical structure.</a:t>
            </a:r>
          </a:p>
          <a:p>
            <a:r>
              <a:rPr lang="en-US" dirty="0"/>
              <a:t>Finding Suppliers by Region: Lists out all the suppliers in a particular region</a:t>
            </a:r>
          </a:p>
          <a:p>
            <a:r>
              <a:rPr lang="en-US" dirty="0"/>
              <a:t>List Supplier’s Products: Lists out all the products of a particular supplier</a:t>
            </a:r>
          </a:p>
          <a:p>
            <a:r>
              <a:rPr lang="en-US" dirty="0"/>
              <a:t>Calculate Supplier Importance : Finds the numbers of connections to a particular supplier</a:t>
            </a:r>
          </a:p>
          <a:p>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11506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Overview</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729665" y="1638792"/>
            <a:ext cx="10233303" cy="4703014"/>
          </a:xfrm>
        </p:spPr>
        <p:txBody>
          <a:bodyPr/>
          <a:lstStyle/>
          <a:p>
            <a:pPr marL="0" indent="0">
              <a:buNone/>
            </a:pPr>
            <a:r>
              <a:rPr lang="en-US" sz="2600" b="1" dirty="0"/>
              <a:t>Graph-Based Analysis</a:t>
            </a:r>
          </a:p>
          <a:p>
            <a:r>
              <a:rPr lang="en-US" dirty="0"/>
              <a:t>Custom Graph: Utilizes a graph data structure to represent supplier relationships, enabling advanced queries and analyses.</a:t>
            </a:r>
          </a:p>
          <a:p>
            <a:r>
              <a:rPr lang="en-US" dirty="0"/>
              <a:t>Shortest Path: Finds the shortest path between two suppliers, useful for optimizing logistics and reducing costs.</a:t>
            </a:r>
          </a:p>
          <a:p>
            <a:r>
              <a:rPr lang="en-US" dirty="0"/>
              <a:t>All Paths: Finds all possible paths between two suppliers, providing insights into multiple routes and redundancies in the supply chain.</a:t>
            </a:r>
          </a:p>
          <a:p>
            <a:r>
              <a:rPr lang="en-US" dirty="0"/>
              <a:t>Find Nearest Supplier : Finds the nearest supplier for a particular supplier</a:t>
            </a:r>
          </a:p>
          <a:p>
            <a:pPr marL="0" indent="0">
              <a:buNone/>
            </a:pPr>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93237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Data Structures used</a:t>
            </a:r>
          </a:p>
        </p:txBody>
      </p:sp>
      <p:pic>
        <p:nvPicPr>
          <p:cNvPr id="7" name="Content Placeholder 6">
            <a:extLst>
              <a:ext uri="{FF2B5EF4-FFF2-40B4-BE49-F238E27FC236}">
                <a16:creationId xmlns:a16="http://schemas.microsoft.com/office/drawing/2014/main" id="{206E9956-4739-7CF1-3D76-39432237953F}"/>
              </a:ext>
            </a:extLst>
          </p:cNvPr>
          <p:cNvPicPr>
            <a:picLocks noGrp="1" noChangeAspect="1"/>
          </p:cNvPicPr>
          <p:nvPr>
            <p:ph sz="quarter" idx="11"/>
          </p:nvPr>
        </p:nvPicPr>
        <p:blipFill>
          <a:blip r:embed="rId3"/>
          <a:stretch>
            <a:fillRect/>
          </a:stretch>
        </p:blipFill>
        <p:spPr>
          <a:xfrm>
            <a:off x="1047342" y="1715705"/>
            <a:ext cx="8049748" cy="1076475"/>
          </a:xfrm>
        </p:spPr>
      </p:pic>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
        <p:nvSpPr>
          <p:cNvPr id="9" name="TextBox 8">
            <a:extLst>
              <a:ext uri="{FF2B5EF4-FFF2-40B4-BE49-F238E27FC236}">
                <a16:creationId xmlns:a16="http://schemas.microsoft.com/office/drawing/2014/main" id="{A202320F-B1FC-C29F-C67C-390780864F06}"/>
              </a:ext>
            </a:extLst>
          </p:cNvPr>
          <p:cNvSpPr txBox="1"/>
          <p:nvPr/>
        </p:nvSpPr>
        <p:spPr>
          <a:xfrm>
            <a:off x="6081252" y="4065821"/>
            <a:ext cx="6110748" cy="923330"/>
          </a:xfrm>
          <a:prstGeom prst="rect">
            <a:avLst/>
          </a:prstGeom>
          <a:noFill/>
        </p:spPr>
        <p:txBody>
          <a:bodyPr wrap="square">
            <a:spAutoFit/>
          </a:bodyPr>
          <a:lstStyle/>
          <a:p>
            <a:pPr algn="ctr"/>
            <a:r>
              <a:rPr lang="en-US" b="1" u="sng" dirty="0"/>
              <a:t>Dictionary (</a:t>
            </a:r>
            <a:r>
              <a:rPr lang="en-US" b="1" u="sng" dirty="0" err="1"/>
              <a:t>self.suppliers</a:t>
            </a:r>
            <a:r>
              <a:rPr lang="en-US" b="1" u="sng" dirty="0"/>
              <a:t>):</a:t>
            </a:r>
          </a:p>
          <a:p>
            <a:pPr lvl="1" algn="ctr">
              <a:buFont typeface="Arial" panose="020B0604020202020204" pitchFamily="34" charset="0"/>
              <a:buChar char="•"/>
            </a:pPr>
            <a:r>
              <a:rPr lang="en-US" dirty="0"/>
              <a:t> Used to store suppliers by their unique supplier IDs.</a:t>
            </a:r>
          </a:p>
          <a:p>
            <a:pPr lvl="1" algn="ctr">
              <a:buFont typeface="Arial" panose="020B0604020202020204" pitchFamily="34" charset="0"/>
              <a:buChar char="•"/>
            </a:pPr>
            <a:r>
              <a:rPr lang="en-US" dirty="0"/>
              <a:t>Provides constant-time access to individual suppliers</a:t>
            </a:r>
          </a:p>
        </p:txBody>
      </p:sp>
      <p:sp>
        <p:nvSpPr>
          <p:cNvPr id="11" name="TextBox 10">
            <a:extLst>
              <a:ext uri="{FF2B5EF4-FFF2-40B4-BE49-F238E27FC236}">
                <a16:creationId xmlns:a16="http://schemas.microsoft.com/office/drawing/2014/main" id="{5565DC75-21D5-3BE6-7DF6-A0F7E2CC0452}"/>
              </a:ext>
            </a:extLst>
          </p:cNvPr>
          <p:cNvSpPr txBox="1"/>
          <p:nvPr/>
        </p:nvSpPr>
        <p:spPr>
          <a:xfrm>
            <a:off x="703213" y="2878625"/>
            <a:ext cx="6110748" cy="1477328"/>
          </a:xfrm>
          <a:prstGeom prst="rect">
            <a:avLst/>
          </a:prstGeom>
          <a:noFill/>
        </p:spPr>
        <p:txBody>
          <a:bodyPr wrap="square">
            <a:spAutoFit/>
          </a:bodyPr>
          <a:lstStyle/>
          <a:p>
            <a:pPr algn="ctr"/>
            <a:r>
              <a:rPr lang="en-US" b="1" u="sng" dirty="0"/>
              <a:t>Hierarchical Dictionary (</a:t>
            </a:r>
            <a:r>
              <a:rPr lang="en-US" b="1" u="sng" dirty="0" err="1"/>
              <a:t>self.supplier_tree</a:t>
            </a:r>
            <a:r>
              <a:rPr lang="en-US" b="1" u="sng" dirty="0"/>
              <a:t>):</a:t>
            </a:r>
          </a:p>
          <a:p>
            <a:pPr marL="285750" indent="-285750" algn="ctr">
              <a:buFont typeface="Arial" panose="020B0604020202020204" pitchFamily="34" charset="0"/>
              <a:buChar char="•"/>
            </a:pPr>
            <a:r>
              <a:rPr lang="en-US" dirty="0"/>
              <a:t>Represents the hierarchical structure of suppliers based on their regions.</a:t>
            </a:r>
          </a:p>
          <a:p>
            <a:pPr marL="285750" indent="-285750" algn="ctr">
              <a:buFont typeface="Arial" panose="020B0604020202020204" pitchFamily="34" charset="0"/>
              <a:buChar char="•"/>
            </a:pPr>
            <a:r>
              <a:rPr lang="en-US" dirty="0"/>
              <a:t>Allows for quick access to suppliers within a specific region.</a:t>
            </a:r>
          </a:p>
        </p:txBody>
      </p:sp>
      <p:sp>
        <p:nvSpPr>
          <p:cNvPr id="13" name="TextBox 12">
            <a:extLst>
              <a:ext uri="{FF2B5EF4-FFF2-40B4-BE49-F238E27FC236}">
                <a16:creationId xmlns:a16="http://schemas.microsoft.com/office/drawing/2014/main" id="{FEA8161A-9B84-D1B7-9156-2EDD909F7ADA}"/>
              </a:ext>
            </a:extLst>
          </p:cNvPr>
          <p:cNvSpPr txBox="1"/>
          <p:nvPr/>
        </p:nvSpPr>
        <p:spPr>
          <a:xfrm>
            <a:off x="570270" y="4414006"/>
            <a:ext cx="6110748" cy="2031325"/>
          </a:xfrm>
          <a:prstGeom prst="rect">
            <a:avLst/>
          </a:prstGeom>
          <a:noFill/>
        </p:spPr>
        <p:txBody>
          <a:bodyPr wrap="square">
            <a:spAutoFit/>
          </a:bodyPr>
          <a:lstStyle/>
          <a:p>
            <a:pPr algn="ctr"/>
            <a:r>
              <a:rPr lang="en-US" b="1" u="sng" dirty="0"/>
              <a:t>Custom Graph (</a:t>
            </a:r>
            <a:r>
              <a:rPr lang="en-US" b="1" u="sng" dirty="0" err="1"/>
              <a:t>self.supplier_graph</a:t>
            </a:r>
            <a:r>
              <a:rPr lang="en-US" b="1" u="sng" dirty="0"/>
              <a:t>): </a:t>
            </a:r>
          </a:p>
          <a:p>
            <a:pPr algn="ctr">
              <a:buFont typeface="Arial" panose="020B0604020202020204" pitchFamily="34" charset="0"/>
              <a:buChar char="•"/>
            </a:pPr>
            <a:r>
              <a:rPr lang="en-US" dirty="0"/>
              <a:t>Implemented using an adjacency list representation (</a:t>
            </a:r>
            <a:r>
              <a:rPr lang="en-US" dirty="0" err="1"/>
              <a:t>self.graph</a:t>
            </a:r>
            <a:r>
              <a:rPr lang="en-US" dirty="0"/>
              <a:t>).</a:t>
            </a:r>
          </a:p>
          <a:p>
            <a:pPr algn="ctr">
              <a:buFont typeface="Arial" panose="020B0604020202020204" pitchFamily="34" charset="0"/>
              <a:buChar char="•"/>
            </a:pPr>
            <a:r>
              <a:rPr lang="en-US" dirty="0"/>
              <a:t>Models the relationships and connections between suppliers.</a:t>
            </a:r>
          </a:p>
          <a:p>
            <a:pPr algn="ctr">
              <a:buFont typeface="Arial" panose="020B0604020202020204" pitchFamily="34" charset="0"/>
              <a:buChar char="•"/>
            </a:pPr>
            <a:r>
              <a:rPr lang="en-US" dirty="0"/>
              <a:t>Utilizes efficient algorithms like Dijkstra's algorithm and depth-first search (DFS).</a:t>
            </a:r>
          </a:p>
        </p:txBody>
      </p:sp>
    </p:spTree>
    <p:extLst>
      <p:ext uri="{BB962C8B-B14F-4D97-AF65-F5344CB8AC3E}">
        <p14:creationId xmlns:p14="http://schemas.microsoft.com/office/powerpoint/2010/main" val="92590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TIME Complexity analysis</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729665" y="1638792"/>
            <a:ext cx="10233303" cy="4703014"/>
          </a:xfrm>
        </p:spPr>
        <p:txBody>
          <a:bodyPr>
            <a:normAutofit fontScale="92500" lnSpcReduction="10000"/>
          </a:bodyPr>
          <a:lstStyle/>
          <a:p>
            <a:pPr marL="0" indent="0">
              <a:buNone/>
            </a:pPr>
            <a:r>
              <a:rPr lang="en-US" sz="2800" b="1" noProof="1"/>
              <a:t>O(1)  -&gt; </a:t>
            </a:r>
            <a:r>
              <a:rPr lang="en-US" sz="1800" b="1" noProof="1"/>
              <a:t>Dictionary Lookups has constant time</a:t>
            </a:r>
            <a:endParaRPr lang="en-US" sz="2800" b="1" noProof="1"/>
          </a:p>
          <a:p>
            <a:pPr lvl="1"/>
            <a:r>
              <a:rPr lang="en-US" noProof="1"/>
              <a:t>add_supplier(self, supplier),</a:t>
            </a:r>
            <a:r>
              <a:rPr lang="en-US" dirty="0"/>
              <a:t> </a:t>
            </a:r>
          </a:p>
          <a:p>
            <a:pPr lvl="1"/>
            <a:r>
              <a:rPr lang="en-US" dirty="0" err="1"/>
              <a:t>add_supplier_relationship</a:t>
            </a:r>
            <a:r>
              <a:rPr lang="en-US" dirty="0"/>
              <a:t>(self, supplier_id1, supplier_id2, weight)</a:t>
            </a:r>
          </a:p>
          <a:p>
            <a:pPr lvl="1"/>
            <a:r>
              <a:rPr lang="en-IN" dirty="0" err="1"/>
              <a:t>list_supplier_hierarchy</a:t>
            </a:r>
            <a:r>
              <a:rPr lang="en-IN" dirty="0"/>
              <a:t>(self) -&gt; return the ‘</a:t>
            </a:r>
            <a:r>
              <a:rPr lang="en-IN" dirty="0" err="1"/>
              <a:t>supplier_tree</a:t>
            </a:r>
            <a:r>
              <a:rPr lang="en-IN" dirty="0"/>
              <a:t>’ dictionary</a:t>
            </a:r>
          </a:p>
          <a:p>
            <a:pPr lvl="1"/>
            <a:r>
              <a:rPr lang="en-IN" dirty="0" err="1"/>
              <a:t>calculate_supplier_importance</a:t>
            </a:r>
            <a:r>
              <a:rPr lang="en-IN" dirty="0"/>
              <a:t>(self, </a:t>
            </a:r>
            <a:r>
              <a:rPr lang="en-IN" dirty="0" err="1"/>
              <a:t>supplier_id</a:t>
            </a:r>
            <a:r>
              <a:rPr lang="en-IN" dirty="0"/>
              <a:t>)</a:t>
            </a:r>
          </a:p>
          <a:p>
            <a:pPr lvl="1"/>
            <a:r>
              <a:rPr lang="en-IN" dirty="0" err="1"/>
              <a:t>list_supplier_hierarchy</a:t>
            </a:r>
            <a:r>
              <a:rPr lang="en-IN" dirty="0"/>
              <a:t>(self)</a:t>
            </a:r>
          </a:p>
          <a:p>
            <a:pPr marL="0" indent="0">
              <a:buNone/>
            </a:pPr>
            <a:r>
              <a:rPr lang="en-US" sz="2800" b="1" noProof="1"/>
              <a:t>O(n)  -&gt; </a:t>
            </a:r>
            <a:r>
              <a:rPr lang="en-US" sz="1800" b="1" noProof="1"/>
              <a:t>Iterating over a list</a:t>
            </a:r>
            <a:endParaRPr lang="en-US" sz="2800" b="1" noProof="1"/>
          </a:p>
          <a:p>
            <a:pPr lvl="1"/>
            <a:r>
              <a:rPr lang="en-IN" dirty="0" err="1"/>
              <a:t>list_suppliers</a:t>
            </a:r>
            <a:r>
              <a:rPr lang="en-IN" dirty="0"/>
              <a:t>(self)</a:t>
            </a:r>
            <a:endParaRPr lang="en-US" dirty="0"/>
          </a:p>
          <a:p>
            <a:pPr lvl="1"/>
            <a:r>
              <a:rPr lang="en-US" dirty="0" err="1"/>
              <a:t>remove_supplier</a:t>
            </a:r>
            <a:r>
              <a:rPr lang="en-US" dirty="0"/>
              <a:t>(self, </a:t>
            </a:r>
            <a:r>
              <a:rPr lang="en-US" dirty="0" err="1"/>
              <a:t>supplier_id</a:t>
            </a:r>
            <a:r>
              <a:rPr lang="en-US" dirty="0"/>
              <a:t>)</a:t>
            </a:r>
          </a:p>
          <a:p>
            <a:pPr lvl="1"/>
            <a:r>
              <a:rPr lang="en-US" dirty="0" err="1"/>
              <a:t>update_supplier_info</a:t>
            </a:r>
            <a:r>
              <a:rPr lang="en-US" dirty="0"/>
              <a:t>(self, </a:t>
            </a:r>
            <a:r>
              <a:rPr lang="en-US" dirty="0" err="1"/>
              <a:t>supplier_id</a:t>
            </a:r>
            <a:r>
              <a:rPr lang="en-US" dirty="0"/>
              <a:t>, name=None, region=None)</a:t>
            </a:r>
            <a:endParaRPr lang="en-IN" dirty="0"/>
          </a:p>
          <a:p>
            <a:pPr lvl="1"/>
            <a:r>
              <a:rPr lang="en-US" dirty="0" err="1"/>
              <a:t>find_suppliers_by_region</a:t>
            </a:r>
            <a:r>
              <a:rPr lang="en-US" dirty="0"/>
              <a:t>(self, region)</a:t>
            </a:r>
          </a:p>
          <a:p>
            <a:pPr lvl="1"/>
            <a:r>
              <a:rPr lang="en-IN" dirty="0" err="1"/>
              <a:t>list_supplier_products</a:t>
            </a:r>
            <a:r>
              <a:rPr lang="en-IN" dirty="0"/>
              <a:t>(self, </a:t>
            </a:r>
            <a:r>
              <a:rPr lang="en-IN" dirty="0" err="1"/>
              <a:t>supplier_id</a:t>
            </a:r>
            <a:r>
              <a:rPr lang="en-IN" dirty="0"/>
              <a:t>)</a:t>
            </a:r>
          </a:p>
          <a:p>
            <a:pPr lvl="1"/>
            <a:endParaRPr lang="en-IN" dirty="0"/>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86122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TIME Complexity Analysis</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914398" y="1809135"/>
            <a:ext cx="10439401" cy="3956165"/>
          </a:xfrm>
        </p:spPr>
        <p:txBody>
          <a:bodyPr>
            <a:normAutofit/>
          </a:bodyPr>
          <a:lstStyle/>
          <a:p>
            <a:r>
              <a:rPr lang="en-US" sz="2800" b="1" dirty="0" err="1"/>
              <a:t>Find_shortest_path</a:t>
            </a:r>
            <a:r>
              <a:rPr lang="en-US" sz="2800" b="1" dirty="0"/>
              <a:t> </a:t>
            </a:r>
            <a:r>
              <a:rPr lang="en-US" sz="2800" b="1" dirty="0">
                <a:sym typeface="Wingdings" panose="05000000000000000000" pitchFamily="2" charset="2"/>
              </a:rPr>
              <a:t>-- </a:t>
            </a:r>
            <a:r>
              <a:rPr lang="pt-BR" sz="2800" b="1" dirty="0">
                <a:sym typeface="Wingdings" panose="05000000000000000000" pitchFamily="2" charset="2"/>
              </a:rPr>
              <a:t>O(V + E log V)</a:t>
            </a:r>
          </a:p>
          <a:p>
            <a:pPr lvl="1"/>
            <a:r>
              <a:rPr lang="en-US" sz="1600" dirty="0"/>
              <a:t> where V is the number of vertices (suppliers) and E is the number of edges (relationships) using Dijkstra's algorithm.</a:t>
            </a:r>
          </a:p>
          <a:p>
            <a:r>
              <a:rPr lang="en-US" sz="2800" b="1" dirty="0" err="1"/>
              <a:t>Find_all_paths</a:t>
            </a:r>
            <a:r>
              <a:rPr lang="en-US" sz="2800" b="1" dirty="0"/>
              <a:t> </a:t>
            </a:r>
            <a:r>
              <a:rPr lang="en-US" sz="2800" b="1" dirty="0">
                <a:sym typeface="Wingdings" panose="05000000000000000000" pitchFamily="2" charset="2"/>
              </a:rPr>
              <a:t>-- </a:t>
            </a:r>
            <a:r>
              <a:rPr lang="pt-BR" sz="2800" b="1" dirty="0">
                <a:sym typeface="Wingdings" panose="05000000000000000000" pitchFamily="2" charset="2"/>
              </a:rPr>
              <a:t>O(V!)</a:t>
            </a:r>
          </a:p>
          <a:p>
            <a:pPr lvl="1"/>
            <a:r>
              <a:rPr lang="en-US" sz="1600" dirty="0"/>
              <a:t> O(V!) in the worst case, where V is the number of vertices. This is because the algorithm explores all possible paths between two nodes.</a:t>
            </a:r>
          </a:p>
          <a:p>
            <a:r>
              <a:rPr lang="en-US" sz="2800" b="1" dirty="0" err="1"/>
              <a:t>Find_nearest_supplier</a:t>
            </a:r>
            <a:r>
              <a:rPr lang="en-US" sz="2800" b="1" dirty="0"/>
              <a:t> </a:t>
            </a:r>
            <a:r>
              <a:rPr lang="en-US" sz="2800" b="1" dirty="0">
                <a:sym typeface="Wingdings" panose="05000000000000000000" pitchFamily="2" charset="2"/>
              </a:rPr>
              <a:t>-- </a:t>
            </a:r>
            <a:r>
              <a:rPr lang="pt-BR" sz="2800" b="1" dirty="0">
                <a:sym typeface="Wingdings" panose="05000000000000000000" pitchFamily="2" charset="2"/>
              </a:rPr>
              <a:t>O(V * (V + E log V))</a:t>
            </a:r>
          </a:p>
          <a:p>
            <a:pPr lvl="1"/>
            <a:r>
              <a:rPr lang="en-US" sz="1600" dirty="0"/>
              <a:t> In the worst case if it needs to check all suppliers using Dijkstra's algorithm for each supplier in the specified region.</a:t>
            </a:r>
          </a:p>
          <a:p>
            <a:pPr lvl="1"/>
            <a:endParaRPr lang="en-US" sz="1600"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420594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365125"/>
            <a:ext cx="10363201" cy="1629601"/>
          </a:xfrm>
        </p:spPr>
        <p:txBody>
          <a:bodyPr/>
          <a:lstStyle/>
          <a:p>
            <a:r>
              <a:rPr lang="en-US" dirty="0"/>
              <a:t>Space Complexity analysis</a:t>
            </a:r>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729665" y="1638792"/>
            <a:ext cx="10233303" cy="4703014"/>
          </a:xfrm>
        </p:spPr>
        <p:txBody>
          <a:bodyPr>
            <a:normAutofit fontScale="92500" lnSpcReduction="10000"/>
          </a:bodyPr>
          <a:lstStyle/>
          <a:p>
            <a:pPr marL="0" indent="0">
              <a:buNone/>
            </a:pPr>
            <a:r>
              <a:rPr lang="en-US" sz="2800" b="1" noProof="1"/>
              <a:t>O(1)  -&gt; </a:t>
            </a:r>
            <a:r>
              <a:rPr lang="en-US" sz="1800" b="1" noProof="1"/>
              <a:t>As all functions take only a reference to existing lists,dictionary,tuples…</a:t>
            </a:r>
            <a:endParaRPr lang="en-US" sz="2800" b="1" noProof="1"/>
          </a:p>
          <a:p>
            <a:pPr lvl="1"/>
            <a:r>
              <a:rPr lang="en-US" noProof="1"/>
              <a:t>add_supplier(self, supplier),</a:t>
            </a:r>
            <a:r>
              <a:rPr lang="en-US" dirty="0"/>
              <a:t> </a:t>
            </a:r>
          </a:p>
          <a:p>
            <a:pPr lvl="1"/>
            <a:r>
              <a:rPr lang="en-US" dirty="0" err="1"/>
              <a:t>add_supplier_relationship</a:t>
            </a:r>
            <a:r>
              <a:rPr lang="en-US" dirty="0"/>
              <a:t>(self, supplier_id1, supplier_id2, weight)</a:t>
            </a:r>
          </a:p>
          <a:p>
            <a:pPr lvl="1"/>
            <a:r>
              <a:rPr lang="en-IN" dirty="0" err="1"/>
              <a:t>list_supplier_hierarchy</a:t>
            </a:r>
            <a:r>
              <a:rPr lang="en-IN" dirty="0"/>
              <a:t>(self)</a:t>
            </a:r>
          </a:p>
          <a:p>
            <a:pPr lvl="1"/>
            <a:r>
              <a:rPr lang="en-IN" dirty="0" err="1"/>
              <a:t>calculate_supplier_importance</a:t>
            </a:r>
            <a:r>
              <a:rPr lang="en-IN" dirty="0"/>
              <a:t>(self, </a:t>
            </a:r>
            <a:r>
              <a:rPr lang="en-IN" dirty="0" err="1"/>
              <a:t>supplier_id</a:t>
            </a:r>
            <a:r>
              <a:rPr lang="en-IN" dirty="0"/>
              <a:t>)</a:t>
            </a:r>
          </a:p>
          <a:p>
            <a:pPr lvl="1"/>
            <a:r>
              <a:rPr lang="en-IN" dirty="0" err="1"/>
              <a:t>list_supplier_hierarchy</a:t>
            </a:r>
            <a:r>
              <a:rPr lang="en-IN" dirty="0"/>
              <a:t>(self)</a:t>
            </a:r>
          </a:p>
          <a:p>
            <a:pPr lvl="1"/>
            <a:r>
              <a:rPr lang="en-US" dirty="0" err="1"/>
              <a:t>remove_supplier</a:t>
            </a:r>
            <a:r>
              <a:rPr lang="en-US" dirty="0"/>
              <a:t>(self, </a:t>
            </a:r>
            <a:r>
              <a:rPr lang="en-US" dirty="0" err="1"/>
              <a:t>supplier_id</a:t>
            </a:r>
            <a:r>
              <a:rPr lang="en-US" dirty="0"/>
              <a:t>)</a:t>
            </a:r>
          </a:p>
          <a:p>
            <a:pPr lvl="1"/>
            <a:r>
              <a:rPr lang="en-US" dirty="0" err="1"/>
              <a:t>update_supplier_info</a:t>
            </a:r>
            <a:r>
              <a:rPr lang="en-US" dirty="0"/>
              <a:t>(self, </a:t>
            </a:r>
            <a:r>
              <a:rPr lang="en-US" dirty="0" err="1"/>
              <a:t>supplier_id</a:t>
            </a:r>
            <a:r>
              <a:rPr lang="en-US" dirty="0"/>
              <a:t>, name=None, region=None)</a:t>
            </a:r>
          </a:p>
          <a:p>
            <a:pPr lvl="1"/>
            <a:r>
              <a:rPr lang="en-US" dirty="0" err="1"/>
              <a:t>find_suppliers_by_region</a:t>
            </a:r>
            <a:r>
              <a:rPr lang="en-US" dirty="0"/>
              <a:t>(self, region)</a:t>
            </a:r>
            <a:endParaRPr lang="en-IN" dirty="0"/>
          </a:p>
          <a:p>
            <a:pPr marL="0" indent="0">
              <a:buNone/>
            </a:pPr>
            <a:r>
              <a:rPr lang="en-US" sz="2800" b="1" noProof="1"/>
              <a:t>O(n)  -&gt; </a:t>
            </a:r>
            <a:r>
              <a:rPr lang="en-US" sz="1800" b="1" noProof="1"/>
              <a:t>returns a list</a:t>
            </a:r>
            <a:endParaRPr lang="en-US" sz="2800" b="1" noProof="1"/>
          </a:p>
          <a:p>
            <a:pPr lvl="1"/>
            <a:r>
              <a:rPr lang="en-IN" dirty="0" err="1"/>
              <a:t>list_suppliers</a:t>
            </a:r>
            <a:r>
              <a:rPr lang="en-IN" dirty="0"/>
              <a:t>(self)</a:t>
            </a:r>
            <a:endParaRPr lang="en-US" dirty="0"/>
          </a:p>
          <a:p>
            <a:pPr lvl="1"/>
            <a:r>
              <a:rPr lang="en-IN" dirty="0" err="1"/>
              <a:t>list_supplier_products</a:t>
            </a:r>
            <a:r>
              <a:rPr lang="en-IN" dirty="0"/>
              <a:t>(self, </a:t>
            </a:r>
            <a:r>
              <a:rPr lang="en-IN" dirty="0" err="1"/>
              <a:t>supplier_id</a:t>
            </a:r>
            <a:r>
              <a:rPr lang="en-IN" dirty="0"/>
              <a:t>)</a:t>
            </a:r>
          </a:p>
          <a:p>
            <a:pPr lvl="1"/>
            <a:endParaRPr lang="en-IN" dirty="0"/>
          </a:p>
          <a:p>
            <a:endParaRPr lang="en-US" noProof="1"/>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05487622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21A676F7B1E741BE3AEBAD1739CE94" ma:contentTypeVersion="4" ma:contentTypeDescription="Create a new document." ma:contentTypeScope="" ma:versionID="115eda81bbc1d73eb049483aa3ba7ece">
  <xsd:schema xmlns:xsd="http://www.w3.org/2001/XMLSchema" xmlns:xs="http://www.w3.org/2001/XMLSchema" xmlns:p="http://schemas.microsoft.com/office/2006/metadata/properties" xmlns:ns3="4542f2b1-7a66-4d26-82c7-f701f8730dc5" targetNamespace="http://schemas.microsoft.com/office/2006/metadata/properties" ma:root="true" ma:fieldsID="b19fb5a73b913fb67ff0ca4707939dc4" ns3:_="">
    <xsd:import namespace="4542f2b1-7a66-4d26-82c7-f701f8730dc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42f2b1-7a66-4d26-82c7-f701f8730d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purl.org/dc/terms/"/>
    <ds:schemaRef ds:uri="4542f2b1-7a66-4d26-82c7-f701f8730dc5"/>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8B2F1592-B0A5-434F-AA4A-147133DB35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42f2b1-7a66-4d26-82c7-f701f8730d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1472</TotalTime>
  <Words>2469</Words>
  <Application>Microsoft Office PowerPoint</Application>
  <PresentationFormat>Widescreen</PresentationFormat>
  <Paragraphs>335</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Söhne</vt:lpstr>
      <vt:lpstr>Tenorite</vt:lpstr>
      <vt:lpstr>Wingdings</vt:lpstr>
      <vt:lpstr>Custom</vt:lpstr>
      <vt:lpstr>supply CHAIN  MANAGEMENT </vt:lpstr>
      <vt:lpstr>OVERVIEW</vt:lpstr>
      <vt:lpstr>supplier   network     management</vt:lpstr>
      <vt:lpstr>overview </vt:lpstr>
      <vt:lpstr>Overview</vt:lpstr>
      <vt:lpstr>Data Structures used</vt:lpstr>
      <vt:lpstr>TIME Complexity analysis</vt:lpstr>
      <vt:lpstr>TIME Complexity Analysis</vt:lpstr>
      <vt:lpstr>Space Complexity analysis</vt:lpstr>
      <vt:lpstr>space Complexity Analysis</vt:lpstr>
      <vt:lpstr>Product and  inventory     management</vt:lpstr>
      <vt:lpstr>Class product</vt:lpstr>
      <vt:lpstr>Class inventory</vt:lpstr>
      <vt:lpstr>Class inventory</vt:lpstr>
      <vt:lpstr>Class inventory</vt:lpstr>
      <vt:lpstr>Class inventory-data structures</vt:lpstr>
      <vt:lpstr>DEMAND  FORECASTING AND     ANALYSIS</vt:lpstr>
      <vt:lpstr>Class inventory</vt:lpstr>
      <vt:lpstr>Functions and complexities</vt:lpstr>
      <vt:lpstr>Functions and complexities</vt:lpstr>
      <vt:lpstr>Functions and complexities</vt:lpstr>
      <vt:lpstr>Functions and complexities</vt:lpstr>
      <vt:lpstr>Functions and complexities</vt:lpstr>
      <vt:lpstr>Functions and complexities</vt:lpstr>
      <vt:lpstr>Functions and complexities</vt:lpstr>
      <vt:lpstr>ORDER  PROCESSING</vt:lpstr>
      <vt:lpstr>Class order</vt:lpstr>
      <vt:lpstr>Class order Processing</vt:lpstr>
      <vt:lpstr>PowerPoint Presentation</vt:lpstr>
      <vt:lpstr>PowerPoint Presentation</vt:lpstr>
      <vt:lpstr>PowerPoint Presentation</vt:lpstr>
      <vt:lpstr>PowerPoint Presentation</vt:lpstr>
      <vt:lpstr>delivery  SCHEDULING</vt:lpstr>
      <vt:lpstr>Class delivery</vt:lpstr>
      <vt:lpstr>Class delivery schedule</vt:lpstr>
      <vt:lpstr>Class delivery schedule</vt:lpstr>
      <vt:lpstr>Class delivery schedule-Data structures</vt:lpstr>
      <vt:lpstr>Class delivery schedule-Data structures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dc:title>
  <dc:creator>KABILAN M D - [CB.EN.U4CSE22227]</dc:creator>
  <cp:lastModifiedBy>KABILAN M D - [CB.EN.U4CSE22227]</cp:lastModifiedBy>
  <cp:revision>6</cp:revision>
  <dcterms:created xsi:type="dcterms:W3CDTF">2024-05-21T05:27:07Z</dcterms:created>
  <dcterms:modified xsi:type="dcterms:W3CDTF">2024-05-22T06:00:04Z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0x0101009421A676F7B1E741BE3AEBAD1739CE94</vt:lpwstr>
  </property>
</Properties>
</file>