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3BE47B-8882-4D19-9D3E-7259AF551DDC}" type="datetimeFigureOut">
              <a:rPr lang="en-IN" smtClean="0"/>
              <a:t>04-02-2023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368667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375397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419468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406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1676707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3BE47B-8882-4D19-9D3E-7259AF551DDC}" type="datetimeFigureOut">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1253660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3BE47B-8882-4D19-9D3E-7259AF551DDC}" type="datetimeFigureOut">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4072234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BE47B-8882-4D19-9D3E-7259AF551DDC}"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3754089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BE47B-8882-4D19-9D3E-7259AF551DDC}"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222640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BE47B-8882-4D19-9D3E-7259AF551DDC}"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408736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BE47B-8882-4D19-9D3E-7259AF551DDC}"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85394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163441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BE47B-8882-4D19-9D3E-7259AF551DDC}" type="datetimeFigureOut">
              <a:rPr lang="en-IN" smtClean="0"/>
              <a:t>04-02-2023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7755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3BE47B-8882-4D19-9D3E-7259AF551DDC}" type="datetimeFigureOut">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166221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BE47B-8882-4D19-9D3E-7259AF551DDC}" type="datetimeFigureOut">
              <a:rPr lang="en-IN" smtClean="0"/>
              <a:t>04-02-2023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415578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190533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BE47B-8882-4D19-9D3E-7259AF551DDC}"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3F65F-5537-4B3E-B6A4-22FA8826AA18}" type="slidenum">
              <a:rPr lang="en-IN" smtClean="0"/>
              <a:t>‹#›</a:t>
            </a:fld>
            <a:endParaRPr lang="en-IN"/>
          </a:p>
        </p:txBody>
      </p:sp>
    </p:spTree>
    <p:extLst>
      <p:ext uri="{BB962C8B-B14F-4D97-AF65-F5344CB8AC3E}">
        <p14:creationId xmlns:p14="http://schemas.microsoft.com/office/powerpoint/2010/main" val="249496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3BE47B-8882-4D19-9D3E-7259AF551DDC}" type="datetimeFigureOut">
              <a:rPr lang="en-IN" smtClean="0"/>
              <a:t>04-02-2023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83F65F-5537-4B3E-B6A4-22FA8826AA18}" type="slidenum">
              <a:rPr lang="en-IN" smtClean="0"/>
              <a:t>‹#›</a:t>
            </a:fld>
            <a:endParaRPr lang="en-IN"/>
          </a:p>
        </p:txBody>
      </p:sp>
    </p:spTree>
    <p:extLst>
      <p:ext uri="{BB962C8B-B14F-4D97-AF65-F5344CB8AC3E}">
        <p14:creationId xmlns:p14="http://schemas.microsoft.com/office/powerpoint/2010/main" val="173729580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A518-2302-AE77-EC08-7BDDA54FA504}"/>
              </a:ext>
            </a:extLst>
          </p:cNvPr>
          <p:cNvSpPr>
            <a:spLocks noGrp="1"/>
          </p:cNvSpPr>
          <p:nvPr>
            <p:ph type="ctrTitle"/>
          </p:nvPr>
        </p:nvSpPr>
        <p:spPr>
          <a:xfrm>
            <a:off x="2155557" y="1122363"/>
            <a:ext cx="8791575" cy="2387600"/>
          </a:xfrm>
        </p:spPr>
        <p:txBody>
          <a:bodyPr/>
          <a:lstStyle/>
          <a:p>
            <a:r>
              <a:rPr lang="en-IN" dirty="0">
                <a:solidFill>
                  <a:srgbClr val="FF0000"/>
                </a:solidFill>
                <a:latin typeface="Arial Black" panose="020B0A04020102020204" pitchFamily="34" charset="0"/>
              </a:rPr>
              <a:t>ATM MACHINE PROJECT</a:t>
            </a:r>
          </a:p>
        </p:txBody>
      </p:sp>
      <p:sp>
        <p:nvSpPr>
          <p:cNvPr id="3" name="Subtitle 2">
            <a:extLst>
              <a:ext uri="{FF2B5EF4-FFF2-40B4-BE49-F238E27FC236}">
                <a16:creationId xmlns:a16="http://schemas.microsoft.com/office/drawing/2014/main" id="{E2C2E943-CB73-F1CC-FCCB-AD2C1AC4A21A}"/>
              </a:ext>
            </a:extLst>
          </p:cNvPr>
          <p:cNvSpPr>
            <a:spLocks noGrp="1"/>
          </p:cNvSpPr>
          <p:nvPr>
            <p:ph type="subTitle" idx="1"/>
          </p:nvPr>
        </p:nvSpPr>
        <p:spPr>
          <a:xfrm>
            <a:off x="1700212" y="3429000"/>
            <a:ext cx="8791575" cy="1655762"/>
          </a:xfrm>
        </p:spPr>
        <p:txBody>
          <a:bodyPr/>
          <a:lstStyle/>
          <a:p>
            <a:r>
              <a:rPr lang="en-IN" dirty="0"/>
              <a:t>                                                                                             </a:t>
            </a:r>
            <a:r>
              <a:rPr lang="en-IN" b="1" dirty="0">
                <a:solidFill>
                  <a:schemeClr val="bg1"/>
                </a:solidFill>
              </a:rPr>
              <a:t>- Harish Kumar L</a:t>
            </a:r>
          </a:p>
        </p:txBody>
      </p:sp>
    </p:spTree>
    <p:extLst>
      <p:ext uri="{BB962C8B-B14F-4D97-AF65-F5344CB8AC3E}">
        <p14:creationId xmlns:p14="http://schemas.microsoft.com/office/powerpoint/2010/main" val="2858373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A518-2302-AE77-EC08-7BDDA54FA504}"/>
              </a:ext>
            </a:extLst>
          </p:cNvPr>
          <p:cNvSpPr>
            <a:spLocks noGrp="1"/>
          </p:cNvSpPr>
          <p:nvPr>
            <p:ph type="ctrTitle"/>
          </p:nvPr>
        </p:nvSpPr>
        <p:spPr>
          <a:xfrm>
            <a:off x="2521819" y="279134"/>
            <a:ext cx="2213810" cy="506881"/>
          </a:xfrm>
        </p:spPr>
        <p:txBody>
          <a:bodyPr>
            <a:normAutofit/>
          </a:bodyPr>
          <a:lstStyle/>
          <a:p>
            <a:r>
              <a:rPr lang="en-IN" sz="2400" b="1" dirty="0">
                <a:solidFill>
                  <a:srgbClr val="002060"/>
                </a:solidFill>
                <a:latin typeface="Arial Black" panose="020B0A04020102020204" pitchFamily="34"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E2C2E943-CB73-F1CC-FCCB-AD2C1AC4A21A}"/>
              </a:ext>
            </a:extLst>
          </p:cNvPr>
          <p:cNvSpPr>
            <a:spLocks noGrp="1"/>
          </p:cNvSpPr>
          <p:nvPr>
            <p:ph type="subTitle" idx="1"/>
          </p:nvPr>
        </p:nvSpPr>
        <p:spPr>
          <a:xfrm>
            <a:off x="2521819" y="976965"/>
            <a:ext cx="9144000" cy="5881035"/>
          </a:xfrm>
        </p:spPr>
        <p:txBody>
          <a:bodyPr>
            <a:normAutofit fontScale="32500" lnSpcReduction="20000"/>
          </a:bodyPr>
          <a:lstStyle/>
          <a:p>
            <a:pPr marL="342900" indent="-342900">
              <a:buFont typeface="Wingdings" panose="05000000000000000000" pitchFamily="2" charset="2"/>
              <a:buChar char="ü"/>
            </a:pPr>
            <a:r>
              <a:rPr lang="en-US" sz="6000" cap="none" dirty="0">
                <a:solidFill>
                  <a:schemeClr val="bg1"/>
                </a:solidFill>
                <a:latin typeface="Times New Roman" panose="02020603050405020304" pitchFamily="18" charset="0"/>
                <a:cs typeface="Times New Roman" panose="02020603050405020304" pitchFamily="18" charset="0"/>
              </a:rPr>
              <a:t>T</a:t>
            </a:r>
            <a:r>
              <a:rPr lang="en-US" sz="6000" i="0" cap="none" dirty="0">
                <a:solidFill>
                  <a:schemeClr val="bg1"/>
                </a:solidFill>
                <a:effectLst/>
                <a:latin typeface="Times New Roman" panose="02020603050405020304" pitchFamily="18" charset="0"/>
                <a:cs typeface="Times New Roman" panose="02020603050405020304" pitchFamily="18" charset="0"/>
              </a:rPr>
              <a:t>he </a:t>
            </a:r>
            <a:r>
              <a:rPr lang="en-US" sz="6000" b="1" cap="none" dirty="0">
                <a:solidFill>
                  <a:schemeClr val="bg1"/>
                </a:solidFill>
                <a:latin typeface="Times New Roman" panose="02020603050405020304" pitchFamily="18" charset="0"/>
                <a:cs typeface="Times New Roman" panose="02020603050405020304" pitchFamily="18" charset="0"/>
              </a:rPr>
              <a:t>ATM</a:t>
            </a:r>
            <a:r>
              <a:rPr lang="en-US" sz="6000" b="1" cap="none" dirty="0">
                <a:solidFill>
                  <a:schemeClr val="bg1"/>
                </a:solidFill>
                <a:effectLst/>
                <a:latin typeface="Times New Roman" panose="02020603050405020304" pitchFamily="18" charset="0"/>
                <a:cs typeface="Times New Roman" panose="02020603050405020304" pitchFamily="18" charset="0"/>
              </a:rPr>
              <a:t> </a:t>
            </a:r>
            <a:r>
              <a:rPr lang="en-US" sz="6000" b="1" cap="none" dirty="0">
                <a:solidFill>
                  <a:schemeClr val="bg1"/>
                </a:solidFill>
                <a:latin typeface="Times New Roman" panose="02020603050405020304" pitchFamily="18" charset="0"/>
                <a:cs typeface="Times New Roman" panose="02020603050405020304" pitchFamily="18" charset="0"/>
              </a:rPr>
              <a:t>M</a:t>
            </a:r>
            <a:r>
              <a:rPr lang="en-US" sz="6000" b="1" cap="none" dirty="0">
                <a:solidFill>
                  <a:schemeClr val="bg1"/>
                </a:solidFill>
                <a:effectLst/>
                <a:latin typeface="Times New Roman" panose="02020603050405020304" pitchFamily="18" charset="0"/>
                <a:cs typeface="Times New Roman" panose="02020603050405020304" pitchFamily="18" charset="0"/>
              </a:rPr>
              <a:t>achine </a:t>
            </a:r>
            <a:r>
              <a:rPr lang="en-US" sz="6000" i="0" cap="none" dirty="0">
                <a:solidFill>
                  <a:schemeClr val="bg1"/>
                </a:solidFill>
                <a:effectLst/>
                <a:latin typeface="Times New Roman" panose="02020603050405020304" pitchFamily="18" charset="0"/>
                <a:cs typeface="Times New Roman" panose="02020603050405020304" pitchFamily="18" charset="0"/>
              </a:rPr>
              <a:t>is the project which is used to access their bank accounts in order to make cash withdrawals. Whenever the user need to make cash withdraws, they can enter their pin number (personal identification number) and it will ask user to enter how much money he/she wants to withdraw. Once their withdrawn was successful, The amount will be debited in their account and shows New Balance.</a:t>
            </a:r>
          </a:p>
          <a:p>
            <a:pPr marL="342900" indent="-342900">
              <a:buFont typeface="Wingdings" panose="05000000000000000000" pitchFamily="2" charset="2"/>
              <a:buChar char="ü"/>
            </a:pPr>
            <a:r>
              <a:rPr lang="en-US" sz="6000" cap="none" dirty="0">
                <a:solidFill>
                  <a:schemeClr val="bg1"/>
                </a:solidFill>
                <a:latin typeface="Times New Roman" panose="02020603050405020304" pitchFamily="18" charset="0"/>
                <a:cs typeface="Times New Roman" panose="02020603050405020304" pitchFamily="18" charset="0"/>
              </a:rPr>
              <a:t>T</a:t>
            </a:r>
            <a:r>
              <a:rPr lang="en-US" sz="6000" b="0" i="0" cap="none" dirty="0">
                <a:solidFill>
                  <a:schemeClr val="bg1"/>
                </a:solidFill>
                <a:effectLst/>
                <a:latin typeface="Times New Roman" panose="02020603050405020304" pitchFamily="18" charset="0"/>
                <a:cs typeface="Times New Roman" panose="02020603050405020304" pitchFamily="18" charset="0"/>
              </a:rPr>
              <a:t>he </a:t>
            </a:r>
            <a:r>
              <a:rPr lang="en-US" sz="6000" cap="none" dirty="0">
                <a:solidFill>
                  <a:schemeClr val="bg1"/>
                </a:solidFill>
                <a:latin typeface="Times New Roman" panose="02020603050405020304" pitchFamily="18" charset="0"/>
                <a:cs typeface="Times New Roman" panose="02020603050405020304" pitchFamily="18" charset="0"/>
              </a:rPr>
              <a:t>ATM </a:t>
            </a:r>
            <a:r>
              <a:rPr lang="en-US" sz="6000" b="0" i="0" cap="none" dirty="0">
                <a:solidFill>
                  <a:schemeClr val="bg1"/>
                </a:solidFill>
                <a:effectLst/>
                <a:latin typeface="Times New Roman" panose="02020603050405020304" pitchFamily="18" charset="0"/>
                <a:cs typeface="Times New Roman" panose="02020603050405020304" pitchFamily="18" charset="0"/>
              </a:rPr>
              <a:t>will service one customer at a time. A customer will be required to enter Customer Number (ATM card Number), personal identification number (PIN).</a:t>
            </a:r>
          </a:p>
          <a:p>
            <a:pPr marL="342900" indent="-342900">
              <a:buFont typeface="Wingdings" panose="05000000000000000000" pitchFamily="2" charset="2"/>
              <a:buChar char="ü"/>
            </a:pPr>
            <a:r>
              <a:rPr lang="en-US" sz="6000" cap="none" dirty="0">
                <a:solidFill>
                  <a:schemeClr val="bg1"/>
                </a:solidFill>
                <a:latin typeface="Times New Roman" panose="02020603050405020304" pitchFamily="18" charset="0"/>
                <a:cs typeface="Times New Roman" panose="02020603050405020304" pitchFamily="18" charset="0"/>
              </a:rPr>
              <a:t>This Application supports two type of accounts for single user.</a:t>
            </a:r>
          </a:p>
          <a:p>
            <a:r>
              <a:rPr lang="en-US" sz="6000" cap="none" dirty="0">
                <a:solidFill>
                  <a:schemeClr val="bg1"/>
                </a:solidFill>
                <a:latin typeface="Times New Roman" panose="02020603050405020304" pitchFamily="18" charset="0"/>
                <a:cs typeface="Times New Roman" panose="02020603050405020304" pitchFamily="18" charset="0"/>
              </a:rPr>
              <a:t>      1. Checking Account</a:t>
            </a:r>
          </a:p>
          <a:p>
            <a:r>
              <a:rPr lang="en-US" sz="6000" cap="none" dirty="0">
                <a:solidFill>
                  <a:schemeClr val="bg1"/>
                </a:solidFill>
                <a:latin typeface="Times New Roman" panose="02020603050405020304" pitchFamily="18" charset="0"/>
                <a:cs typeface="Times New Roman" panose="02020603050405020304" pitchFamily="18" charset="0"/>
              </a:rPr>
              <a:t>      2. Saving Account</a:t>
            </a:r>
          </a:p>
          <a:p>
            <a:pPr marL="342900" indent="-342900">
              <a:buFont typeface="Wingdings" panose="05000000000000000000" pitchFamily="2" charset="2"/>
              <a:buChar char="ü"/>
            </a:pPr>
            <a:r>
              <a:rPr lang="en-US" sz="6000" cap="none" dirty="0">
                <a:solidFill>
                  <a:schemeClr val="bg1"/>
                </a:solidFill>
                <a:latin typeface="Times New Roman" panose="02020603050405020304" pitchFamily="18" charset="0"/>
                <a:cs typeface="Times New Roman" panose="02020603050405020304" pitchFamily="18" charset="0"/>
              </a:rPr>
              <a:t>For Each type of account the user will be able to perform multiple options like View Balance, Withdraw, Deposit, Check Account Information.</a:t>
            </a:r>
          </a:p>
          <a:p>
            <a:pPr marL="342900" indent="-342900">
              <a:buFont typeface="Wingdings" panose="05000000000000000000" pitchFamily="2" charset="2"/>
              <a:buChar char="ü"/>
            </a:pPr>
            <a:r>
              <a:rPr lang="en-US" sz="6000" cap="none" dirty="0">
                <a:solidFill>
                  <a:schemeClr val="bg1"/>
                </a:solidFill>
                <a:latin typeface="Times New Roman" panose="02020603050405020304" pitchFamily="18" charset="0"/>
                <a:cs typeface="Times New Roman" panose="02020603050405020304" pitchFamily="18" charset="0"/>
              </a:rPr>
              <a:t>This Application provides Transaction Data and Time in the beginning for Security purpose.</a:t>
            </a:r>
          </a:p>
          <a:p>
            <a:endParaRPr lang="en-US" cap="none" dirty="0">
              <a:solidFill>
                <a:schemeClr val="bg1"/>
              </a:solidFill>
              <a:latin typeface="Times New Roman" panose="02020603050405020304" pitchFamily="18" charset="0"/>
              <a:cs typeface="Times New Roman" panose="02020603050405020304" pitchFamily="18" charset="0"/>
            </a:endParaRPr>
          </a:p>
          <a:p>
            <a:r>
              <a:rPr lang="en-US" cap="none" dirty="0">
                <a:solidFill>
                  <a:schemeClr val="bg1"/>
                </a:solidFill>
                <a:latin typeface="Times New Roman" panose="02020603050405020304" pitchFamily="18" charset="0"/>
                <a:cs typeface="Times New Roman" panose="02020603050405020304" pitchFamily="18" charset="0"/>
              </a:rPr>
              <a:t> </a:t>
            </a:r>
            <a:endParaRPr lang="en-IN"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78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A518-2302-AE77-EC08-7BDDA54FA504}"/>
              </a:ext>
            </a:extLst>
          </p:cNvPr>
          <p:cNvSpPr>
            <a:spLocks noGrp="1"/>
          </p:cNvSpPr>
          <p:nvPr>
            <p:ph type="ctrTitle"/>
          </p:nvPr>
        </p:nvSpPr>
        <p:spPr>
          <a:xfrm>
            <a:off x="2521819" y="250257"/>
            <a:ext cx="8951495" cy="506881"/>
          </a:xfrm>
        </p:spPr>
        <p:txBody>
          <a:bodyPr>
            <a:normAutofit/>
          </a:bodyPr>
          <a:lstStyle/>
          <a:p>
            <a:r>
              <a:rPr lang="en-IN" sz="2400" dirty="0">
                <a:solidFill>
                  <a:srgbClr val="002060"/>
                </a:solidFill>
                <a:latin typeface="Arial Black" panose="020B0A04020102020204" pitchFamily="34" charset="0"/>
              </a:rPr>
              <a:t>importance of ATM machine</a:t>
            </a:r>
            <a:endParaRPr lang="en-IN" sz="2400" b="1" dirty="0">
              <a:solidFill>
                <a:srgbClr val="002060"/>
              </a:solidFill>
              <a:latin typeface="Arial Black" panose="020B0A040201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2C2E943-CB73-F1CC-FCCB-AD2C1AC4A21A}"/>
              </a:ext>
            </a:extLst>
          </p:cNvPr>
          <p:cNvSpPr>
            <a:spLocks noGrp="1"/>
          </p:cNvSpPr>
          <p:nvPr>
            <p:ph type="subTitle" idx="1"/>
          </p:nvPr>
        </p:nvSpPr>
        <p:spPr>
          <a:xfrm>
            <a:off x="2521819" y="899963"/>
            <a:ext cx="6699183" cy="5881035"/>
          </a:xfrm>
        </p:spPr>
        <p:txBody>
          <a:bodyPr>
            <a:normAutofit/>
          </a:bodyPr>
          <a:lstStyle/>
          <a:p>
            <a:pPr marL="342900" indent="-342900">
              <a:buFont typeface="Wingdings" panose="05000000000000000000" pitchFamily="2" charset="2"/>
              <a:buChar char="ü"/>
            </a:pPr>
            <a:r>
              <a:rPr lang="en-US" cap="none" dirty="0">
                <a:solidFill>
                  <a:schemeClr val="bg1"/>
                </a:solidFill>
                <a:latin typeface="Times New Roman" panose="02020603050405020304" pitchFamily="18" charset="0"/>
                <a:cs typeface="Times New Roman" panose="02020603050405020304" pitchFamily="18" charset="0"/>
              </a:rPr>
              <a:t>T</a:t>
            </a:r>
            <a:r>
              <a:rPr lang="en-US" b="0" i="0" cap="none" dirty="0">
                <a:solidFill>
                  <a:schemeClr val="bg1"/>
                </a:solidFill>
                <a:effectLst/>
                <a:latin typeface="Times New Roman" panose="02020603050405020304" pitchFamily="18" charset="0"/>
                <a:cs typeface="Times New Roman" panose="02020603050405020304" pitchFamily="18" charset="0"/>
              </a:rPr>
              <a:t>hese machines </a:t>
            </a:r>
            <a:r>
              <a:rPr lang="en-US" b="1" i="0" cap="none" dirty="0">
                <a:solidFill>
                  <a:schemeClr val="bg1"/>
                </a:solidFill>
                <a:effectLst/>
                <a:latin typeface="Times New Roman" panose="02020603050405020304" pitchFamily="18" charset="0"/>
                <a:cs typeface="Times New Roman" panose="02020603050405020304" pitchFamily="18" charset="0"/>
              </a:rPr>
              <a:t>allow you to undergo self-serviced transactions without the help of an actual teller and without having to visit the bank branch</a:t>
            </a:r>
            <a:r>
              <a:rPr lang="en-US" b="0" i="0" cap="none" dirty="0">
                <a:solidFill>
                  <a:schemeClr val="bg1"/>
                </a:solidFill>
                <a:effectLst/>
                <a:latin typeface="Times New Roman" panose="02020603050405020304" pitchFamily="18" charset="0"/>
                <a:cs typeface="Times New Roman" panose="02020603050405020304" pitchFamily="18" charset="0"/>
              </a:rPr>
              <a:t>. Automated teller machines or ATM’s allow many transactions, including cash withdrawals, cash deposits, and fund transfers.</a:t>
            </a:r>
          </a:p>
          <a:p>
            <a:pPr marL="342900" indent="-342900">
              <a:buFont typeface="Wingdings" panose="05000000000000000000" pitchFamily="2" charset="2"/>
              <a:buChar char="ü"/>
            </a:pPr>
            <a:r>
              <a:rPr lang="en-US" cap="none" dirty="0">
                <a:solidFill>
                  <a:schemeClr val="bg1"/>
                </a:solidFill>
                <a:latin typeface="Times New Roman" panose="02020603050405020304" pitchFamily="18" charset="0"/>
                <a:cs typeface="Times New Roman" panose="02020603050405020304" pitchFamily="18" charset="0"/>
              </a:rPr>
              <a:t>T</a:t>
            </a:r>
            <a:r>
              <a:rPr lang="en-US" b="0" i="0" cap="none" dirty="0">
                <a:solidFill>
                  <a:schemeClr val="bg1"/>
                </a:solidFill>
                <a:effectLst/>
                <a:latin typeface="Times New Roman" panose="02020603050405020304" pitchFamily="18" charset="0"/>
                <a:cs typeface="Times New Roman" panose="02020603050405020304" pitchFamily="18" charset="0"/>
              </a:rPr>
              <a:t>he ability to access one's account 24/7 at multiple locations.</a:t>
            </a:r>
          </a:p>
          <a:p>
            <a:pPr marL="342900" indent="-342900">
              <a:buFont typeface="Wingdings" panose="05000000000000000000" pitchFamily="2" charset="2"/>
              <a:buChar char="ü"/>
            </a:pPr>
            <a:r>
              <a:rPr lang="en-US" i="0" cap="none" dirty="0">
                <a:solidFill>
                  <a:schemeClr val="bg1"/>
                </a:solidFill>
                <a:effectLst/>
                <a:latin typeface="Times New Roman" panose="02020603050405020304" pitchFamily="18" charset="0"/>
                <a:cs typeface="Times New Roman" panose="02020603050405020304" pitchFamily="18" charset="0"/>
              </a:rPr>
              <a:t>Customers can withdraw cash through an atm and no longer need to visit the bank to avail the service.</a:t>
            </a:r>
          </a:p>
          <a:p>
            <a:pPr marL="342900" indent="-342900">
              <a:buFont typeface="Wingdings" panose="05000000000000000000" pitchFamily="2" charset="2"/>
              <a:buChar char="ü"/>
            </a:pPr>
            <a:r>
              <a:rPr lang="en-IN" cap="none" dirty="0">
                <a:solidFill>
                  <a:schemeClr val="bg1"/>
                </a:solidFill>
                <a:latin typeface="Times New Roman" panose="02020603050405020304" pitchFamily="18" charset="0"/>
                <a:cs typeface="Times New Roman" panose="02020603050405020304" pitchFamily="18" charset="0"/>
              </a:rPr>
              <a:t>No need of Carrying check book and cash.</a:t>
            </a:r>
          </a:p>
          <a:p>
            <a:pPr marL="342900" indent="-342900">
              <a:buFont typeface="Wingdings" panose="05000000000000000000" pitchFamily="2" charset="2"/>
              <a:buChar char="ü"/>
            </a:pPr>
            <a:r>
              <a:rPr lang="en-IN" cap="none" dirty="0">
                <a:solidFill>
                  <a:schemeClr val="bg1"/>
                </a:solidFill>
                <a:latin typeface="Times New Roman" panose="02020603050405020304" pitchFamily="18" charset="0"/>
                <a:cs typeface="Times New Roman" panose="02020603050405020304" pitchFamily="18" charset="0"/>
              </a:rPr>
              <a:t>ATM is a Monitor based system, so it saves human resources, and it saves time.</a:t>
            </a:r>
          </a:p>
          <a:p>
            <a:pPr marL="342900" indent="-342900">
              <a:buFont typeface="Wingdings" panose="05000000000000000000" pitchFamily="2" charset="2"/>
              <a:buChar char="ü"/>
            </a:pPr>
            <a:r>
              <a:rPr lang="en-IN" cap="none" dirty="0">
                <a:solidFill>
                  <a:schemeClr val="bg1"/>
                </a:solidFill>
                <a:latin typeface="Times New Roman" panose="02020603050405020304" pitchFamily="18" charset="0"/>
                <a:cs typeface="Times New Roman" panose="02020603050405020304" pitchFamily="18" charset="0"/>
              </a:rPr>
              <a:t>Fixed Deposit can be done using ATM.</a:t>
            </a:r>
          </a:p>
        </p:txBody>
      </p:sp>
      <p:pic>
        <p:nvPicPr>
          <p:cNvPr id="11" name="Picture 10">
            <a:extLst>
              <a:ext uri="{FF2B5EF4-FFF2-40B4-BE49-F238E27FC236}">
                <a16:creationId xmlns:a16="http://schemas.microsoft.com/office/drawing/2014/main" id="{1C2181F6-5BAB-F663-BABD-59096E2301E9}"/>
              </a:ext>
            </a:extLst>
          </p:cNvPr>
          <p:cNvPicPr>
            <a:picLocks noChangeAspect="1"/>
          </p:cNvPicPr>
          <p:nvPr/>
        </p:nvPicPr>
        <p:blipFill>
          <a:blip r:embed="rId2"/>
          <a:stretch>
            <a:fillRect/>
          </a:stretch>
        </p:blipFill>
        <p:spPr>
          <a:xfrm>
            <a:off x="9221002" y="330442"/>
            <a:ext cx="2774098" cy="1998871"/>
          </a:xfrm>
          <a:prstGeom prst="rect">
            <a:avLst/>
          </a:prstGeom>
        </p:spPr>
      </p:pic>
      <p:pic>
        <p:nvPicPr>
          <p:cNvPr id="13" name="Picture 12">
            <a:extLst>
              <a:ext uri="{FF2B5EF4-FFF2-40B4-BE49-F238E27FC236}">
                <a16:creationId xmlns:a16="http://schemas.microsoft.com/office/drawing/2014/main" id="{11E2EC2D-1045-E176-4CAB-2D60910777E9}"/>
              </a:ext>
            </a:extLst>
          </p:cNvPr>
          <p:cNvPicPr>
            <a:picLocks noChangeAspect="1"/>
          </p:cNvPicPr>
          <p:nvPr/>
        </p:nvPicPr>
        <p:blipFill>
          <a:blip r:embed="rId3"/>
          <a:stretch>
            <a:fillRect/>
          </a:stretch>
        </p:blipFill>
        <p:spPr>
          <a:xfrm>
            <a:off x="9741561" y="2644044"/>
            <a:ext cx="1732979" cy="3995478"/>
          </a:xfrm>
          <a:prstGeom prst="rect">
            <a:avLst/>
          </a:prstGeom>
        </p:spPr>
      </p:pic>
    </p:spTree>
    <p:extLst>
      <p:ext uri="{BB962C8B-B14F-4D97-AF65-F5344CB8AC3E}">
        <p14:creationId xmlns:p14="http://schemas.microsoft.com/office/powerpoint/2010/main" val="13746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21F93B3-DC52-9E4C-AE22-B495A5A64B86}"/>
              </a:ext>
            </a:extLst>
          </p:cNvPr>
          <p:cNvSpPr>
            <a:spLocks noGrp="1"/>
          </p:cNvSpPr>
          <p:nvPr>
            <p:ph type="subTitle" idx="1"/>
          </p:nvPr>
        </p:nvSpPr>
        <p:spPr>
          <a:xfrm flipV="1">
            <a:off x="13070605" y="1217380"/>
            <a:ext cx="45719" cy="45719"/>
          </a:xfrm>
        </p:spPr>
        <p:txBody>
          <a:bodyPr>
            <a:normAutofit fontScale="25000" lnSpcReduction="20000"/>
          </a:bodyPr>
          <a:lstStyle/>
          <a:p>
            <a:endParaRPr lang="en-IN" dirty="0"/>
          </a:p>
        </p:txBody>
      </p:sp>
      <p:sp>
        <p:nvSpPr>
          <p:cNvPr id="7" name="Title 6">
            <a:extLst>
              <a:ext uri="{FF2B5EF4-FFF2-40B4-BE49-F238E27FC236}">
                <a16:creationId xmlns:a16="http://schemas.microsoft.com/office/drawing/2014/main" id="{8467147E-2A41-B3A2-2D1C-30224590AF97}"/>
              </a:ext>
            </a:extLst>
          </p:cNvPr>
          <p:cNvSpPr>
            <a:spLocks noGrp="1"/>
          </p:cNvSpPr>
          <p:nvPr>
            <p:ph type="ctrTitle"/>
          </p:nvPr>
        </p:nvSpPr>
        <p:spPr>
          <a:xfrm>
            <a:off x="1847548" y="2954956"/>
            <a:ext cx="9211879" cy="805264"/>
          </a:xfrm>
        </p:spPr>
        <p:txBody>
          <a:bodyPr/>
          <a:lstStyle/>
          <a:p>
            <a:r>
              <a:rPr lang="en-IN" cap="none" dirty="0">
                <a:solidFill>
                  <a:schemeClr val="bg1"/>
                </a:solidFill>
                <a:latin typeface="Algerian" panose="04020705040A02060702" pitchFamily="82" charset="0"/>
              </a:rPr>
              <a:t>let’s move on to the code </a:t>
            </a:r>
            <a:r>
              <a:rPr lang="en-IN" dirty="0">
                <a:solidFill>
                  <a:schemeClr val="bg1"/>
                </a:solidFill>
                <a:latin typeface="Algerian" panose="04020705040A02060702" pitchFamily="82" charset="0"/>
                <a:sym typeface="Wingdings" panose="05000000000000000000" pitchFamily="2" charset="2"/>
              </a:rPr>
              <a:t></a:t>
            </a: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778966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299</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Algerian</vt:lpstr>
      <vt:lpstr>Arial</vt:lpstr>
      <vt:lpstr>Arial Black</vt:lpstr>
      <vt:lpstr>Times New Roman</vt:lpstr>
      <vt:lpstr>Tw Cen MT</vt:lpstr>
      <vt:lpstr>Wingdings</vt:lpstr>
      <vt:lpstr>Circuit</vt:lpstr>
      <vt:lpstr>ATM MACHINE PROJECT</vt:lpstr>
      <vt:lpstr>Abstract</vt:lpstr>
      <vt:lpstr>importance of ATM machine</vt:lpstr>
      <vt:lpstr>let’s move on to the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MACHINE PROJECT</dc:title>
  <dc:creator>HARISH KUMAR</dc:creator>
  <cp:lastModifiedBy>HARISH KUMAR</cp:lastModifiedBy>
  <cp:revision>2</cp:revision>
  <dcterms:created xsi:type="dcterms:W3CDTF">2023-02-04T06:54:22Z</dcterms:created>
  <dcterms:modified xsi:type="dcterms:W3CDTF">2023-02-04T07:51:19Z</dcterms:modified>
</cp:coreProperties>
</file>