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81" r:id="rId3"/>
    <p:sldId id="257" r:id="rId4"/>
    <p:sldId id="259" r:id="rId5"/>
    <p:sldId id="260" r:id="rId6"/>
    <p:sldId id="262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B2D"/>
    <a:srgbClr val="193EEA"/>
    <a:srgbClr val="2563EB"/>
    <a:srgbClr val="6B2201"/>
    <a:srgbClr val="FFEDD5"/>
    <a:srgbClr val="F1F5F9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C351A-9A79-4F37-949B-F0F26D1A6ABA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9434A-24D8-477D-A1C6-FF27F287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7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434A-24D8-477D-A1C6-FF27F2871E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6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140BF-D2AE-7966-8735-AD30EEFEE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05D4B-70EE-76AF-8CDF-1485E2D5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CA2DF-BEEC-85FC-A9B4-69BB02B8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3F258-995F-6DEB-3910-3A9BE559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F3774-F28C-EAE6-3FA3-9A94DADA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85F78-F94F-CF20-2444-8FA89E88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E12069-AF64-FBB1-FE8D-14656073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0DB3-2F4E-0DC0-72AF-C0A122A0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FC71D-A229-1872-C102-BB6BA153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1DB61-78E2-677A-2685-873F656A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1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75547-136E-D7C7-060C-E345EFD17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4F73A-9EE7-ABF4-F598-FC6507A5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8E541-43CF-7B9E-2E31-168F3F7B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AB7EC-F8C1-BD95-A669-73DF909C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865BA-D63B-0922-0067-6210638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4947C-7EBA-D8ED-1288-221745B8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F67AF-AB20-4BF4-B1BA-3728BAC8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1F8A8-8F43-E1FA-DD6D-747E20A3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8014F-1927-7D5D-C03F-D516F1C6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35BC5-9BC6-6A45-1D9A-891EEF32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5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57A4-BF87-C405-2185-7D871CAC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A34E0-38E2-A44C-3E14-221D54F3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FD2BA-43CF-81C4-B939-413634D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46DBE-67CC-9442-9512-C8C627EE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A25B6-D9DA-1C44-068A-83A12CAB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9D35-ABAB-714C-B8DD-8A987C7A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A1723-F5D4-AD7B-50DB-97CF1CA1A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429DD8-6FAA-6ACF-E058-B5EFF314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730C5-92B5-02DA-DA4D-E6670023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A1743-8577-E9E2-AF29-63001659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0C6E6-FA9D-8D31-FEF9-9032265A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40BE-137E-C674-C6AE-E95A37FC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E3BD5-874E-3518-1F06-957B89B2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E6F9C-8AF4-D860-4368-95436375A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82B328-97ED-B190-0ECA-D657C9741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B4313-BD2E-46BE-7987-07AF4645F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22612-B0A6-BD17-C79E-6A0B8EB0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F057D-440C-A975-0826-E439E7EE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574F7-F08C-A148-3236-0F4EE40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35E0-C510-B9B6-03CA-FBBEB75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A50E2C-595F-3811-7CC4-557F84F4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237A7-B2A2-926D-00F6-6D13D0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021CC-344E-81F7-40A5-F47CD384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70C9DD-8580-883D-D119-0D3084FE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8E391C-EA8B-BDAB-3ABC-29A862E6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8A8DA8-ECA2-338D-949B-1B6A24D8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CB1C1-C518-0615-43C0-085970C8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B1498-2D22-6A8B-8178-46134069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E9A2A-7C5F-60EA-0935-0AA8F3867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76943-A9B8-F4CC-9778-6BBBA51F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C46DE-2ABF-6C3F-6938-871559BC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58B75-A51D-3DD2-E9C3-81C96C0C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5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F3D69-4D21-84D2-9B69-A4C3E57E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21A4E2-D470-47A6-BD53-F9BD0B9F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297C5-3790-D9F6-D47F-32122EE0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D0A6E-F665-B935-DD7A-4D05965C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33C29-548A-9978-317B-111899F0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25BC3-B674-14F9-78CA-03419290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5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C1188-C4E3-7A03-23CC-BDDC33D5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FD2F8-AE2C-DD94-AECB-295AEDAC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064A1-EC8F-FDD7-DA78-4F042804B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55CA1-9970-49C8-AE8B-C4B6F8BC0187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243F5-4068-DE9B-4152-A32E12559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3D827-C8E9-7BEF-7E64-BC2DE2FF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E37D2-A13A-4050-851B-79D945C0E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one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7649EA-E8D4-EE78-3E20-F3B728102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0E0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 descr="원, 흑백이(가) 표시된 사진&#10;&#10;자동 생성된 설명">
            <a:extLst>
              <a:ext uri="{FF2B5EF4-FFF2-40B4-BE49-F238E27FC236}">
                <a16:creationId xmlns:a16="http://schemas.microsoft.com/office/drawing/2014/main" id="{EA621D72-CDA4-AD85-BC12-C7B238AB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112" y="3429000"/>
            <a:ext cx="2296015" cy="27224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555C5C-6A50-BE20-0E85-B5008CE9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87" y="621799"/>
            <a:ext cx="2913677" cy="1189751"/>
          </a:xfrm>
          <a:prstGeom prst="rect">
            <a:avLst/>
          </a:prstGeom>
        </p:spPr>
      </p:pic>
      <p:pic>
        <p:nvPicPr>
          <p:cNvPr id="20" name="그림 19" descr="원, 창의성, 예술이(가) 표시된 사진&#10;&#10;자동 생성된 설명">
            <a:extLst>
              <a:ext uri="{FF2B5EF4-FFF2-40B4-BE49-F238E27FC236}">
                <a16:creationId xmlns:a16="http://schemas.microsoft.com/office/drawing/2014/main" id="{4BA011F8-9C4F-6E39-7D83-AC60F40C5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0" y="678440"/>
            <a:ext cx="820168" cy="1076470"/>
          </a:xfrm>
          <a:prstGeom prst="rect">
            <a:avLst/>
          </a:prstGeom>
        </p:spPr>
      </p:pic>
      <p:pic>
        <p:nvPicPr>
          <p:cNvPr id="25" name="그림 2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6C04D812-10AE-9500-D7CC-159530E1B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3510" y="1967345"/>
            <a:ext cx="762000" cy="762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7ACA7C-3955-C446-1049-6182FD517BD9}"/>
              </a:ext>
            </a:extLst>
          </p:cNvPr>
          <p:cNvSpPr txBox="1"/>
          <p:nvPr/>
        </p:nvSpPr>
        <p:spPr>
          <a:xfrm>
            <a:off x="1626843" y="21175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C6B2D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결제 </a:t>
            </a:r>
            <a:r>
              <a:rPr lang="en-US" altLang="ko-KR" sz="2400" dirty="0">
                <a:solidFill>
                  <a:srgbClr val="FC6B2D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API </a:t>
            </a:r>
            <a:r>
              <a:rPr lang="ko-KR" altLang="en-US" sz="2400" dirty="0">
                <a:solidFill>
                  <a:srgbClr val="FC6B2D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사용하기 </a:t>
            </a:r>
            <a:endParaRPr lang="ko-KR" altLang="en-US" sz="2400" dirty="0">
              <a:solidFill>
                <a:srgbClr val="FC6B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3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7380C8-448C-A853-9824-5D530ABE9B11}"/>
              </a:ext>
            </a:extLst>
          </p:cNvPr>
          <p:cNvSpPr/>
          <p:nvPr/>
        </p:nvSpPr>
        <p:spPr>
          <a:xfrm>
            <a:off x="3954794" y="2596722"/>
            <a:ext cx="3647529" cy="40231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04E046-2242-D1FB-6DEA-52EF72D09C54}"/>
              </a:ext>
            </a:extLst>
          </p:cNvPr>
          <p:cNvSpPr/>
          <p:nvPr/>
        </p:nvSpPr>
        <p:spPr>
          <a:xfrm>
            <a:off x="7698119" y="2596722"/>
            <a:ext cx="3889953" cy="40231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2777E3-1072-1CFF-F2B1-0E7327DAB8CE}"/>
              </a:ext>
            </a:extLst>
          </p:cNvPr>
          <p:cNvSpPr/>
          <p:nvPr/>
        </p:nvSpPr>
        <p:spPr>
          <a:xfrm>
            <a:off x="3954795" y="1360786"/>
            <a:ext cx="7633278" cy="54864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06862F-EE41-8085-403C-3FC4695CEF54}"/>
              </a:ext>
            </a:extLst>
          </p:cNvPr>
          <p:cNvSpPr/>
          <p:nvPr/>
        </p:nvSpPr>
        <p:spPr>
          <a:xfrm>
            <a:off x="0" y="0"/>
            <a:ext cx="3609975" cy="6858000"/>
          </a:xfrm>
          <a:prstGeom prst="rect">
            <a:avLst/>
          </a:prstGeom>
          <a:solidFill>
            <a:srgbClr val="6B2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모서리가 둥근 직사각형 8">
            <a:extLst>
              <a:ext uri="{FF2B5EF4-FFF2-40B4-BE49-F238E27FC236}">
                <a16:creationId xmlns:a16="http://schemas.microsoft.com/office/drawing/2014/main" id="{BF4EDDB1-8458-1DC0-4069-2E63BC8B435C}"/>
              </a:ext>
            </a:extLst>
          </p:cNvPr>
          <p:cNvSpPr/>
          <p:nvPr/>
        </p:nvSpPr>
        <p:spPr>
          <a:xfrm>
            <a:off x="674763" y="929192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FEDD5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ED414-4BD6-39CB-E3D2-A53DDB36478A}"/>
              </a:ext>
            </a:extLst>
          </p:cNvPr>
          <p:cNvSpPr txBox="1"/>
          <p:nvPr/>
        </p:nvSpPr>
        <p:spPr>
          <a:xfrm>
            <a:off x="622376" y="309995"/>
            <a:ext cx="2987599" cy="440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회원가입과 로그인</a:t>
            </a:r>
            <a:endParaRPr lang="en-US" altLang="ko-KR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</a:t>
            </a:r>
            <a:endParaRPr lang="en-US" altLang="ko-KR" sz="1400" dirty="0">
              <a:solidFill>
                <a:srgbClr val="C0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로그인과 이메일 인증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결제 대행사 채널 설정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모드 변경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대행사 선택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모듈 선택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연동정보 확인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고객사 식별코드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1807092-4C50-4583-F107-A45E3D5B2060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060C1F-7CDA-CFDC-B04A-694AE0150832}"/>
              </a:ext>
            </a:extLst>
          </p:cNvPr>
          <p:cNvSpPr/>
          <p:nvPr/>
        </p:nvSpPr>
        <p:spPr>
          <a:xfrm>
            <a:off x="249025" y="2049332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6112B37-8B01-69DF-9A70-5D402F0660BA}"/>
              </a:ext>
            </a:extLst>
          </p:cNvPr>
          <p:cNvSpPr/>
          <p:nvPr/>
        </p:nvSpPr>
        <p:spPr>
          <a:xfrm>
            <a:off x="249025" y="3961289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DE7F4A-80AD-CE29-C774-2F34872D7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8" t="6078" r="21773" b="87830"/>
          <a:stretch/>
        </p:blipFill>
        <p:spPr>
          <a:xfrm>
            <a:off x="3954795" y="1464565"/>
            <a:ext cx="7633278" cy="3540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716916-4A21-FF6F-F0B5-67B6E84C5962}"/>
              </a:ext>
            </a:extLst>
          </p:cNvPr>
          <p:cNvSpPr txBox="1"/>
          <p:nvPr/>
        </p:nvSpPr>
        <p:spPr>
          <a:xfrm>
            <a:off x="3859000" y="509328"/>
            <a:ext cx="763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포트원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홈페이지를 방문합니다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 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→ </a:t>
            </a:r>
            <a:r>
              <a:rPr lang="ko-KR" altLang="en-US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포트원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바로가기</a:t>
            </a:r>
            <a:endParaRPr lang="en-US" altLang="ko-KR" sz="1200" dirty="0">
              <a:solidFill>
                <a:srgbClr val="FF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86D3E-7099-B54E-59E8-B5CF424E3471}"/>
              </a:ext>
            </a:extLst>
          </p:cNvPr>
          <p:cNvSpPr txBox="1"/>
          <p:nvPr/>
        </p:nvSpPr>
        <p:spPr>
          <a:xfrm>
            <a:off x="3859000" y="1096708"/>
            <a:ext cx="610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홈페이지 우측 상단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시작하기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클릭하여 로그인 페이지로 이동합니다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sp>
        <p:nvSpPr>
          <p:cNvPr id="26" name="모서리가 둥근 직사각형 8">
            <a:extLst>
              <a:ext uri="{FF2B5EF4-FFF2-40B4-BE49-F238E27FC236}">
                <a16:creationId xmlns:a16="http://schemas.microsoft.com/office/drawing/2014/main" id="{8298DFC5-7197-36CC-22DD-FE2874DE7098}"/>
              </a:ext>
            </a:extLst>
          </p:cNvPr>
          <p:cNvSpPr/>
          <p:nvPr/>
        </p:nvSpPr>
        <p:spPr>
          <a:xfrm>
            <a:off x="10915185" y="1481399"/>
            <a:ext cx="616530" cy="334788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ED3FBC8-7C0E-2167-32AA-459007716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92" t="-1" r="49235" b="24013"/>
          <a:stretch/>
        </p:blipFill>
        <p:spPr>
          <a:xfrm>
            <a:off x="4567277" y="2671127"/>
            <a:ext cx="2422562" cy="38494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CA3375-2CAA-7BB1-A48E-7C609ADF154F}"/>
              </a:ext>
            </a:extLst>
          </p:cNvPr>
          <p:cNvSpPr txBox="1"/>
          <p:nvPr/>
        </p:nvSpPr>
        <p:spPr>
          <a:xfrm>
            <a:off x="3858999" y="2135057"/>
            <a:ext cx="763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가입하기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클릭하여 가입 페이지로 이동합니다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이후 포트원에서 사용할 이메일 주소 및 비밀번호를 입력 한 후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가입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누릅니다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80932C8-E9B9-0CF4-E1BA-F4D66F844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46" t="12528" r="48281" b="11322"/>
          <a:stretch/>
        </p:blipFill>
        <p:spPr>
          <a:xfrm>
            <a:off x="8492623" y="2762225"/>
            <a:ext cx="2422562" cy="3848125"/>
          </a:xfrm>
          <a:prstGeom prst="rect">
            <a:avLst/>
          </a:prstGeom>
        </p:spPr>
      </p:pic>
      <p:sp>
        <p:nvSpPr>
          <p:cNvPr id="35" name="모서리가 둥근 직사각형 8">
            <a:extLst>
              <a:ext uri="{FF2B5EF4-FFF2-40B4-BE49-F238E27FC236}">
                <a16:creationId xmlns:a16="http://schemas.microsoft.com/office/drawing/2014/main" id="{A3456CA6-724B-19F5-B82F-53EEF8598549}"/>
              </a:ext>
            </a:extLst>
          </p:cNvPr>
          <p:cNvSpPr/>
          <p:nvPr/>
        </p:nvSpPr>
        <p:spPr>
          <a:xfrm>
            <a:off x="5411904" y="5988843"/>
            <a:ext cx="364332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1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8EFF03-F518-988E-84E2-96DBD1F31778}"/>
              </a:ext>
            </a:extLst>
          </p:cNvPr>
          <p:cNvSpPr/>
          <p:nvPr/>
        </p:nvSpPr>
        <p:spPr>
          <a:xfrm>
            <a:off x="0" y="0"/>
            <a:ext cx="3609975" cy="6858000"/>
          </a:xfrm>
          <a:prstGeom prst="rect">
            <a:avLst/>
          </a:prstGeom>
          <a:solidFill>
            <a:srgbClr val="6B2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7CD8D9C7-F49B-FF61-C843-66BF315E6AC5}"/>
              </a:ext>
            </a:extLst>
          </p:cNvPr>
          <p:cNvSpPr/>
          <p:nvPr/>
        </p:nvSpPr>
        <p:spPr>
          <a:xfrm>
            <a:off x="674763" y="1248711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FEDD5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D08EB-D965-C29B-D129-D75FCA98C82A}"/>
              </a:ext>
            </a:extLst>
          </p:cNvPr>
          <p:cNvSpPr txBox="1"/>
          <p:nvPr/>
        </p:nvSpPr>
        <p:spPr>
          <a:xfrm>
            <a:off x="622376" y="309995"/>
            <a:ext cx="2987599" cy="440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회원가입과 로그인</a:t>
            </a:r>
            <a:endParaRPr lang="en-US" altLang="ko-KR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로그인과 이메일 인증</a:t>
            </a:r>
            <a:endParaRPr lang="en-US" altLang="ko-KR" sz="1400" dirty="0">
              <a:solidFill>
                <a:srgbClr val="C0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결제 대행사 채널 설정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모드 변경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대행사 선택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모듈 선택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연동정보 확인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고객사 식별코드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9872C2-447D-3CD8-7DF5-88D170C64FBE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438A2-1361-0626-EC4B-5FF06E2A38DA}"/>
              </a:ext>
            </a:extLst>
          </p:cNvPr>
          <p:cNvSpPr txBox="1"/>
          <p:nvPr/>
        </p:nvSpPr>
        <p:spPr>
          <a:xfrm>
            <a:off x="3859000" y="509328"/>
            <a:ext cx="7889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가입 완료 후 입력한 이메일로 인증 메일이 발송됩니다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받은 메일 함에서 메일을 확인하여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이메일 인증하기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en-US" altLang="ko-KR" sz="1200" u="sng" dirty="0">
              <a:solidFill>
                <a:schemeClr val="tx1">
                  <a:lumMod val="65000"/>
                  <a:lumOff val="3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B68744-2CBE-E37C-A4AB-24B716409F0B}"/>
              </a:ext>
            </a:extLst>
          </p:cNvPr>
          <p:cNvSpPr/>
          <p:nvPr/>
        </p:nvSpPr>
        <p:spPr>
          <a:xfrm>
            <a:off x="3954794" y="793945"/>
            <a:ext cx="3173088" cy="33068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9ABA6B-56E7-118B-AB04-E33455BEEE42}"/>
              </a:ext>
            </a:extLst>
          </p:cNvPr>
          <p:cNvSpPr/>
          <p:nvPr/>
        </p:nvSpPr>
        <p:spPr>
          <a:xfrm>
            <a:off x="7223677" y="793945"/>
            <a:ext cx="4364396" cy="33068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3320A3-F3AF-3BE0-DE00-AB143741D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19" t="22830" r="47348" b="22636"/>
          <a:stretch/>
        </p:blipFill>
        <p:spPr>
          <a:xfrm>
            <a:off x="4013197" y="981634"/>
            <a:ext cx="3003298" cy="31191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EB9973-2567-477B-8D3C-E945D09DBA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5" t="13429" r="29609" b="30078"/>
          <a:stretch/>
        </p:blipFill>
        <p:spPr>
          <a:xfrm>
            <a:off x="7329960" y="978610"/>
            <a:ext cx="4164948" cy="2881021"/>
          </a:xfrm>
          <a:prstGeom prst="rect">
            <a:avLst/>
          </a:prstGeom>
        </p:spPr>
      </p:pic>
      <p:sp>
        <p:nvSpPr>
          <p:cNvPr id="16" name="모서리가 둥근 직사각형 8">
            <a:extLst>
              <a:ext uri="{FF2B5EF4-FFF2-40B4-BE49-F238E27FC236}">
                <a16:creationId xmlns:a16="http://schemas.microsoft.com/office/drawing/2014/main" id="{324C1B01-9D3E-2DBF-0BA8-220EE549FB3D}"/>
              </a:ext>
            </a:extLst>
          </p:cNvPr>
          <p:cNvSpPr/>
          <p:nvPr/>
        </p:nvSpPr>
        <p:spPr>
          <a:xfrm>
            <a:off x="8940195" y="2773032"/>
            <a:ext cx="1090684" cy="46044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2008A4-DCC5-1097-42EF-057A08B34C28}"/>
              </a:ext>
            </a:extLst>
          </p:cNvPr>
          <p:cNvSpPr/>
          <p:nvPr/>
        </p:nvSpPr>
        <p:spPr>
          <a:xfrm>
            <a:off x="7223677" y="4277847"/>
            <a:ext cx="4364396" cy="23515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CD5982E-B32D-A2DD-AC10-813426D2E2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92" t="28055" r="49235" b="28310"/>
          <a:stretch/>
        </p:blipFill>
        <p:spPr>
          <a:xfrm>
            <a:off x="8274256" y="4342733"/>
            <a:ext cx="2422562" cy="22104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65DD6B-2EAA-ACF9-BF40-45960DF3A05D}"/>
              </a:ext>
            </a:extLst>
          </p:cNvPr>
          <p:cNvSpPr txBox="1"/>
          <p:nvPr/>
        </p:nvSpPr>
        <p:spPr>
          <a:xfrm>
            <a:off x="3859000" y="4277846"/>
            <a:ext cx="336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이메일 인증 전까지 로그인이 불가능 하기 때문에 꼭 인증 후 다시 로그인을 시도 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3C691C-22D7-84DB-A208-4200A6FA4E02}"/>
              </a:ext>
            </a:extLst>
          </p:cNvPr>
          <p:cNvSpPr/>
          <p:nvPr/>
        </p:nvSpPr>
        <p:spPr>
          <a:xfrm>
            <a:off x="3954794" y="4821308"/>
            <a:ext cx="3173088" cy="819224"/>
          </a:xfrm>
          <a:prstGeom prst="rect">
            <a:avLst/>
          </a:prstGeom>
          <a:solidFill>
            <a:srgbClr val="F1F5F9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8F720B-8ED4-4DEB-BB12-3A8DA44AD24A}"/>
              </a:ext>
            </a:extLst>
          </p:cNvPr>
          <p:cNvSpPr txBox="1"/>
          <p:nvPr/>
        </p:nvSpPr>
        <p:spPr>
          <a:xfrm>
            <a:off x="4428140" y="4994730"/>
            <a:ext cx="245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만약 인증 메일을 받지 못한 경우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스팸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메일함을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확인해주세요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9CDC19-A962-FDF9-7855-212C3F0B1CED}"/>
              </a:ext>
            </a:extLst>
          </p:cNvPr>
          <p:cNvSpPr/>
          <p:nvPr/>
        </p:nvSpPr>
        <p:spPr>
          <a:xfrm>
            <a:off x="3954794" y="4829606"/>
            <a:ext cx="58403" cy="819224"/>
          </a:xfrm>
          <a:prstGeom prst="rect">
            <a:avLst/>
          </a:prstGeom>
          <a:solidFill>
            <a:srgbClr val="2563E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CADD28-521D-323A-8F3E-21D3761DD1F6}"/>
              </a:ext>
            </a:extLst>
          </p:cNvPr>
          <p:cNvSpPr/>
          <p:nvPr/>
        </p:nvSpPr>
        <p:spPr>
          <a:xfrm>
            <a:off x="4130209" y="5008507"/>
            <a:ext cx="230711" cy="230711"/>
          </a:xfrm>
          <a:prstGeom prst="ellipse">
            <a:avLst/>
          </a:prstGeom>
          <a:noFill/>
          <a:ln>
            <a:solidFill>
              <a:srgbClr val="256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rgbClr val="2563EB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i</a:t>
            </a:r>
            <a:endParaRPr lang="ko-KR" altLang="en-US" sz="1200" dirty="0">
              <a:solidFill>
                <a:srgbClr val="2563EB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01DAD2-796C-1AB5-D58B-846B106028BB}"/>
              </a:ext>
            </a:extLst>
          </p:cNvPr>
          <p:cNvSpPr/>
          <p:nvPr/>
        </p:nvSpPr>
        <p:spPr>
          <a:xfrm>
            <a:off x="249025" y="2049332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6A1DF46-3EBB-CF51-0B65-12DB1075147D}"/>
              </a:ext>
            </a:extLst>
          </p:cNvPr>
          <p:cNvSpPr/>
          <p:nvPr/>
        </p:nvSpPr>
        <p:spPr>
          <a:xfrm>
            <a:off x="249025" y="3961289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9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5B32D3-DEC3-E364-2D40-605BB2C39D77}"/>
              </a:ext>
            </a:extLst>
          </p:cNvPr>
          <p:cNvSpPr/>
          <p:nvPr/>
        </p:nvSpPr>
        <p:spPr>
          <a:xfrm>
            <a:off x="0" y="0"/>
            <a:ext cx="3609975" cy="6858000"/>
          </a:xfrm>
          <a:prstGeom prst="rect">
            <a:avLst/>
          </a:prstGeom>
          <a:solidFill>
            <a:srgbClr val="6B2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모서리가 둥근 직사각형 8">
            <a:extLst>
              <a:ext uri="{FF2B5EF4-FFF2-40B4-BE49-F238E27FC236}">
                <a16:creationId xmlns:a16="http://schemas.microsoft.com/office/drawing/2014/main" id="{C10B3CFB-F550-DC54-9FDF-77FE8A7EF76C}"/>
              </a:ext>
            </a:extLst>
          </p:cNvPr>
          <p:cNvSpPr/>
          <p:nvPr/>
        </p:nvSpPr>
        <p:spPr>
          <a:xfrm>
            <a:off x="674763" y="2445314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FEDD5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A7D94-02E4-88A7-4DA9-DF6A94AACBAF}"/>
              </a:ext>
            </a:extLst>
          </p:cNvPr>
          <p:cNvSpPr txBox="1"/>
          <p:nvPr/>
        </p:nvSpPr>
        <p:spPr>
          <a:xfrm>
            <a:off x="622376" y="309995"/>
            <a:ext cx="2987599" cy="440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회원가입과 로그인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로그인과 이메일 인증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결제 대행사 채널 설정</a:t>
            </a:r>
            <a:endParaRPr lang="en-US" altLang="ko-KR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모드 변경</a:t>
            </a:r>
            <a:endParaRPr lang="en-US" altLang="ko-KR" sz="1400" dirty="0">
              <a:solidFill>
                <a:srgbClr val="C0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대행사 선택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모듈 선택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연동정보 확인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고객사 식별코드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679BDDB-33B6-0B9F-C30E-A7D986692A0F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BA4158-274F-0726-5B2A-07E8D07F5AA8}"/>
              </a:ext>
            </a:extLst>
          </p:cNvPr>
          <p:cNvSpPr/>
          <p:nvPr/>
        </p:nvSpPr>
        <p:spPr>
          <a:xfrm>
            <a:off x="249025" y="2049332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B9F3E6-5F46-D5A5-28E0-CB88D3DB6DCE}"/>
              </a:ext>
            </a:extLst>
          </p:cNvPr>
          <p:cNvSpPr/>
          <p:nvPr/>
        </p:nvSpPr>
        <p:spPr>
          <a:xfrm>
            <a:off x="249025" y="3961289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0DC651-AD07-5306-7A7B-F0608B064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2" b="8910"/>
          <a:stretch/>
        </p:blipFill>
        <p:spPr>
          <a:xfrm>
            <a:off x="3937076" y="1478439"/>
            <a:ext cx="8005899" cy="46636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0674EADB-42DF-7261-5AA0-67CE12155EBB}"/>
              </a:ext>
            </a:extLst>
          </p:cNvPr>
          <p:cNvSpPr/>
          <p:nvPr/>
        </p:nvSpPr>
        <p:spPr>
          <a:xfrm>
            <a:off x="4059710" y="3470916"/>
            <a:ext cx="1217140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9" name="모서리가 둥근 직사각형 8">
            <a:extLst>
              <a:ext uri="{FF2B5EF4-FFF2-40B4-BE49-F238E27FC236}">
                <a16:creationId xmlns:a16="http://schemas.microsoft.com/office/drawing/2014/main" id="{71635D54-8BDF-66CF-F82B-4DFBDAC81DA1}"/>
              </a:ext>
            </a:extLst>
          </p:cNvPr>
          <p:cNvSpPr/>
          <p:nvPr/>
        </p:nvSpPr>
        <p:spPr>
          <a:xfrm>
            <a:off x="4059710" y="3778891"/>
            <a:ext cx="1217140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F6AEF06-F01D-0080-32EE-E58ECCBC155E}"/>
              </a:ext>
            </a:extLst>
          </p:cNvPr>
          <p:cNvSpPr/>
          <p:nvPr/>
        </p:nvSpPr>
        <p:spPr>
          <a:xfrm>
            <a:off x="3937076" y="3359288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090D309-5AE9-DFD7-C627-2640B0885938}"/>
              </a:ext>
            </a:extLst>
          </p:cNvPr>
          <p:cNvSpPr/>
          <p:nvPr/>
        </p:nvSpPr>
        <p:spPr>
          <a:xfrm>
            <a:off x="3937076" y="3699498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2" name="모서리가 둥근 직사각형 8">
            <a:extLst>
              <a:ext uri="{FF2B5EF4-FFF2-40B4-BE49-F238E27FC236}">
                <a16:creationId xmlns:a16="http://schemas.microsoft.com/office/drawing/2014/main" id="{4A3636A4-932E-C972-EF95-C837CFD8C460}"/>
              </a:ext>
            </a:extLst>
          </p:cNvPr>
          <p:cNvSpPr/>
          <p:nvPr/>
        </p:nvSpPr>
        <p:spPr>
          <a:xfrm>
            <a:off x="5952804" y="2714472"/>
            <a:ext cx="378940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5E0AF94-F920-E26F-53BD-090C765E2983}"/>
              </a:ext>
            </a:extLst>
          </p:cNvPr>
          <p:cNvSpPr/>
          <p:nvPr/>
        </p:nvSpPr>
        <p:spPr>
          <a:xfrm>
            <a:off x="5830170" y="2635079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4" name="모서리가 둥근 직사각형 8">
            <a:extLst>
              <a:ext uri="{FF2B5EF4-FFF2-40B4-BE49-F238E27FC236}">
                <a16:creationId xmlns:a16="http://schemas.microsoft.com/office/drawing/2014/main" id="{826BA2BE-1832-671A-4839-1B6D7DFEBBD1}"/>
              </a:ext>
            </a:extLst>
          </p:cNvPr>
          <p:cNvSpPr/>
          <p:nvPr/>
        </p:nvSpPr>
        <p:spPr>
          <a:xfrm>
            <a:off x="10544330" y="3929471"/>
            <a:ext cx="378940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EAD103D-3BC9-A9DA-DCAF-47A8A8AAA232}"/>
              </a:ext>
            </a:extLst>
          </p:cNvPr>
          <p:cNvSpPr/>
          <p:nvPr/>
        </p:nvSpPr>
        <p:spPr>
          <a:xfrm>
            <a:off x="10421696" y="3850078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A77722-0DE4-0C97-9D05-E11571EBBA62}"/>
              </a:ext>
            </a:extLst>
          </p:cNvPr>
          <p:cNvSpPr txBox="1"/>
          <p:nvPr/>
        </p:nvSpPr>
        <p:spPr>
          <a:xfrm>
            <a:off x="3859000" y="509328"/>
            <a:ext cx="7633278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관리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관리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정보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채널 관리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테스트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04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채널 추가 및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모드는 자동으로 테스트 모드로 변경됩니다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27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D4405F-C693-41DF-6817-ED1A9251C098}"/>
              </a:ext>
            </a:extLst>
          </p:cNvPr>
          <p:cNvSpPr/>
          <p:nvPr/>
        </p:nvSpPr>
        <p:spPr>
          <a:xfrm>
            <a:off x="0" y="0"/>
            <a:ext cx="3609975" cy="6858000"/>
          </a:xfrm>
          <a:prstGeom prst="rect">
            <a:avLst/>
          </a:prstGeom>
          <a:solidFill>
            <a:srgbClr val="6B2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5233F36-AE49-639B-60F9-7FF97D2A4BCE}"/>
              </a:ext>
            </a:extLst>
          </p:cNvPr>
          <p:cNvSpPr/>
          <p:nvPr/>
        </p:nvSpPr>
        <p:spPr>
          <a:xfrm>
            <a:off x="674763" y="2765073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FEDD5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C7BA4-539A-5CE6-3585-DD51531226DD}"/>
              </a:ext>
            </a:extLst>
          </p:cNvPr>
          <p:cNvSpPr txBox="1"/>
          <p:nvPr/>
        </p:nvSpPr>
        <p:spPr>
          <a:xfrm>
            <a:off x="622376" y="309995"/>
            <a:ext cx="2987599" cy="440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회원가입과 로그인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로그인과 이메일 인증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결제 대행사 채널 설정</a:t>
            </a:r>
            <a:endParaRPr lang="en-US" altLang="ko-KR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모드 변경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대행사 선택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모듈 선택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연동정보 확인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고객사 식별코드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B5B223E-CA72-8D6E-3BDC-11B0BF8F11AB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891301-4314-3835-1ADF-C864A968B56B}"/>
              </a:ext>
            </a:extLst>
          </p:cNvPr>
          <p:cNvSpPr/>
          <p:nvPr/>
        </p:nvSpPr>
        <p:spPr>
          <a:xfrm>
            <a:off x="249025" y="2049332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269EEA-2967-93DC-2EBE-0E8865973A30}"/>
              </a:ext>
            </a:extLst>
          </p:cNvPr>
          <p:cNvSpPr/>
          <p:nvPr/>
        </p:nvSpPr>
        <p:spPr>
          <a:xfrm>
            <a:off x="249025" y="3961289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993278-3B93-4E5A-A4B9-8E396F250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2" b="8910"/>
          <a:stretch/>
        </p:blipFill>
        <p:spPr>
          <a:xfrm>
            <a:off x="3937076" y="1256840"/>
            <a:ext cx="8005899" cy="4663612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7D72C10D-2D1A-5317-F4B5-FFC5A107CF98}"/>
              </a:ext>
            </a:extLst>
          </p:cNvPr>
          <p:cNvSpPr/>
          <p:nvPr/>
        </p:nvSpPr>
        <p:spPr>
          <a:xfrm>
            <a:off x="4059710" y="3249317"/>
            <a:ext cx="1217140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6F7F6E-C844-7878-A4D8-CF8D167E9605}"/>
              </a:ext>
            </a:extLst>
          </p:cNvPr>
          <p:cNvSpPr/>
          <p:nvPr/>
        </p:nvSpPr>
        <p:spPr>
          <a:xfrm>
            <a:off x="3937076" y="3137689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DFC99-05ED-4337-9EA6-C2DFA63EC11E}"/>
              </a:ext>
            </a:extLst>
          </p:cNvPr>
          <p:cNvSpPr txBox="1"/>
          <p:nvPr/>
        </p:nvSpPr>
        <p:spPr>
          <a:xfrm>
            <a:off x="3859000" y="509328"/>
            <a:ext cx="7633278" cy="74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05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채널 추가 및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결제대행사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KG</a:t>
            </a:r>
            <a:r>
              <a:rPr lang="ko-KR" altLang="en-US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이니시스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를 선택합니다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06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채널 추가 및 설정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모듈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[</a:t>
            </a:r>
            <a:r>
              <a:rPr lang="ko-KR" altLang="en-US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결제창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]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일반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정기결제 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[V1]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을 선택합니다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07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다음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EE6C56-C538-BA15-EC75-950264AC4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06" b="5183"/>
          <a:stretch/>
        </p:blipFill>
        <p:spPr>
          <a:xfrm>
            <a:off x="3937075" y="1256840"/>
            <a:ext cx="8005900" cy="466361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8">
            <a:extLst>
              <a:ext uri="{FF2B5EF4-FFF2-40B4-BE49-F238E27FC236}">
                <a16:creationId xmlns:a16="http://schemas.microsoft.com/office/drawing/2014/main" id="{8CA169FF-5F65-60E7-B281-6E36E4D1C63A}"/>
              </a:ext>
            </a:extLst>
          </p:cNvPr>
          <p:cNvSpPr/>
          <p:nvPr/>
        </p:nvSpPr>
        <p:spPr>
          <a:xfrm>
            <a:off x="9845829" y="4107799"/>
            <a:ext cx="1346045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145FF5-AD1A-2133-8DF9-E2FA56514FA1}"/>
              </a:ext>
            </a:extLst>
          </p:cNvPr>
          <p:cNvSpPr/>
          <p:nvPr/>
        </p:nvSpPr>
        <p:spPr>
          <a:xfrm>
            <a:off x="9707321" y="4041106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5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6695F060-30B3-8752-92F2-49396D70B3F7}"/>
              </a:ext>
            </a:extLst>
          </p:cNvPr>
          <p:cNvSpPr/>
          <p:nvPr/>
        </p:nvSpPr>
        <p:spPr>
          <a:xfrm>
            <a:off x="9845829" y="4583617"/>
            <a:ext cx="1346045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54588C-5EBC-99B1-DFF4-FC34CE1C52ED}"/>
              </a:ext>
            </a:extLst>
          </p:cNvPr>
          <p:cNvSpPr/>
          <p:nvPr/>
        </p:nvSpPr>
        <p:spPr>
          <a:xfrm>
            <a:off x="9707321" y="4516924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6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AD064D-2EFB-7C41-4025-1CF135EF4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428" t="91888" r="1505" b="600"/>
          <a:stretch/>
        </p:blipFill>
        <p:spPr>
          <a:xfrm>
            <a:off x="11416145" y="5550999"/>
            <a:ext cx="526830" cy="36945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1" name="모서리가 둥근 직사각형 8">
            <a:extLst>
              <a:ext uri="{FF2B5EF4-FFF2-40B4-BE49-F238E27FC236}">
                <a16:creationId xmlns:a16="http://schemas.microsoft.com/office/drawing/2014/main" id="{5DD280CB-EA0F-C894-FDDE-3FB26AE3E7E4}"/>
              </a:ext>
            </a:extLst>
          </p:cNvPr>
          <p:cNvSpPr/>
          <p:nvPr/>
        </p:nvSpPr>
        <p:spPr>
          <a:xfrm>
            <a:off x="11442700" y="5631284"/>
            <a:ext cx="339724" cy="266698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BD8644F-BF98-8320-2648-732559E17FF4}"/>
              </a:ext>
            </a:extLst>
          </p:cNvPr>
          <p:cNvSpPr/>
          <p:nvPr/>
        </p:nvSpPr>
        <p:spPr>
          <a:xfrm>
            <a:off x="11311642" y="5526781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7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21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45E4E9-0272-6ACF-24F3-25ECE28A1770}"/>
              </a:ext>
            </a:extLst>
          </p:cNvPr>
          <p:cNvSpPr/>
          <p:nvPr/>
        </p:nvSpPr>
        <p:spPr>
          <a:xfrm>
            <a:off x="0" y="0"/>
            <a:ext cx="3609975" cy="6858000"/>
          </a:xfrm>
          <a:prstGeom prst="rect">
            <a:avLst/>
          </a:prstGeom>
          <a:solidFill>
            <a:srgbClr val="6B2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8">
            <a:extLst>
              <a:ext uri="{FF2B5EF4-FFF2-40B4-BE49-F238E27FC236}">
                <a16:creationId xmlns:a16="http://schemas.microsoft.com/office/drawing/2014/main" id="{61C6A267-7360-6F2D-BA80-7E0DFAC0BAE5}"/>
              </a:ext>
            </a:extLst>
          </p:cNvPr>
          <p:cNvSpPr/>
          <p:nvPr/>
        </p:nvSpPr>
        <p:spPr>
          <a:xfrm>
            <a:off x="674763" y="3082212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FEDD5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64A53-DC27-5502-C5A4-650A4CC7B990}"/>
              </a:ext>
            </a:extLst>
          </p:cNvPr>
          <p:cNvSpPr txBox="1"/>
          <p:nvPr/>
        </p:nvSpPr>
        <p:spPr>
          <a:xfrm>
            <a:off x="622376" y="309995"/>
            <a:ext cx="2987599" cy="440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회원가입과 로그인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로그인과 이메일 인증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결제 대행사 채널 설정</a:t>
            </a:r>
            <a:endParaRPr lang="en-US" altLang="ko-KR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모드 변경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대행사 선택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모듈 선택</a:t>
            </a:r>
            <a:endParaRPr lang="en-US" altLang="ko-KR" sz="1400" dirty="0">
              <a:solidFill>
                <a:srgbClr val="C0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연동정보 확인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고객사 식별코드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EF35B8-9722-1C08-FBCC-82429F999327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943AC0-78C2-8231-9EF7-BD7D4BDDE178}"/>
              </a:ext>
            </a:extLst>
          </p:cNvPr>
          <p:cNvSpPr/>
          <p:nvPr/>
        </p:nvSpPr>
        <p:spPr>
          <a:xfrm>
            <a:off x="249025" y="2049332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rgbClr val="FFC000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88E183B-65F1-2876-59E0-80704D91D387}"/>
              </a:ext>
            </a:extLst>
          </p:cNvPr>
          <p:cNvSpPr/>
          <p:nvPr/>
        </p:nvSpPr>
        <p:spPr>
          <a:xfrm>
            <a:off x="249025" y="3961289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5883B-517D-5920-B891-70E4E336B021}"/>
              </a:ext>
            </a:extLst>
          </p:cNvPr>
          <p:cNvSpPr txBox="1"/>
          <p:nvPr/>
        </p:nvSpPr>
        <p:spPr>
          <a:xfrm>
            <a:off x="3859000" y="509328"/>
            <a:ext cx="7633278" cy="119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채널 이름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이니시스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결제창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일반결제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채널 속성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PG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상점아이디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(MID) : </a:t>
            </a:r>
            <a:r>
              <a:rPr lang="en-US" altLang="ko-KR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INIpayTest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를 선택하면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04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웹결제는 자동으로 채워집니다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05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저장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282C46-DBDB-5CA6-D097-6230696E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75" y="1730047"/>
            <a:ext cx="8005899" cy="37749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B9FB2F-1EC8-341F-C595-31767B6B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11"/>
          <a:stretch/>
        </p:blipFill>
        <p:spPr>
          <a:xfrm>
            <a:off x="8663709" y="1082257"/>
            <a:ext cx="3279265" cy="5370902"/>
          </a:xfrm>
          <a:prstGeom prst="roundRect">
            <a:avLst>
              <a:gd name="adj" fmla="val 3578"/>
            </a:avLst>
          </a:prstGeom>
          <a:ln w="41275">
            <a:solidFill>
              <a:srgbClr val="FFC000"/>
            </a:solidFill>
          </a:ln>
        </p:spPr>
      </p:pic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85B039F8-1E94-DF78-EE78-2AB4325B3B9E}"/>
              </a:ext>
            </a:extLst>
          </p:cNvPr>
          <p:cNvSpPr/>
          <p:nvPr/>
        </p:nvSpPr>
        <p:spPr>
          <a:xfrm>
            <a:off x="8907616" y="2388192"/>
            <a:ext cx="2798609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B7184D-D515-A5B0-4F84-0DAC16FFA38A}"/>
              </a:ext>
            </a:extLst>
          </p:cNvPr>
          <p:cNvSpPr/>
          <p:nvPr/>
        </p:nvSpPr>
        <p:spPr>
          <a:xfrm>
            <a:off x="8769108" y="2321499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6" name="모서리가 둥근 직사각형 8">
            <a:extLst>
              <a:ext uri="{FF2B5EF4-FFF2-40B4-BE49-F238E27FC236}">
                <a16:creationId xmlns:a16="http://schemas.microsoft.com/office/drawing/2014/main" id="{3F843198-B575-D698-F801-64339BC890AF}"/>
              </a:ext>
            </a:extLst>
          </p:cNvPr>
          <p:cNvSpPr/>
          <p:nvPr/>
        </p:nvSpPr>
        <p:spPr>
          <a:xfrm>
            <a:off x="8907616" y="2981009"/>
            <a:ext cx="2798609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66E14D-E206-F1D0-56DB-325E43F01632}"/>
              </a:ext>
            </a:extLst>
          </p:cNvPr>
          <p:cNvSpPr/>
          <p:nvPr/>
        </p:nvSpPr>
        <p:spPr>
          <a:xfrm>
            <a:off x="8769108" y="2914316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37E3A61B-9B2E-955F-D941-D207F4C1EC58}"/>
              </a:ext>
            </a:extLst>
          </p:cNvPr>
          <p:cNvSpPr/>
          <p:nvPr/>
        </p:nvSpPr>
        <p:spPr>
          <a:xfrm>
            <a:off x="8907616" y="4323964"/>
            <a:ext cx="2798609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B7E181D-84A4-FEB5-8E99-168EA0C7557E}"/>
              </a:ext>
            </a:extLst>
          </p:cNvPr>
          <p:cNvSpPr/>
          <p:nvPr/>
        </p:nvSpPr>
        <p:spPr>
          <a:xfrm>
            <a:off x="8769108" y="4257271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0" name="모서리가 둥근 직사각형 8">
            <a:extLst>
              <a:ext uri="{FF2B5EF4-FFF2-40B4-BE49-F238E27FC236}">
                <a16:creationId xmlns:a16="http://schemas.microsoft.com/office/drawing/2014/main" id="{B2585932-CEE6-19B9-309A-BB8FE2F40E77}"/>
              </a:ext>
            </a:extLst>
          </p:cNvPr>
          <p:cNvSpPr/>
          <p:nvPr/>
        </p:nvSpPr>
        <p:spPr>
          <a:xfrm>
            <a:off x="8907616" y="4908667"/>
            <a:ext cx="2798609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7F0915-1E1C-338B-5762-C76394B1ADCC}"/>
              </a:ext>
            </a:extLst>
          </p:cNvPr>
          <p:cNvSpPr/>
          <p:nvPr/>
        </p:nvSpPr>
        <p:spPr>
          <a:xfrm>
            <a:off x="8769108" y="4841974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22" name="모서리가 둥근 직사각형 8">
            <a:extLst>
              <a:ext uri="{FF2B5EF4-FFF2-40B4-BE49-F238E27FC236}">
                <a16:creationId xmlns:a16="http://schemas.microsoft.com/office/drawing/2014/main" id="{788957DE-EFE6-E213-75A6-15120AB31BE4}"/>
              </a:ext>
            </a:extLst>
          </p:cNvPr>
          <p:cNvSpPr/>
          <p:nvPr/>
        </p:nvSpPr>
        <p:spPr>
          <a:xfrm>
            <a:off x="11461758" y="6152771"/>
            <a:ext cx="363530" cy="276604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A6F59C1-1F1C-CAC5-0DD2-651622243FC3}"/>
              </a:ext>
            </a:extLst>
          </p:cNvPr>
          <p:cNvSpPr/>
          <p:nvPr/>
        </p:nvSpPr>
        <p:spPr>
          <a:xfrm>
            <a:off x="11323249" y="6086078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5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98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A48E31B-FB47-AAF6-FEBB-9A9FEAE06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35" b="18314"/>
          <a:stretch/>
        </p:blipFill>
        <p:spPr>
          <a:xfrm>
            <a:off x="3937075" y="1478439"/>
            <a:ext cx="8005900" cy="4663612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03CCCCB-1CA4-BEBF-63AF-9A456952CF0B}"/>
              </a:ext>
            </a:extLst>
          </p:cNvPr>
          <p:cNvSpPr/>
          <p:nvPr/>
        </p:nvSpPr>
        <p:spPr>
          <a:xfrm>
            <a:off x="0" y="0"/>
            <a:ext cx="3609975" cy="6858000"/>
          </a:xfrm>
          <a:prstGeom prst="rect">
            <a:avLst/>
          </a:prstGeom>
          <a:solidFill>
            <a:srgbClr val="6B22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모서리가 둥근 직사각형 8">
            <a:extLst>
              <a:ext uri="{FF2B5EF4-FFF2-40B4-BE49-F238E27FC236}">
                <a16:creationId xmlns:a16="http://schemas.microsoft.com/office/drawing/2014/main" id="{D32004FC-038E-36CE-7B91-679C5FE08390}"/>
              </a:ext>
            </a:extLst>
          </p:cNvPr>
          <p:cNvSpPr/>
          <p:nvPr/>
        </p:nvSpPr>
        <p:spPr>
          <a:xfrm>
            <a:off x="674763" y="4359680"/>
            <a:ext cx="2688825" cy="309995"/>
          </a:xfrm>
          <a:prstGeom prst="roundRect">
            <a:avLst>
              <a:gd name="adj" fmla="val 26321"/>
            </a:avLst>
          </a:prstGeom>
          <a:solidFill>
            <a:srgbClr val="FFEDD5"/>
          </a:solidFill>
          <a:ln w="1270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CCBAD-0624-FAF2-531E-C19D74A5F9EC}"/>
              </a:ext>
            </a:extLst>
          </p:cNvPr>
          <p:cNvSpPr txBox="1"/>
          <p:nvPr/>
        </p:nvSpPr>
        <p:spPr>
          <a:xfrm>
            <a:off x="622376" y="309995"/>
            <a:ext cx="2987599" cy="440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회원가입과 로그인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회원가입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로그인과 이메일 인증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결제 대행사 채널 설정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모드 변경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대행사 선택</a:t>
            </a: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 </a:t>
            </a:r>
            <a:r>
              <a:rPr lang="ko-KR" altLang="en-US" sz="1400" dirty="0">
                <a:solidFill>
                  <a:schemeClr val="bg1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결제 모듈 선택</a:t>
            </a:r>
            <a:endParaRPr lang="en-US" altLang="ko-KR" sz="1400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연동정보 확인</a:t>
            </a:r>
            <a:endParaRPr lang="en-US" altLang="ko-KR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  </a:t>
            </a:r>
            <a:r>
              <a:rPr lang="ko-KR" altLang="en-US" sz="1400" dirty="0">
                <a:solidFill>
                  <a:srgbClr val="C0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고객사 식별코드</a:t>
            </a:r>
            <a:endParaRPr lang="en-US" altLang="ko-KR" sz="1400" dirty="0">
              <a:solidFill>
                <a:srgbClr val="C00000"/>
              </a:solidFill>
              <a:latin typeface="넥슨Lv2고딕" panose="00000500000000000000" pitchFamily="2" charset="-127"/>
              <a:ea typeface="넥슨Lv2고딕" panose="000005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A010B4-4997-F388-D0EA-4D5A3F285E3C}"/>
              </a:ext>
            </a:extLst>
          </p:cNvPr>
          <p:cNvSpPr/>
          <p:nvPr/>
        </p:nvSpPr>
        <p:spPr>
          <a:xfrm>
            <a:off x="249025" y="509328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86EC75-6A2A-C1D8-9C6A-C21683BFA88B}"/>
              </a:ext>
            </a:extLst>
          </p:cNvPr>
          <p:cNvSpPr/>
          <p:nvPr/>
        </p:nvSpPr>
        <p:spPr>
          <a:xfrm>
            <a:off x="249025" y="2049332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DDCB90-E2DE-387B-261E-BF13EEEBAB13}"/>
              </a:ext>
            </a:extLst>
          </p:cNvPr>
          <p:cNvSpPr/>
          <p:nvPr/>
        </p:nvSpPr>
        <p:spPr>
          <a:xfrm>
            <a:off x="249025" y="3961289"/>
            <a:ext cx="338860" cy="338860"/>
          </a:xfrm>
          <a:prstGeom prst="ellipse">
            <a:avLst/>
          </a:prstGeom>
          <a:solidFill>
            <a:srgbClr val="FC6B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BE3B0ADA-FFD1-33C3-59FB-D366EE848032}"/>
              </a:ext>
            </a:extLst>
          </p:cNvPr>
          <p:cNvSpPr/>
          <p:nvPr/>
        </p:nvSpPr>
        <p:spPr>
          <a:xfrm>
            <a:off x="4059710" y="3761009"/>
            <a:ext cx="1217140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2" name="모서리가 둥근 직사각형 8">
            <a:extLst>
              <a:ext uri="{FF2B5EF4-FFF2-40B4-BE49-F238E27FC236}">
                <a16:creationId xmlns:a16="http://schemas.microsoft.com/office/drawing/2014/main" id="{6208449C-20D2-9626-5F6C-0B1092D77C36}"/>
              </a:ext>
            </a:extLst>
          </p:cNvPr>
          <p:cNvSpPr/>
          <p:nvPr/>
        </p:nvSpPr>
        <p:spPr>
          <a:xfrm>
            <a:off x="4059710" y="4068984"/>
            <a:ext cx="1217140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F69047-5451-E60A-1AED-A64444FE476D}"/>
              </a:ext>
            </a:extLst>
          </p:cNvPr>
          <p:cNvSpPr/>
          <p:nvPr/>
        </p:nvSpPr>
        <p:spPr>
          <a:xfrm>
            <a:off x="3937076" y="3649381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B777568-2953-E311-7E33-BF37043F5F24}"/>
              </a:ext>
            </a:extLst>
          </p:cNvPr>
          <p:cNvSpPr/>
          <p:nvPr/>
        </p:nvSpPr>
        <p:spPr>
          <a:xfrm>
            <a:off x="3937076" y="3989591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A7DA698F-4092-4708-1EE6-4E3A84795BB2}"/>
              </a:ext>
            </a:extLst>
          </p:cNvPr>
          <p:cNvSpPr/>
          <p:nvPr/>
        </p:nvSpPr>
        <p:spPr>
          <a:xfrm>
            <a:off x="6241728" y="2472790"/>
            <a:ext cx="978221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A468C6-5968-62A6-D8D2-92C2D78212D3}"/>
              </a:ext>
            </a:extLst>
          </p:cNvPr>
          <p:cNvSpPr/>
          <p:nvPr/>
        </p:nvSpPr>
        <p:spPr>
          <a:xfrm>
            <a:off x="6119095" y="2393397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779B3AD8-F91C-7B97-8739-2550D7578A4A}"/>
              </a:ext>
            </a:extLst>
          </p:cNvPr>
          <p:cNvSpPr/>
          <p:nvPr/>
        </p:nvSpPr>
        <p:spPr>
          <a:xfrm>
            <a:off x="7538624" y="3747658"/>
            <a:ext cx="978221" cy="221457"/>
          </a:xfrm>
          <a:prstGeom prst="roundRect">
            <a:avLst>
              <a:gd name="adj" fmla="val 8710"/>
            </a:avLst>
          </a:prstGeom>
          <a:solidFill>
            <a:srgbClr val="FFC000">
              <a:alpha val="2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D65154-087C-E619-EE30-A3162677A514}"/>
              </a:ext>
            </a:extLst>
          </p:cNvPr>
          <p:cNvSpPr/>
          <p:nvPr/>
        </p:nvSpPr>
        <p:spPr>
          <a:xfrm>
            <a:off x="7415991" y="3668265"/>
            <a:ext cx="209006" cy="209006"/>
          </a:xfrm>
          <a:prstGeom prst="ellipse">
            <a:avLst/>
          </a:prstGeom>
          <a:solidFill>
            <a:srgbClr val="2563EB"/>
          </a:solidFill>
          <a:ln w="12700">
            <a:solidFill>
              <a:srgbClr val="193E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</a:t>
            </a:r>
            <a:endParaRPr lang="ko-KR" altLang="en-US" sz="12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F06D6-C44C-ABE3-B85D-D03F59685DE5}"/>
              </a:ext>
            </a:extLst>
          </p:cNvPr>
          <p:cNvSpPr txBox="1"/>
          <p:nvPr/>
        </p:nvSpPr>
        <p:spPr>
          <a:xfrm>
            <a:off x="3859000" y="509328"/>
            <a:ext cx="7633278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01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관리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02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관리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연동 정보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03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채널 관리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&gt; </a:t>
            </a:r>
            <a:r>
              <a:rPr lang="ko-KR" altLang="en-US" sz="1200" dirty="0" err="1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식별코드ㆍ</a:t>
            </a:r>
            <a:r>
              <a:rPr lang="en-US" altLang="ko-KR" sz="1200" dirty="0">
                <a:solidFill>
                  <a:srgbClr val="FF0000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API Keys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버튼을 클릭합니다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193EEA"/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04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고객사 식별코드는 프로젝트 기능 구현에 사용되는 정보이니 별도로 기록해놓을 것을 권장합니다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넥슨Lv2고딕" panose="00000500000000000000" pitchFamily="2" charset="-127"/>
                <a:ea typeface="넥슨Lv2고딕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77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454</Words>
  <Application>Microsoft Office PowerPoint</Application>
  <PresentationFormat>와이드스크린</PresentationFormat>
  <Paragraphs>128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넥슨Lv2고딕</vt:lpstr>
      <vt:lpstr>넥슨Lv2고딕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여정 최</dc:creator>
  <cp:lastModifiedBy>여정 최</cp:lastModifiedBy>
  <cp:revision>7</cp:revision>
  <dcterms:created xsi:type="dcterms:W3CDTF">2024-06-06T13:20:50Z</dcterms:created>
  <dcterms:modified xsi:type="dcterms:W3CDTF">2024-06-09T13:57:17Z</dcterms:modified>
</cp:coreProperties>
</file>