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Amatic SC"/>
      <p:regular r:id="rId19"/>
      <p:bold r:id="rId20"/>
    </p:embeddedFont>
    <p:embeddedFont>
      <p:font typeface="Source Code Pr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959F550-C7CF-44CA-83D3-9AF8C697FC37}">
  <a:tblStyle styleId="{5959F550-C7CF-44CA-83D3-9AF8C697FC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maticSC-bold.fntdata"/><Relationship Id="rId11" Type="http://schemas.openxmlformats.org/officeDocument/2006/relationships/slide" Target="slides/slide5.xml"/><Relationship Id="rId22" Type="http://schemas.openxmlformats.org/officeDocument/2006/relationships/font" Target="fonts/SourceCodePro-bold.fntdata"/><Relationship Id="rId10" Type="http://schemas.openxmlformats.org/officeDocument/2006/relationships/slide" Target="slides/slide4.xml"/><Relationship Id="rId21" Type="http://schemas.openxmlformats.org/officeDocument/2006/relationships/font" Target="fonts/SourceCodePro-regular.fntdata"/><Relationship Id="rId13" Type="http://schemas.openxmlformats.org/officeDocument/2006/relationships/slide" Target="slides/slide7.xml"/><Relationship Id="rId24" Type="http://schemas.openxmlformats.org/officeDocument/2006/relationships/font" Target="fonts/SourceCodePro-boldItalic.fntdata"/><Relationship Id="rId12" Type="http://schemas.openxmlformats.org/officeDocument/2006/relationships/slide" Target="slides/slide6.xml"/><Relationship Id="rId23" Type="http://schemas.openxmlformats.org/officeDocument/2006/relationships/font" Target="fonts/SourceCodePr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AmaticSC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0a628dca9f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0a628dca9f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0a628dca9f_0_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0a628dca9f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0a628dca9f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0a628dca9f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0a628dca9f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0a628dca9f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0a628dca9f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0a628dca9f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0a628dca9f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0a628dca9f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0a6499c2c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0a6499c2c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0a6499c2c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0a6499c2c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0a628dca9f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0a628dca9f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0a628dca9f_0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0a628dca9f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0a628dca9f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0a628dca9f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rive.google.com/file/d/19-_KlgpbgFcTl1nY6WSq5ao3d_jEcrxr/view?usp=sharing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HaraHeique/beauty-control" TargetMode="External"/><Relationship Id="rId4" Type="http://schemas.openxmlformats.org/officeDocument/2006/relationships/hyperlink" Target="https://github.com/HaraHeique/beauty-control" TargetMode="External"/><Relationship Id="rId5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1.png"/><Relationship Id="rId7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blog.cleancoder.com/uncle-bob/2012/08/13/the-clean-architecture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hyperlink" Target="https://www.betterask.erni/news-room/slices-vs-layers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Vertical Slice Architecture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6378000" y="4651800"/>
            <a:ext cx="25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Harã Heique dos Santos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Baixar todas as </a:t>
            </a:r>
            <a:r>
              <a:rPr lang="pt-BR"/>
              <a:t>referências</a:t>
            </a:r>
            <a:r>
              <a:rPr lang="pt-BR"/>
              <a:t> neste link do pdf: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https://drive.google.com/file/d/19-_KlgpbgFcTl1nY6WSq5ao3d_jEcrxr/view?usp=sharing</a:t>
            </a:r>
            <a:r>
              <a:rPr lang="pt-BR"/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3567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SHOW ME SOME CODE!!!</a:t>
            </a:r>
            <a:endParaRPr/>
          </a:p>
        </p:txBody>
      </p:sp>
      <p:sp>
        <p:nvSpPr>
          <p:cNvPr id="124" name="Google Shape;124;p23">
            <a:hlinkClick r:id="rId3"/>
          </p:cNvPr>
          <p:cNvSpPr txBox="1"/>
          <p:nvPr>
            <p:ph idx="1" type="body"/>
          </p:nvPr>
        </p:nvSpPr>
        <p:spPr>
          <a:xfrm>
            <a:off x="3472200" y="4637125"/>
            <a:ext cx="21996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4"/>
              </a:rPr>
              <a:t>Código fonte aqui</a:t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47050" y="906950"/>
            <a:ext cx="6449904" cy="3622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22867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VSA tem foco no valor ao negócio;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Em todos aspectos de software sempre perseguimos: “</a:t>
            </a:r>
            <a:r>
              <a:rPr b="1" lang="pt-BR"/>
              <a:t>a alta coesão e o baixo acoplamento</a:t>
            </a:r>
            <a:r>
              <a:rPr lang="pt-BR"/>
              <a:t>”.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 que usamos padrões/estilos arquiteturais?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8520600" cy="29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pt-BR" sz="1600"/>
              <a:t>“Resolver” problemas já conhecidos</a:t>
            </a:r>
            <a:r>
              <a:rPr lang="pt-BR" sz="1600"/>
              <a:t> na arquitetura de software;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pt-BR" sz="1600"/>
              <a:t>S</a:t>
            </a:r>
            <a:r>
              <a:rPr b="1" lang="pt-BR" sz="1600"/>
              <a:t>oluções comprovadas</a:t>
            </a:r>
            <a:r>
              <a:rPr lang="pt-BR" sz="1600"/>
              <a:t> e amplamente aceitas;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Princípios e conceitos que </a:t>
            </a:r>
            <a:r>
              <a:rPr b="1" lang="pt-BR" sz="1600"/>
              <a:t>definem a estrutura básica do software</a:t>
            </a:r>
            <a:r>
              <a:rPr lang="pt-BR" sz="1600"/>
              <a:t>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Como os componentes do sistema </a:t>
            </a:r>
            <a:r>
              <a:rPr b="1" lang="pt-BR" sz="1600"/>
              <a:t>devem interagir e se comunicar entre si</a:t>
            </a:r>
            <a:r>
              <a:rPr lang="pt-BR" sz="1600"/>
              <a:t>;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Exemplos: MVC, Hexagonal Architecture, Onion Architecture, Clean Architecture, SOA, Client-Server, Microservices e afins.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642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</a:t>
            </a:r>
            <a:r>
              <a:rPr lang="pt-BR"/>
              <a:t>Vertical slice architecture (vsa)</a:t>
            </a:r>
            <a:r>
              <a:rPr lang="pt-BR"/>
              <a:t>?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923875"/>
            <a:ext cx="8520600" cy="3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É um padrão/</a:t>
            </a:r>
            <a:r>
              <a:rPr b="1" lang="pt-BR" sz="1600" u="sng"/>
              <a:t>estilo</a:t>
            </a:r>
            <a:r>
              <a:rPr lang="pt-BR" sz="1600"/>
              <a:t> arquitetural;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Assim como arquitetura em camadas (e variações) foca no quesito de acoplamento, mas com </a:t>
            </a:r>
            <a:r>
              <a:rPr b="1" lang="pt-BR" sz="1600"/>
              <a:t>alta </a:t>
            </a:r>
            <a:r>
              <a:rPr b="1" lang="pt-BR" sz="1600"/>
              <a:t>ênfase</a:t>
            </a:r>
            <a:r>
              <a:rPr b="1" lang="pt-BR" sz="1600"/>
              <a:t> em coesão</a:t>
            </a:r>
            <a:r>
              <a:rPr lang="pt-BR" sz="1600"/>
              <a:t>;</a:t>
            </a:r>
            <a:endParaRPr sz="16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pt-BR" sz="1300"/>
              <a:t>Acoplamento </a:t>
            </a:r>
            <a:r>
              <a:rPr lang="pt-BR" sz="1300"/>
              <a:t>= grau de dependência entre elementos em um software;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pt-BR" sz="1300"/>
              <a:t>Coesão </a:t>
            </a:r>
            <a:r>
              <a:rPr lang="pt-BR" sz="1300"/>
              <a:t>= grau em que os elementos dentro de um software pertencem juntos.</a:t>
            </a:r>
            <a:endParaRPr sz="13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Se preocupa demasiadamente nas </a:t>
            </a:r>
            <a:r>
              <a:rPr b="1" lang="pt-BR" sz="1600"/>
              <a:t>capacidades do negócio;</a:t>
            </a:r>
            <a:endParaRPr b="1" sz="16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t-BR" sz="1300"/>
              <a:t>O que a aplicação faz;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t-BR" sz="1300"/>
              <a:t>O que meu sistema provê para o negócio;</a:t>
            </a:r>
            <a:endParaRPr sz="13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Ideias para sistemas que </a:t>
            </a:r>
            <a:r>
              <a:rPr b="1" lang="pt-BR" sz="1600"/>
              <a:t>atacam o negócio/domínio</a:t>
            </a:r>
            <a:r>
              <a:rPr lang="pt-BR" sz="1600"/>
              <a:t>.</a:t>
            </a:r>
            <a:endParaRPr sz="16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t-BR" sz="1300"/>
              <a:t>Sistemas que resolvem </a:t>
            </a:r>
            <a:r>
              <a:rPr b="1" lang="pt-BR" sz="1300"/>
              <a:t>problemas e necessidades de negócio</a:t>
            </a:r>
            <a:r>
              <a:rPr lang="pt-BR" sz="1300"/>
              <a:t> (geralmente empresariais);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t-BR" sz="1300"/>
              <a:t>Sistemas que atuam como </a:t>
            </a:r>
            <a:r>
              <a:rPr b="1" lang="pt-BR" sz="1300"/>
              <a:t>produto final para nosso cliente final</a:t>
            </a:r>
            <a:r>
              <a:rPr lang="pt-BR" sz="1300"/>
              <a:t>.</a:t>
            </a:r>
            <a:endParaRPr sz="13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A nível de código a ideia é </a:t>
            </a:r>
            <a:r>
              <a:rPr lang="pt-BR" sz="1600"/>
              <a:t>organizar</a:t>
            </a:r>
            <a:r>
              <a:rPr lang="pt-BR" sz="1600"/>
              <a:t> o código </a:t>
            </a:r>
            <a:r>
              <a:rPr b="1" lang="pt-BR" sz="1600"/>
              <a:t>por</a:t>
            </a:r>
            <a:r>
              <a:rPr lang="pt-BR" sz="1600"/>
              <a:t> </a:t>
            </a:r>
            <a:r>
              <a:rPr b="1" lang="pt-BR" sz="1600"/>
              <a:t>features</a:t>
            </a:r>
            <a:r>
              <a:rPr lang="pt-BR" sz="1600"/>
              <a:t>.</a:t>
            </a:r>
            <a:endParaRPr sz="16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t-BR" sz="1300"/>
              <a:t>Features = </a:t>
            </a:r>
            <a:r>
              <a:rPr b="1" lang="pt-BR" sz="1300"/>
              <a:t>use cases do negócio</a:t>
            </a:r>
            <a:r>
              <a:rPr lang="pt-BR" sz="1300"/>
              <a:t>. Uma ação. Algo que posso fazer.</a:t>
            </a:r>
            <a:endParaRPr sz="1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281425" y="43250"/>
            <a:ext cx="39543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Comparação entre </a:t>
            </a:r>
            <a:r>
              <a:rPr lang="pt-BR"/>
              <a:t>CA e</a:t>
            </a:r>
            <a:r>
              <a:rPr lang="pt-BR"/>
              <a:t> VSA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950" y="3402400"/>
            <a:ext cx="3448049" cy="1664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0925" y="996638"/>
            <a:ext cx="3448049" cy="253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59025" y="3365975"/>
            <a:ext cx="3003501" cy="155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77399" y="996650"/>
            <a:ext cx="3393279" cy="2253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" name="Google Shape;79;p16"/>
          <p:cNvCxnSpPr/>
          <p:nvPr/>
        </p:nvCxnSpPr>
        <p:spPr>
          <a:xfrm>
            <a:off x="5014925" y="920450"/>
            <a:ext cx="15300" cy="4130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80" name="Google Shape;80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59725" y="4045850"/>
            <a:ext cx="1588225" cy="9549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 rot="-5400000">
            <a:off x="198600" y="1854825"/>
            <a:ext cx="207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Amatic SC"/>
                <a:ea typeface="Amatic SC"/>
                <a:cs typeface="Amatic SC"/>
                <a:sym typeface="Amatic SC"/>
              </a:rPr>
              <a:t>Separation of concerns</a:t>
            </a:r>
            <a:endParaRPr b="1" sz="1600"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6592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Comparação entre </a:t>
            </a:r>
            <a:r>
              <a:rPr lang="pt-BR"/>
              <a:t>CA e</a:t>
            </a:r>
            <a:r>
              <a:rPr lang="pt-BR"/>
              <a:t> VSA </a:t>
            </a:r>
            <a:endParaRPr/>
          </a:p>
        </p:txBody>
      </p:sp>
      <p:graphicFrame>
        <p:nvGraphicFramePr>
          <p:cNvPr id="87" name="Google Shape;87;p17"/>
          <p:cNvGraphicFramePr/>
          <p:nvPr/>
        </p:nvGraphicFramePr>
        <p:xfrm>
          <a:off x="854175" y="98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{5959F550-C7CF-44CA-83D3-9AF8C697FC37}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N Layers (Clean, Hexagonal, Onion afins)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Vertical Slice Architecture</a:t>
                      </a:r>
                      <a:endParaRPr b="1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Foco demasiado em acoplamento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Acoplamento limitado no escopo da feature com foco demasiado em coesão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pt-BR" sz="1100" u="sng">
                          <a:solidFill>
                            <a:schemeClr val="hlink"/>
                          </a:solidFill>
                          <a:hlinkClick r:id="rId3"/>
                        </a:rPr>
                        <a:t>Separation of concerns</a:t>
                      </a:r>
                      <a:r>
                        <a:rPr lang="pt-BR" sz="1100"/>
                        <a:t> (acoplamento e dependencies directions)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Coesão funcional (grupo relacionado de operações baseado em </a:t>
                      </a:r>
                      <a:r>
                        <a:rPr b="1" lang="pt-BR" sz="1100"/>
                        <a:t>tarefas</a:t>
                      </a:r>
                      <a:r>
                        <a:rPr lang="pt-BR" sz="1100"/>
                        <a:t>)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Separação em cada camada para permitir que elas mudem independentemente. Porém as alterações de único use case (feature) são feitas em todas as camadas juntas.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Tudo que muda junto (features) fica/pertence junto.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Médio/Alto uso de abstrações para manter as camadas internas “limpas” e isoladas do “mundo externo”.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Baixo ou nenhum uso de abstrações. Caso use é mais p/ modularização e fácil uso de uma interface limpa e amigável.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Bom em cenários que há maior complexidade em produtos mais técnicos e que são usados por outros produtos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Bom em cenários que focam</a:t>
                      </a:r>
                      <a:r>
                        <a:rPr lang="pt-BR" sz="1100"/>
                        <a:t> no domínio (core),</a:t>
                      </a:r>
                      <a:r>
                        <a:rPr lang="pt-BR" sz="1100"/>
                        <a:t> onde as funcionalidades específicas do negócio são fundamentais (produto p</a:t>
                      </a:r>
                      <a:r>
                        <a:rPr lang="pt-BR" sz="1100"/>
                        <a:t>ara</a:t>
                      </a:r>
                      <a:r>
                        <a:rPr lang="pt-BR" sz="1100"/>
                        <a:t> cliente final).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Comparação entre CA e VSA </a:t>
            </a:r>
            <a:endParaRPr/>
          </a:p>
        </p:txBody>
      </p:sp>
      <p:graphicFrame>
        <p:nvGraphicFramePr>
          <p:cNvPr id="93" name="Google Shape;93;p18"/>
          <p:cNvGraphicFramePr/>
          <p:nvPr/>
        </p:nvGraphicFramePr>
        <p:xfrm>
          <a:off x="914675" y="1445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{5959F550-C7CF-44CA-83D3-9AF8C697FC37}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N Layers (Clean, Hexagonal, Onion afins)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Vertical Slice Architecture</a:t>
                      </a:r>
                      <a:endParaRPr b="1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Foca mais em </a:t>
                      </a:r>
                      <a:r>
                        <a:rPr i="1" lang="pt-BR" sz="1100"/>
                        <a:t>technical concerns </a:t>
                      </a:r>
                      <a:r>
                        <a:rPr lang="pt-BR" sz="1100"/>
                        <a:t>(preocupação técnicas)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Foca mais em </a:t>
                      </a:r>
                      <a:r>
                        <a:rPr i="1" lang="pt-BR" sz="1100"/>
                        <a:t>business concerns </a:t>
                      </a:r>
                      <a:r>
                        <a:rPr lang="pt-BR" sz="1100"/>
                        <a:t>e </a:t>
                      </a:r>
                      <a:r>
                        <a:rPr i="1" lang="pt-BR" sz="1100"/>
                        <a:t>capabilities</a:t>
                      </a:r>
                      <a:r>
                        <a:rPr lang="pt-BR" sz="1100"/>
                        <a:t> (preocupações nas capacidades do negócio)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Organização estrutural do código </a:t>
                      </a:r>
                      <a:r>
                        <a:rPr b="1" lang="pt-BR" sz="1100"/>
                        <a:t>por camadas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Organização estrutural do código </a:t>
                      </a:r>
                      <a:r>
                        <a:rPr b="1" lang="pt-BR" sz="1100"/>
                        <a:t>por </a:t>
                      </a:r>
                      <a:r>
                        <a:rPr b="1" lang="pt-BR" sz="1100"/>
                        <a:t>features</a:t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14912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Similaridades com serviços </a:t>
            </a:r>
            <a:r>
              <a:rPr lang="pt-BR"/>
              <a:t>micro-componentizados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51575"/>
            <a:ext cx="8839201" cy="302984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/>
          <p:nvPr/>
        </p:nvSpPr>
        <p:spPr>
          <a:xfrm>
            <a:off x="4286100" y="4788550"/>
            <a:ext cx="4857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Source Code Pro"/>
                <a:ea typeface="Source Code Pro"/>
                <a:cs typeface="Source Code Pro"/>
                <a:sym typeface="Source Code Pro"/>
              </a:rPr>
              <a:t>Fonte: </a:t>
            </a:r>
            <a:r>
              <a:rPr b="1" lang="pt-BR" sz="1000" u="sng">
                <a:solidFill>
                  <a:schemeClr val="hlink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4"/>
              </a:rPr>
              <a:t>https://www.betterask.erni/news-room/slices-vs-layers/</a:t>
            </a:r>
            <a:endParaRPr b="1" sz="1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5837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Trade-offs do vsa (vantagens)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945500"/>
            <a:ext cx="8520600" cy="38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Minimiza o acoplamento entre features e maximiza o acoplamento na feature;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Melhoria na manutenibilidade (infrequência de conflitos);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/>
              <a:t>Se preciso mexer num use case eu só mexo nele sem impactar outros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Implementação de cada feature baseado na sua complexidade;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/>
              <a:t>Se uma feature é mais complexa então adote complexidade nela. Caso seja mais simples, seja mais pragmático e direto (decisão por feature set).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Bom controle de versionamento das features (funcionalidades);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CQS/CQRS out-of-box;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/>
              <a:t>Como divido por features acabo segregando em use cases de leitura e escrita me fornecendo as Queries &amp; Commands.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Ênfase na coesão com divisão e agrupamento de features;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Redução de abstrações;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/>
              <a:t>Consequentemente reduz a complexidade, compreensão e melhor manutenção.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Pragmatismo nas implementações;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Preocupação em atacar as necessidades e problemas do negócio</a:t>
            </a:r>
            <a:endParaRPr/>
          </a:p>
          <a:p>
            <a:pPr indent="-29503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 sz="1350"/>
              <a:t>Código é projetado e estruturado pelas necessidades e funcionalidades que o negócio deseja;</a:t>
            </a:r>
            <a:endParaRPr sz="1350"/>
          </a:p>
          <a:p>
            <a:pPr indent="-29503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 sz="1350"/>
              <a:t>Usa a linguagem do negócio para definir as features.</a:t>
            </a:r>
            <a:endParaRPr sz="135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Trade-offs do vsa (desvantagens)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228675"/>
            <a:ext cx="8520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Maturidade da equipe;</a:t>
            </a:r>
            <a:endParaRPr sz="1600"/>
          </a:p>
          <a:p>
            <a:pPr indent="-31083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95"/>
              <a:buChar char="○"/>
            </a:pPr>
            <a:r>
              <a:rPr lang="pt-BR" sz="1295"/>
              <a:t>Um estilo/padrão arquitetural novo pode causar resistência (o que é natural);</a:t>
            </a:r>
            <a:endParaRPr sz="1295"/>
          </a:p>
          <a:p>
            <a:pPr indent="-31083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95"/>
              <a:buChar char="○"/>
            </a:pPr>
            <a:r>
              <a:rPr lang="pt-BR" sz="1295"/>
              <a:t>Mudança de olhar para o código foge do modelo padrão;</a:t>
            </a:r>
            <a:endParaRPr sz="1295"/>
          </a:p>
          <a:p>
            <a:pPr indent="-31083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95"/>
              <a:buChar char="○"/>
            </a:pPr>
            <a:r>
              <a:rPr lang="pt-BR" sz="1295"/>
              <a:t>A flexibilidade entregue pode ser ruim ou bom, pois teríamos que adotar um “padrão”;</a:t>
            </a:r>
            <a:endParaRPr sz="1295"/>
          </a:p>
          <a:p>
            <a:pPr indent="-31083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95"/>
              <a:buChar char="○"/>
            </a:pPr>
            <a:r>
              <a:rPr lang="pt-BR" sz="1295"/>
              <a:t>Pensamento crítico em olhar o cenário dado e perseguir uma implementação compatível </a:t>
            </a:r>
            <a:r>
              <a:rPr lang="pt-BR" sz="1295"/>
              <a:t>à situação.</a:t>
            </a:r>
            <a:endParaRPr sz="1295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Possível duplicação de código entre features;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Compartilhamento de recursos entre features;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Testes automatizados (Neon);</a:t>
            </a:r>
            <a:endParaRPr sz="1600"/>
          </a:p>
          <a:p>
            <a:pPr indent="-31083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95"/>
              <a:buChar char="○"/>
            </a:pPr>
            <a:r>
              <a:rPr lang="pt-BR" sz="1295"/>
              <a:t>Quando aplicado o ideal é trabalhar com testes de integração além dos unitários;</a:t>
            </a:r>
            <a:endParaRPr sz="1295"/>
          </a:p>
          <a:p>
            <a:pPr indent="-31083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95"/>
              <a:buChar char="○"/>
            </a:pPr>
            <a:r>
              <a:rPr lang="pt-BR" sz="1295"/>
              <a:t>Testes de integração/funcionais p/ orquestradores e bordas da aplicação (componentes menos críticos e estáveis);</a:t>
            </a:r>
            <a:endParaRPr sz="1295"/>
          </a:p>
          <a:p>
            <a:pPr indent="-31083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95"/>
              <a:buChar char="○"/>
            </a:pPr>
            <a:r>
              <a:rPr lang="pt-BR" sz="1295"/>
              <a:t>Testes unitários p/ onde há lógica de fato e não precisa de mocks/stubs (componentes mais críticos e estáveis).</a:t>
            </a:r>
            <a:endParaRPr sz="1295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Quantidade de arquivos gerados no código fonte</a:t>
            </a:r>
            <a:endParaRPr sz="1600"/>
          </a:p>
          <a:p>
            <a:pPr indent="-31083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95"/>
              <a:buChar char="○"/>
            </a:pPr>
            <a:r>
              <a:rPr lang="pt-BR" sz="1295"/>
              <a:t>Sinceramente isto não deveria ser a “preocupação principal”.</a:t>
            </a:r>
            <a:endParaRPr sz="1295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