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Space Grotesk Light"/>
      <p:regular r:id="rId14"/>
      <p:bold r:id="rId15"/>
    </p:embeddedFont>
    <p:embeddedFont>
      <p:font typeface="Space Grotesk Medium"/>
      <p:regular r:id="rId16"/>
      <p:bold r:id="rId17"/>
    </p:embeddedFont>
    <p:embeddedFont>
      <p:font typeface="Space Grotesk SemiBold"/>
      <p:regular r:id="rId18"/>
      <p:bold r:id="rId19"/>
    </p:embeddedFont>
    <p:embeddedFont>
      <p:font typeface="Space Grotesk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Grotesk-regular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SpaceGrotesk-bold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paceGroteskLight-bold.fntdata"/><Relationship Id="rId14" Type="http://schemas.openxmlformats.org/officeDocument/2006/relationships/font" Target="fonts/SpaceGroteskLight-regular.fntdata"/><Relationship Id="rId17" Type="http://schemas.openxmlformats.org/officeDocument/2006/relationships/font" Target="fonts/SpaceGroteskMedium-bold.fntdata"/><Relationship Id="rId16" Type="http://schemas.openxmlformats.org/officeDocument/2006/relationships/font" Target="fonts/SpaceGroteskMedium-regular.fntdata"/><Relationship Id="rId5" Type="http://schemas.openxmlformats.org/officeDocument/2006/relationships/slide" Target="slides/slide1.xml"/><Relationship Id="rId19" Type="http://schemas.openxmlformats.org/officeDocument/2006/relationships/font" Target="fonts/SpaceGroteskSemiBold-bold.fntdata"/><Relationship Id="rId6" Type="http://schemas.openxmlformats.org/officeDocument/2006/relationships/slide" Target="slides/slide2.xml"/><Relationship Id="rId18" Type="http://schemas.openxmlformats.org/officeDocument/2006/relationships/font" Target="fonts/SpaceGrotesk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12e9fd0c8d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12e9fd0c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/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louds only">
  <p:cSld name="BLANK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/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2" name="Google Shape;212;p3"/>
          <p:cNvSpPr txBox="1"/>
          <p:nvPr>
            <p:ph idx="1" type="subTitle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/>
          <p:nvPr>
            <p:ph idx="1" type="body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38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➢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▻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■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●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○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■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●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○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Medium"/>
              <a:buChar char="■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13" name="Google Shape;313;p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2" name="Google Shape;392;p5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indent="-368300" lvl="1" marL="9144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indent="-368300" lvl="2" marL="13716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2" name="Google Shape;472;p6"/>
          <p:cNvSpPr txBox="1"/>
          <p:nvPr>
            <p:ph idx="1" type="body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3" name="Google Shape;473;p6"/>
          <p:cNvSpPr txBox="1"/>
          <p:nvPr>
            <p:ph idx="2" type="body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/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2" name="Google Shape;542;p7"/>
          <p:cNvSpPr txBox="1"/>
          <p:nvPr>
            <p:ph idx="1" type="body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3" name="Google Shape;543;p7"/>
          <p:cNvSpPr txBox="1"/>
          <p:nvPr>
            <p:ph idx="2" type="body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4" name="Google Shape;544;p7"/>
          <p:cNvSpPr txBox="1"/>
          <p:nvPr>
            <p:ph idx="3" type="body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5" name="Google Shape;545;p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4" name="Google Shape;624;p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louds only">
  <p:cSld name="TITLE_ONLY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69" name="Google Shape;669;p9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0" name="Google Shape;670;p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748" name="Google Shape;748;p10"/>
          <p:cNvSpPr txBox="1"/>
          <p:nvPr>
            <p:ph idx="1" type="body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49" name="Google Shape;749;p1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3683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3683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3683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3683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3683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3683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3683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3683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8" name="Google Shape;878;p13"/>
          <p:cNvSpPr txBox="1"/>
          <p:nvPr/>
        </p:nvSpPr>
        <p:spPr>
          <a:xfrm>
            <a:off x="2078100" y="1488900"/>
            <a:ext cx="488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FLOWTION</a:t>
            </a:r>
            <a:endParaRPr b="1" sz="7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9" name="Google Shape;879;p13"/>
          <p:cNvSpPr txBox="1"/>
          <p:nvPr/>
        </p:nvSpPr>
        <p:spPr>
          <a:xfrm>
            <a:off x="597150" y="2611550"/>
            <a:ext cx="7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A</a:t>
            </a:r>
            <a:r>
              <a:rPr lang="en">
                <a:solidFill>
                  <a:schemeClr val="lt2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n user friendly competitive website to test your understanding through flowcharts</a:t>
            </a:r>
            <a:endParaRPr>
              <a:solidFill>
                <a:schemeClr val="lt2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5" name="Google Shape;885;p14"/>
          <p:cNvSpPr txBox="1"/>
          <p:nvPr/>
        </p:nvSpPr>
        <p:spPr>
          <a:xfrm>
            <a:off x="509600" y="613075"/>
            <a:ext cx="69987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Space Grotesk"/>
                <a:ea typeface="Space Grotesk"/>
                <a:cs typeface="Space Grotesk"/>
                <a:sym typeface="Space Grotesk"/>
              </a:rPr>
              <a:t>P</a:t>
            </a:r>
            <a:r>
              <a:rPr b="1" lang="en" sz="2400">
                <a:latin typeface="Space Grotesk"/>
                <a:ea typeface="Space Grotesk"/>
                <a:cs typeface="Space Grotesk"/>
                <a:sym typeface="Space Grotesk"/>
              </a:rPr>
              <a:t>roblem statement</a:t>
            </a:r>
            <a:endParaRPr b="1" sz="24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pace Grotesk Light"/>
              <a:buChar char="❏"/>
            </a:pPr>
            <a:r>
              <a:rPr lang="en" sz="2000">
                <a:latin typeface="Space Grotesk Light"/>
                <a:ea typeface="Space Grotesk Light"/>
                <a:cs typeface="Space Grotesk Light"/>
                <a:sym typeface="Space Grotesk Light"/>
              </a:rPr>
              <a:t>Designing a web application where users can compete against others by </a:t>
            </a:r>
            <a:r>
              <a:rPr lang="en" sz="2000">
                <a:latin typeface="Space Grotesk Light"/>
                <a:ea typeface="Space Grotesk Light"/>
                <a:cs typeface="Space Grotesk Light"/>
                <a:sym typeface="Space Grotesk Light"/>
              </a:rPr>
              <a:t>showcasing</a:t>
            </a:r>
            <a:r>
              <a:rPr lang="en" sz="2000">
                <a:latin typeface="Space Grotesk Light"/>
                <a:ea typeface="Space Grotesk Light"/>
                <a:cs typeface="Space Grotesk Light"/>
                <a:sym typeface="Space Grotesk Light"/>
              </a:rPr>
              <a:t> their understanding through flowcharts and earn rewards.</a:t>
            </a:r>
            <a:endParaRPr sz="20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pace Grotesk Light"/>
              <a:buChar char="❏"/>
            </a:pPr>
            <a:r>
              <a:rPr lang="en" sz="2000">
                <a:latin typeface="Space Grotesk Light"/>
                <a:ea typeface="Space Grotesk Light"/>
                <a:cs typeface="Space Grotesk Light"/>
                <a:sym typeface="Space Grotesk Light"/>
              </a:rPr>
              <a:t>Cracking the correct sequence for the flowchart with increasing difficulty.</a:t>
            </a:r>
            <a:endParaRPr sz="20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91" name="Google Shape;891;p15"/>
          <p:cNvSpPr txBox="1"/>
          <p:nvPr/>
        </p:nvSpPr>
        <p:spPr>
          <a:xfrm>
            <a:off x="581225" y="477725"/>
            <a:ext cx="72774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Our solution</a:t>
            </a:r>
            <a:endParaRPr sz="1900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the world of learning evolves, new methods of acquiring information are being used. </a:t>
            </a: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Flowcharts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have shown to be an excellent tool for quickly grasping topics.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Flowcharts are useful in developing a programme or algorithm and communicating it to others or cooperating with them on it since they are a visual representation of data flow.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approach leverages the benefits of flowchart representations and uses interactive flowcharts made by our users' admins to help students practise their ideas.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Students may compete against students from all around the world and see where they stand through our </a:t>
            </a: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comprehensive scoreboard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time alarms</a:t>
            </a: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other fun features.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platform is a web based solution built on </a:t>
            </a: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MERN stack.</a:t>
            </a:r>
            <a:endParaRPr b="1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6"/>
          <p:cNvSpPr txBox="1"/>
          <p:nvPr>
            <p:ph type="title"/>
          </p:nvPr>
        </p:nvSpPr>
        <p:spPr>
          <a:xfrm>
            <a:off x="855300" y="836000"/>
            <a:ext cx="69636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makes our solution unique -</a:t>
            </a:r>
            <a:endParaRPr sz="2700"/>
          </a:p>
        </p:txBody>
      </p:sp>
      <p:sp>
        <p:nvSpPr>
          <p:cNvPr id="897" name="Google Shape;897;p1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8" name="Google Shape;898;p16"/>
          <p:cNvGrpSpPr/>
          <p:nvPr/>
        </p:nvGrpSpPr>
        <p:grpSpPr>
          <a:xfrm>
            <a:off x="3208861" y="1617250"/>
            <a:ext cx="2726364" cy="2632274"/>
            <a:chOff x="1293736" y="1258050"/>
            <a:chExt cx="2726364" cy="2632274"/>
          </a:xfrm>
        </p:grpSpPr>
        <p:sp>
          <p:nvSpPr>
            <p:cNvPr id="899" name="Google Shape;899;p16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3</a:t>
              </a:r>
              <a:endParaRPr b="1" sz="12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1" name="Google Shape;901;p16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Leaderboards</a:t>
              </a:r>
              <a:endParaRPr b="1" sz="80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2" name="Google Shape;902;p16"/>
            <p:cNvSpPr txBox="1"/>
            <p:nvPr/>
          </p:nvSpPr>
          <p:spPr>
            <a:xfrm rot="-2700000">
              <a:off x="1805880" y="2614364"/>
              <a:ext cx="2383940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Overall ranking among all users who took the test.</a:t>
              </a:r>
              <a:endParaRPr b="1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03" name="Google Shape;903;p16"/>
          <p:cNvGrpSpPr/>
          <p:nvPr/>
        </p:nvGrpSpPr>
        <p:grpSpPr>
          <a:xfrm>
            <a:off x="1711701" y="1641375"/>
            <a:ext cx="2635501" cy="2547000"/>
            <a:chOff x="3203958" y="1258050"/>
            <a:chExt cx="2726286" cy="2547000"/>
          </a:xfrm>
        </p:grpSpPr>
        <p:sp>
          <p:nvSpPr>
            <p:cNvPr id="904" name="Google Shape;904;p16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80A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80A9DB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2</a:t>
              </a:r>
              <a:endParaRPr b="1" sz="1200">
                <a:solidFill>
                  <a:srgbClr val="80A9DB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6" name="Google Shape;906;p16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Hints</a:t>
              </a:r>
              <a:endParaRPr b="1" sz="80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7" name="Google Shape;907;p16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Hints at the stake of time or points</a:t>
              </a:r>
              <a:endParaRPr b="1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08" name="Google Shape;908;p16"/>
          <p:cNvGrpSpPr/>
          <p:nvPr/>
        </p:nvGrpSpPr>
        <p:grpSpPr>
          <a:xfrm>
            <a:off x="4681977" y="1641375"/>
            <a:ext cx="2726286" cy="2547000"/>
            <a:chOff x="5123977" y="1258050"/>
            <a:chExt cx="2726286" cy="2547000"/>
          </a:xfrm>
        </p:grpSpPr>
        <p:sp>
          <p:nvSpPr>
            <p:cNvPr id="909" name="Google Shape;909;p16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80A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3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4</a:t>
              </a:r>
              <a:endParaRPr b="1" sz="12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11" name="Google Shape;911;p16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Exciting rewards</a:t>
              </a:r>
              <a:endParaRPr b="1" sz="80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12" name="Google Shape;912;p16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Earn points</a:t>
              </a:r>
              <a:endParaRPr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13" name="Google Shape;913;p16"/>
          <p:cNvGrpSpPr/>
          <p:nvPr/>
        </p:nvGrpSpPr>
        <p:grpSpPr>
          <a:xfrm>
            <a:off x="215003" y="1617250"/>
            <a:ext cx="2635501" cy="2547000"/>
            <a:chOff x="1293736" y="1258050"/>
            <a:chExt cx="2726286" cy="2547000"/>
          </a:xfrm>
        </p:grpSpPr>
        <p:sp>
          <p:nvSpPr>
            <p:cNvPr id="914" name="Google Shape;914;p16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1</a:t>
              </a:r>
              <a:endParaRPr b="1" sz="12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16" name="Google Shape;916;p16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Timer</a:t>
              </a:r>
              <a:endParaRPr b="1" sz="80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17" name="Google Shape;917;p16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Total time taken to complete the task and your </a:t>
              </a: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previous best time</a:t>
              </a:r>
              <a:endParaRPr b="1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3" name="Google Shape;923;p17"/>
          <p:cNvSpPr txBox="1"/>
          <p:nvPr/>
        </p:nvSpPr>
        <p:spPr>
          <a:xfrm>
            <a:off x="772325" y="1154500"/>
            <a:ext cx="7197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ace Grotesk Light"/>
                <a:ea typeface="Space Grotesk Light"/>
                <a:cs typeface="Space Grotesk Light"/>
                <a:sym typeface="Space Grotesk Light"/>
              </a:rPr>
              <a:t>By </a:t>
            </a:r>
            <a:endParaRPr sz="18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pace Grotesk"/>
                <a:ea typeface="Space Grotesk"/>
                <a:cs typeface="Space Grotesk"/>
                <a:sym typeface="Space Grotesk"/>
              </a:rPr>
              <a:t>Team ENIGMATIC</a:t>
            </a:r>
            <a:endParaRPr b="1" sz="24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ace Grotesk Light"/>
                <a:ea typeface="Space Grotesk Light"/>
                <a:cs typeface="Space Grotesk Light"/>
                <a:sym typeface="Space Grotesk Light"/>
              </a:rPr>
              <a:t>Hardeep Mara 		1602-19-733-015</a:t>
            </a:r>
            <a:endParaRPr sz="18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ace Grotesk Light"/>
                <a:ea typeface="Space Grotesk Light"/>
                <a:cs typeface="Space Grotesk Light"/>
                <a:sym typeface="Space Grotesk Light"/>
              </a:rPr>
              <a:t>Krishna Chitlangi 	1602-19-733-019</a:t>
            </a:r>
            <a:endParaRPr sz="18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ace Grotesk Light"/>
                <a:ea typeface="Space Grotesk Light"/>
                <a:cs typeface="Space Grotesk Light"/>
                <a:sym typeface="Space Grotesk Light"/>
              </a:rPr>
              <a:t>Sameeha Mubeen 	1602-19-733-043</a:t>
            </a:r>
            <a:endParaRPr sz="18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ace Grotesk Light"/>
                <a:ea typeface="Space Grotesk Light"/>
                <a:cs typeface="Space Grotesk Light"/>
                <a:sym typeface="Space Grotesk Light"/>
              </a:rPr>
              <a:t>Shreya Mulukala 	1602-19-733-048</a:t>
            </a:r>
            <a:endParaRPr sz="1800"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grpSp>
        <p:nvGrpSpPr>
          <p:cNvPr id="924" name="Google Shape;924;p17"/>
          <p:cNvGrpSpPr/>
          <p:nvPr/>
        </p:nvGrpSpPr>
        <p:grpSpPr>
          <a:xfrm rot="5400000">
            <a:off x="1921562" y="405716"/>
            <a:ext cx="711327" cy="3949053"/>
            <a:chOff x="967895" y="415018"/>
            <a:chExt cx="628714" cy="3926280"/>
          </a:xfrm>
        </p:grpSpPr>
        <p:sp>
          <p:nvSpPr>
            <p:cNvPr id="925" name="Google Shape;925;p17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6" name="Google Shape;926;p17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27" name="Google Shape;927;p17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17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rgbClr val="F374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7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74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37474"/>
                  </a:gs>
                  <a:gs pos="50000">
                    <a:srgbClr val="F7A479"/>
                  </a:gs>
                  <a:gs pos="100000">
                    <a:srgbClr val="F3747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rgbClr val="C5E0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