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7" r:id="rId7"/>
    <p:sldId id="285" r:id="rId8"/>
    <p:sldId id="286" r:id="rId9"/>
    <p:sldId id="279" r:id="rId10"/>
    <p:sldId id="261" r:id="rId11"/>
    <p:sldId id="270" r:id="rId12"/>
    <p:sldId id="280" r:id="rId13"/>
    <p:sldId id="262" r:id="rId14"/>
    <p:sldId id="288" r:id="rId15"/>
    <p:sldId id="289" r:id="rId16"/>
    <p:sldId id="292" r:id="rId17"/>
    <p:sldId id="291" r:id="rId18"/>
    <p:sldId id="293" r:id="rId19"/>
    <p:sldId id="282" r:id="rId20"/>
  </p:sldIdLst>
  <p:sldSz cx="9144000" cy="5141595"/>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雨石" initials="黄"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897B"/>
    <a:srgbClr val="CBAB89"/>
    <a:srgbClr val="E4402F"/>
    <a:srgbClr val="FFFD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howGuides="1">
      <p:cViewPr varScale="1">
        <p:scale>
          <a:sx n="52" d="100"/>
          <a:sy n="52" d="100"/>
        </p:scale>
        <p:origin x="48" y="1012"/>
      </p:cViewPr>
      <p:guideLst>
        <p:guide orient="horz" pos="158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CF12FD-5A5D-4212-BA1A-BE6A382C84A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F2CFBE-1407-414C-AC03-95A5BCF50F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F2CFBE-1407-414C-AC03-95A5BCF50F7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F2CFBE-1407-414C-AC03-95A5BCF50F7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34"/>
            <a:ext cx="6019800" cy="328868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363"/>
            <a:ext cx="7772400" cy="112479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80"/>
            <a:ext cx="4040188"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0653"/>
            <a:ext cx="4040188"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0980"/>
            <a:ext cx="4041775"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0653"/>
            <a:ext cx="4041775"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BEA383-4DC3-49F8-8A34-8517224E5316}" type="slidenum">
              <a:rPr lang="zh-CN" altLang="en-US" smtClean="0"/>
            </a:fld>
            <a:endParaRPr lang="zh-CN" altLang="en-US" dirty="0"/>
          </a:p>
        </p:txBody>
      </p:sp>
      <p:sp>
        <p:nvSpPr>
          <p:cNvPr id="9" name="文本占位符 7"/>
          <p:cNvSpPr>
            <a:spLocks noGrp="1"/>
          </p:cNvSpPr>
          <p:nvPr>
            <p:ph type="body" sz="quarter" idx="13" hasCustomPrompt="1"/>
          </p:nvPr>
        </p:nvSpPr>
        <p:spPr>
          <a:xfrm>
            <a:off x="709918" y="361176"/>
            <a:ext cx="7886700" cy="431800"/>
          </a:xfrm>
          <a:prstGeom prst="rect">
            <a:avLst/>
          </a:prstGeom>
        </p:spPr>
        <p:txBody>
          <a:bodyPr>
            <a:noAutofit/>
          </a:bodyPr>
          <a:lstStyle>
            <a:lvl1pPr marL="0" indent="0">
              <a:buNone/>
              <a:defRPr sz="1400" b="1">
                <a:solidFill>
                  <a:srgbClr val="A2897B"/>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10" name="文本占位符 7"/>
          <p:cNvSpPr>
            <a:spLocks noGrp="1"/>
          </p:cNvSpPr>
          <p:nvPr>
            <p:ph type="body" sz="quarter" idx="14" hasCustomPrompt="1"/>
          </p:nvPr>
        </p:nvSpPr>
        <p:spPr>
          <a:xfrm>
            <a:off x="709918" y="598656"/>
            <a:ext cx="7886700" cy="304800"/>
          </a:xfrm>
          <a:prstGeom prst="rect">
            <a:avLst/>
          </a:prstGeom>
        </p:spPr>
        <p:txBody>
          <a:bodyPr>
            <a:normAutofit/>
          </a:bodyPr>
          <a:lstStyle>
            <a:lvl1pPr marL="0" indent="0">
              <a:buNone/>
              <a:defRPr sz="9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11" name="圆角矩形 20"/>
          <p:cNvSpPr/>
          <p:nvPr userDrawn="1"/>
        </p:nvSpPr>
        <p:spPr>
          <a:xfrm>
            <a:off x="279049" y="412730"/>
            <a:ext cx="393739" cy="393739"/>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241918" y="423644"/>
            <a:ext cx="468000" cy="369332"/>
          </a:xfrm>
          <a:prstGeom prst="rect">
            <a:avLst/>
          </a:prstGeom>
          <a:noFill/>
        </p:spPr>
        <p:txBody>
          <a:bodyPr wrap="square" rtlCol="0" anchor="ctr">
            <a:spAutoFit/>
          </a:bodyPr>
          <a:lstStyle/>
          <a:p>
            <a:pPr algn="ctr"/>
            <a:fld id="{EFCBF77D-F46E-4259-B383-244069B4E4DB}" type="slidenum">
              <a:rPr lang="zh-CN" altLang="en-US" smtClean="0">
                <a:solidFill>
                  <a:srgbClr val="E4402F"/>
                </a:solidFill>
                <a:latin typeface="Impact" panose="020B0806030902050204" pitchFamily="34" charset="0"/>
                <a:ea typeface="微软雅黑 Light" panose="020B0502040204020203" pitchFamily="34" charset="-122"/>
              </a:rPr>
            </a:fld>
            <a:endParaRPr lang="zh-CN" altLang="en-US" dirty="0">
              <a:solidFill>
                <a:srgbClr val="E4402F"/>
              </a:solidFill>
              <a:latin typeface="Impact" panose="020B0806030902050204" pitchFamily="34" charset="0"/>
              <a:ea typeface="微软雅黑 Light" panose="020B0502040204020203"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25"/>
            <a:ext cx="5111750" cy="43884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5993"/>
            <a:ext cx="3008313" cy="3517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439"/>
            <a:ext cx="5486400" cy="3085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2CC48DD4-A9AD-4113-82BD-DB389D9CB606}" type="datetimeFigureOut">
              <a:rPr lang="zh-CN" altLang="en-US" smtClean="0"/>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99BEA383-4DC3-49F8-8A34-8517224E531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43"/>
          <p:cNvSpPr txBox="1"/>
          <p:nvPr/>
        </p:nvSpPr>
        <p:spPr>
          <a:xfrm>
            <a:off x="3168815" y="1679194"/>
            <a:ext cx="5400600" cy="584775"/>
          </a:xfrm>
          <a:prstGeom prst="rect">
            <a:avLst/>
          </a:prstGeom>
          <a:noFill/>
        </p:spPr>
        <p:txBody>
          <a:bodyPr wrap="square" rtlCol="0">
            <a:spAutoFit/>
          </a:bodyPr>
          <a:lstStyle/>
          <a:p>
            <a:r>
              <a:rPr lang="en-US" altLang="zh-CN" sz="3200" dirty="0">
                <a:ln w="6350">
                  <a:noFill/>
                </a:ln>
                <a:solidFill>
                  <a:schemeClr val="tx1">
                    <a:lumMod val="75000"/>
                    <a:lumOff val="25000"/>
                  </a:schemeClr>
                </a:solidFill>
                <a:latin typeface="Impact" panose="020B0806030902050204" pitchFamily="34" charset="0"/>
                <a:ea typeface="微软雅黑" panose="020B0503020204020204" pitchFamily="34" charset="-122"/>
              </a:rPr>
              <a:t>LAB6</a:t>
            </a:r>
            <a:r>
              <a:rPr lang="zh-CN" altLang="en-US" sz="3200" dirty="0">
                <a:ln w="6350">
                  <a:noFill/>
                </a:ln>
                <a:solidFill>
                  <a:schemeClr val="tx1">
                    <a:lumMod val="75000"/>
                    <a:lumOff val="25000"/>
                  </a:schemeClr>
                </a:solidFill>
                <a:latin typeface="Impact" panose="020B0806030902050204" pitchFamily="34" charset="0"/>
                <a:ea typeface="微软雅黑" panose="020B0503020204020204" pitchFamily="34" charset="-122"/>
              </a:rPr>
              <a:t>挑战任务答辩</a:t>
            </a:r>
            <a:endParaRPr lang="en-US" altLang="zh-CN" sz="3200" dirty="0">
              <a:ln w="6350">
                <a:noFill/>
              </a:ln>
              <a:solidFill>
                <a:schemeClr val="tx1">
                  <a:lumMod val="75000"/>
                  <a:lumOff val="25000"/>
                </a:schemeClr>
              </a:solidFill>
              <a:latin typeface="Impact" panose="020B0806030902050204" pitchFamily="34" charset="0"/>
              <a:ea typeface="微软雅黑" panose="020B0503020204020204" pitchFamily="34" charset="-122"/>
            </a:endParaRPr>
          </a:p>
        </p:txBody>
      </p:sp>
      <p:grpSp>
        <p:nvGrpSpPr>
          <p:cNvPr id="22" name="组合 21"/>
          <p:cNvGrpSpPr/>
          <p:nvPr/>
        </p:nvGrpSpPr>
        <p:grpSpPr>
          <a:xfrm>
            <a:off x="3284658" y="3009913"/>
            <a:ext cx="219347" cy="219347"/>
            <a:chOff x="801291" y="3535885"/>
            <a:chExt cx="219347" cy="219347"/>
          </a:xfrm>
        </p:grpSpPr>
        <p:sp>
          <p:nvSpPr>
            <p:cNvPr id="23" name="Oval 10"/>
            <p:cNvSpPr>
              <a:spLocks noChangeArrowheads="1"/>
            </p:cNvSpPr>
            <p:nvPr/>
          </p:nvSpPr>
          <p:spPr bwMode="auto">
            <a:xfrm>
              <a:off x="801291" y="3535885"/>
              <a:ext cx="219347" cy="219347"/>
            </a:xfrm>
            <a:prstGeom prst="ellipse">
              <a:avLst/>
            </a:prstGeom>
            <a:solidFill>
              <a:srgbClr val="E4402F"/>
            </a:solidFill>
            <a:ln>
              <a:noFill/>
            </a:ln>
            <a:effectLst/>
            <a:extLst>
              <a:ext uri="{91240B29-F687-4F45-9708-019B960494DF}">
                <a14:hiddenLine xmlns:a14="http://schemas.microsoft.com/office/drawing/2010/main" w="6350">
                  <a:solidFill>
                    <a:srgbClr val="CBAB8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800">
                <a:solidFill>
                  <a:srgbClr val="FFFDEF"/>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860980" y="3583766"/>
              <a:ext cx="100336" cy="114060"/>
              <a:chOff x="860980" y="3583766"/>
              <a:chExt cx="100336" cy="114060"/>
            </a:xfrm>
          </p:grpSpPr>
          <p:sp>
            <p:nvSpPr>
              <p:cNvPr id="2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37" name="组合 36"/>
          <p:cNvGrpSpPr/>
          <p:nvPr/>
        </p:nvGrpSpPr>
        <p:grpSpPr>
          <a:xfrm>
            <a:off x="1009171" y="1435353"/>
            <a:ext cx="1363850" cy="2185147"/>
            <a:chOff x="996950" y="2262188"/>
            <a:chExt cx="434975" cy="696913"/>
          </a:xfrm>
        </p:grpSpPr>
        <p:sp>
          <p:nvSpPr>
            <p:cNvPr id="483"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8"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9"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1"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4"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5"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6"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7"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8"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9"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0"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2"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446709" y="708630"/>
            <a:ext cx="2399181" cy="2399181"/>
            <a:chOff x="817563" y="2030413"/>
            <a:chExt cx="765175" cy="765175"/>
          </a:xfrm>
          <a:solidFill>
            <a:schemeClr val="bg1">
              <a:lumMod val="75000"/>
            </a:schemeClr>
          </a:solidFill>
        </p:grpSpPr>
        <p:grpSp>
          <p:nvGrpSpPr>
            <p:cNvPr id="46" name="组合 45"/>
            <p:cNvGrpSpPr/>
            <p:nvPr/>
          </p:nvGrpSpPr>
          <p:grpSpPr>
            <a:xfrm>
              <a:off x="1050925" y="2039938"/>
              <a:ext cx="495300" cy="269876"/>
              <a:chOff x="1050925" y="2039938"/>
              <a:chExt cx="495300" cy="269876"/>
            </a:xfrm>
            <a:grpFill/>
          </p:grpSpPr>
          <p:sp>
            <p:nvSpPr>
              <p:cNvPr id="445"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7" name="组合 46"/>
            <p:cNvGrpSpPr/>
            <p:nvPr/>
          </p:nvGrpSpPr>
          <p:grpSpPr>
            <a:xfrm>
              <a:off x="1341438" y="2374901"/>
              <a:ext cx="174625" cy="404812"/>
              <a:chOff x="1341438" y="2374901"/>
              <a:chExt cx="174625" cy="404812"/>
            </a:xfrm>
            <a:grpFill/>
          </p:grpSpPr>
          <p:sp>
            <p:nvSpPr>
              <p:cNvPr id="372"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4"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817563" y="2030413"/>
              <a:ext cx="765175" cy="765175"/>
              <a:chOff x="817563" y="2030413"/>
              <a:chExt cx="765175" cy="765175"/>
            </a:xfrm>
            <a:grpFill/>
          </p:grpSpPr>
          <p:grpSp>
            <p:nvGrpSpPr>
              <p:cNvPr id="49" name="Group 407"/>
              <p:cNvGrpSpPr/>
              <p:nvPr/>
            </p:nvGrpSpPr>
            <p:grpSpPr bwMode="auto">
              <a:xfrm>
                <a:off x="817563" y="2030413"/>
                <a:ext cx="765175" cy="763588"/>
                <a:chOff x="515" y="1279"/>
                <a:chExt cx="482" cy="481"/>
              </a:xfrm>
              <a:grpFill/>
            </p:grpSpPr>
            <p:sp>
              <p:nvSpPr>
                <p:cNvPr id="172"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819150" y="2128838"/>
                <a:ext cx="293688" cy="666750"/>
                <a:chOff x="819150" y="2128838"/>
                <a:chExt cx="293688" cy="666750"/>
              </a:xfrm>
              <a:grpFill/>
            </p:grpSpPr>
            <p:sp>
              <p:nvSpPr>
                <p:cNvPr id="51"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39" name="组合 38"/>
          <p:cNvGrpSpPr/>
          <p:nvPr/>
        </p:nvGrpSpPr>
        <p:grpSpPr>
          <a:xfrm>
            <a:off x="1696072" y="3560233"/>
            <a:ext cx="6641589" cy="727259"/>
            <a:chOff x="1216025" y="2955926"/>
            <a:chExt cx="1971675" cy="215900"/>
          </a:xfrm>
        </p:grpSpPr>
        <p:sp>
          <p:nvSpPr>
            <p:cNvPr id="44"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8196672" y="4177986"/>
            <a:ext cx="283722" cy="443004"/>
            <a:chOff x="3141663" y="3136901"/>
            <a:chExt cx="90488" cy="141288"/>
          </a:xfrm>
        </p:grpSpPr>
        <p:sp>
          <p:nvSpPr>
            <p:cNvPr id="41"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505"/>
            <p:cNvSpPr/>
            <p:nvPr/>
          </p:nvSpPr>
          <p:spPr bwMode="auto">
            <a:xfrm>
              <a:off x="3148013" y="3144840"/>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E440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nvSpPr>
        <p:spPr>
          <a:xfrm>
            <a:off x="3503868" y="2987338"/>
            <a:ext cx="1462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20376156 </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黄雨石</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fade thruBlk="1"/>
      </p:transition>
    </mc:Choice>
    <mc:Fallback>
      <p:transition spd="slow" advClick="0" advTm="5000">
        <p:fade thruBlk="1"/>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36290" y="985811"/>
            <a:ext cx="2271420" cy="2676310"/>
            <a:chOff x="4960290" y="1940457"/>
            <a:chExt cx="2271420" cy="2676310"/>
          </a:xfrm>
        </p:grpSpPr>
        <p:sp>
          <p:nvSpPr>
            <p:cNvPr id="2" name="椭圆 1"/>
            <p:cNvSpPr/>
            <p:nvPr/>
          </p:nvSpPr>
          <p:spPr>
            <a:xfrm>
              <a:off x="5206032" y="1940457"/>
              <a:ext cx="1816920" cy="1816920"/>
            </a:xfrm>
            <a:prstGeom prst="ellipse">
              <a:avLst/>
            </a:prstGeom>
            <a:solidFill>
              <a:srgbClr val="E44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华文细黑" panose="02010600040101010101" pitchFamily="2" charset="-122"/>
                  <a:ea typeface="华文细黑" panose="02010600040101010101" pitchFamily="2" charset="-122"/>
                </a:rPr>
                <a:t>03</a:t>
              </a:r>
              <a:endParaRPr lang="zh-CN" altLang="en-US" sz="4800" dirty="0">
                <a:latin typeface="华文细黑" panose="02010600040101010101" pitchFamily="2" charset="-122"/>
                <a:ea typeface="华文细黑" panose="02010600040101010101" pitchFamily="2" charset="-122"/>
              </a:endParaRPr>
            </a:p>
          </p:txBody>
        </p:sp>
        <p:sp>
          <p:nvSpPr>
            <p:cNvPr id="3" name="TextBox 52"/>
            <p:cNvSpPr txBox="1"/>
            <p:nvPr/>
          </p:nvSpPr>
          <p:spPr>
            <a:xfrm>
              <a:off x="4960290" y="3956586"/>
              <a:ext cx="2271420" cy="660181"/>
            </a:xfrm>
            <a:prstGeom prst="rect">
              <a:avLst/>
            </a:prstGeom>
            <a:noFill/>
          </p:spPr>
          <p:txBody>
            <a:bodyPr wrap="square" rtlCol="0">
              <a:spAutoFit/>
            </a:bodyPr>
            <a:lstStyle/>
            <a:p>
              <a:pPr algn="ctr">
                <a:lnSpc>
                  <a:spcPct val="150000"/>
                </a:lnSpc>
              </a:pPr>
              <a:r>
                <a:rPr lang="en-US" altLang="zh-CN" sz="2800" b="1" spc="100" dirty="0">
                  <a:solidFill>
                    <a:schemeClr val="tx1">
                      <a:lumMod val="75000"/>
                      <a:lumOff val="25000"/>
                    </a:schemeClr>
                  </a:solidFill>
                  <a:latin typeface="华文细黑" panose="02010600040101010101" pitchFamily="2" charset="-122"/>
                  <a:ea typeface="华文细黑" panose="02010600040101010101" pitchFamily="2" charset="-122"/>
                </a:rPr>
                <a:t>challenge</a:t>
              </a:r>
              <a:endParaRPr lang="zh-CN" altLang="en-US" sz="2800" b="1" spc="100" dirty="0">
                <a:solidFill>
                  <a:schemeClr val="tx1">
                    <a:lumMod val="75000"/>
                    <a:lumOff val="25000"/>
                  </a:schemeClr>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en-US" altLang="zh-CN" dirty="0"/>
              <a:t>environment variable</a:t>
            </a:r>
            <a:endParaRPr lang="zh-CN" altLang="en-US" dirty="0"/>
          </a:p>
          <a:p>
            <a:endParaRPr lang="zh-CN" altLang="en-US" dirty="0"/>
          </a:p>
        </p:txBody>
      </p:sp>
      <p:sp>
        <p:nvSpPr>
          <p:cNvPr id="12"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endParaRPr lang="zh-CN" altLang="en-US"/>
          </a:p>
        </p:txBody>
      </p:sp>
      <p:sp>
        <p:nvSpPr>
          <p:cNvPr id="13" name="矩形 12"/>
          <p:cNvSpPr/>
          <p:nvPr/>
        </p:nvSpPr>
        <p:spPr>
          <a:xfrm>
            <a:off x="12037" y="1099417"/>
            <a:ext cx="1162123" cy="461665"/>
          </a:xfrm>
          <a:prstGeom prst="rect">
            <a:avLst/>
          </a:prstGeom>
          <a:noFill/>
        </p:spPr>
        <p:txBody>
          <a:bodyPr wrap="square" lIns="91440" tIns="45720" rIns="91440" bIns="45720">
            <a:spAutoFit/>
          </a:bodyPr>
          <a:lstStyle/>
          <a:p>
            <a:pPr algn="ctr"/>
            <a:r>
              <a:rPr lang="en-US" altLang="zh-CN"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&lt;/&gt;</a:t>
            </a:r>
            <a:endParaRPr lang="zh-CN"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文本框 13"/>
          <p:cNvSpPr txBox="1"/>
          <p:nvPr/>
        </p:nvSpPr>
        <p:spPr>
          <a:xfrm>
            <a:off x="1081964" y="1099417"/>
            <a:ext cx="3346022" cy="1754326"/>
          </a:xfrm>
          <a:prstGeom prst="rect">
            <a:avLst/>
          </a:prstGeom>
          <a:noFill/>
        </p:spPr>
        <p:txBody>
          <a:bodyPr wrap="square" rtlCol="0">
            <a:spAutoFit/>
          </a:bodyPr>
          <a:lstStyle/>
          <a:p>
            <a:r>
              <a:rPr lang="zh-CN" altLang="en-US" b="1" dirty="0">
                <a:solidFill>
                  <a:srgbClr val="C00000"/>
                </a:solidFill>
              </a:rPr>
              <a:t>存储方式：</a:t>
            </a:r>
            <a:r>
              <a:rPr lang="zh-CN" altLang="en-US" dirty="0">
                <a:solidFill>
                  <a:schemeClr val="bg1">
                    <a:lumMod val="50000"/>
                  </a:schemeClr>
                </a:solidFill>
              </a:rPr>
              <a:t>运用链表，为每个进程维护一个量表头，开一个大小为</a:t>
            </a:r>
            <a:r>
              <a:rPr lang="en-US" altLang="zh-CN" dirty="0">
                <a:solidFill>
                  <a:schemeClr val="bg1">
                    <a:lumMod val="50000"/>
                  </a:schemeClr>
                </a:solidFill>
              </a:rPr>
              <a:t>64</a:t>
            </a:r>
            <a:r>
              <a:rPr lang="zh-CN" altLang="en-US" dirty="0">
                <a:solidFill>
                  <a:schemeClr val="bg1">
                    <a:lumMod val="50000"/>
                  </a:schemeClr>
                </a:solidFill>
              </a:rPr>
              <a:t>的静态数组作为链表节点，</a:t>
            </a:r>
            <a:r>
              <a:rPr lang="en-US" altLang="zh-CN" dirty="0">
                <a:solidFill>
                  <a:schemeClr val="bg1">
                    <a:lumMod val="50000"/>
                  </a:schemeClr>
                </a:solidFill>
              </a:rPr>
              <a:t>v</a:t>
            </a:r>
            <a:r>
              <a:rPr lang="zh-CN" altLang="en-US" dirty="0">
                <a:solidFill>
                  <a:schemeClr val="bg1">
                    <a:lumMod val="50000"/>
                  </a:schemeClr>
                </a:solidFill>
              </a:rPr>
              <a:t>表示该节点是否被加入链表，</a:t>
            </a:r>
            <a:r>
              <a:rPr lang="en-US" altLang="zh-CN" dirty="0">
                <a:solidFill>
                  <a:schemeClr val="bg1">
                    <a:lumMod val="50000"/>
                  </a:schemeClr>
                </a:solidFill>
              </a:rPr>
              <a:t>vis</a:t>
            </a:r>
            <a:r>
              <a:rPr lang="zh-CN" altLang="en-US" dirty="0">
                <a:solidFill>
                  <a:schemeClr val="bg1">
                    <a:lumMod val="50000"/>
                  </a:schemeClr>
                </a:solidFill>
              </a:rPr>
              <a:t>用于显示变量为局部变量还是环境变量</a:t>
            </a:r>
            <a:endParaRPr lang="zh-CN" altLang="en-US" dirty="0">
              <a:solidFill>
                <a:schemeClr val="bg1">
                  <a:lumMod val="50000"/>
                </a:schemeClr>
              </a:solidFill>
            </a:endParaRPr>
          </a:p>
        </p:txBody>
      </p:sp>
      <p:pic>
        <p:nvPicPr>
          <p:cNvPr id="7" name="图片 6"/>
          <p:cNvPicPr>
            <a:picLocks noChangeAspect="1"/>
          </p:cNvPicPr>
          <p:nvPr/>
        </p:nvPicPr>
        <p:blipFill>
          <a:blip r:embed="rId1"/>
          <a:stretch>
            <a:fillRect/>
          </a:stretch>
        </p:blipFill>
        <p:spPr>
          <a:xfrm>
            <a:off x="865939" y="3155053"/>
            <a:ext cx="3333921" cy="1625684"/>
          </a:xfrm>
          <a:prstGeom prst="rect">
            <a:avLst/>
          </a:prstGeom>
        </p:spPr>
      </p:pic>
      <p:sp>
        <p:nvSpPr>
          <p:cNvPr id="16" name="Oval 5"/>
          <p:cNvSpPr>
            <a:spLocks noChangeArrowheads="1"/>
          </p:cNvSpPr>
          <p:nvPr/>
        </p:nvSpPr>
        <p:spPr bwMode="auto">
          <a:xfrm>
            <a:off x="4488471" y="1053657"/>
            <a:ext cx="546100" cy="542925"/>
          </a:xfrm>
          <a:prstGeom prst="ellipse">
            <a:avLst/>
          </a:prstGeom>
          <a:solidFill>
            <a:srgbClr val="E4402F"/>
          </a:solidFill>
          <a:ln>
            <a:solidFill>
              <a:srgbClr val="CBAB89"/>
            </a:solidFill>
          </a:ln>
        </p:spPr>
        <p:txBody>
          <a:bodyPr/>
          <a:lstStyle/>
          <a:p>
            <a:endParaRPr lang="zh-CN" altLang="en-US"/>
          </a:p>
        </p:txBody>
      </p:sp>
      <p:sp>
        <p:nvSpPr>
          <p:cNvPr id="17" name="矩形 16"/>
          <p:cNvSpPr/>
          <p:nvPr/>
        </p:nvSpPr>
        <p:spPr>
          <a:xfrm>
            <a:off x="4180669" y="1094286"/>
            <a:ext cx="1162123" cy="461665"/>
          </a:xfrm>
          <a:prstGeom prst="rect">
            <a:avLst/>
          </a:prstGeom>
          <a:noFill/>
        </p:spPr>
        <p:txBody>
          <a:bodyPr wrap="square" lIns="91440" tIns="45720" rIns="91440" bIns="45720">
            <a:spAutoFit/>
          </a:bodyPr>
          <a:lstStyle/>
          <a:p>
            <a:pPr algn="ctr"/>
            <a:r>
              <a:rPr lang="en-US" altLang="zh-CN"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&lt;/&gt;</a:t>
            </a:r>
            <a:endParaRPr lang="zh-CN"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文本框 17"/>
          <p:cNvSpPr txBox="1"/>
          <p:nvPr/>
        </p:nvSpPr>
        <p:spPr>
          <a:xfrm>
            <a:off x="5250596" y="1094286"/>
            <a:ext cx="3346022" cy="2308324"/>
          </a:xfrm>
          <a:prstGeom prst="rect">
            <a:avLst/>
          </a:prstGeom>
          <a:noFill/>
        </p:spPr>
        <p:txBody>
          <a:bodyPr wrap="square" rtlCol="0">
            <a:spAutoFit/>
          </a:bodyPr>
          <a:lstStyle/>
          <a:p>
            <a:r>
              <a:rPr lang="zh-CN" altLang="en-US" b="1" dirty="0">
                <a:solidFill>
                  <a:srgbClr val="C00000"/>
                </a:solidFill>
              </a:rPr>
              <a:t>确定当前命令所属</a:t>
            </a:r>
            <a:r>
              <a:rPr lang="en-US" altLang="zh-CN" b="1" dirty="0">
                <a:solidFill>
                  <a:srgbClr val="C00000"/>
                </a:solidFill>
              </a:rPr>
              <a:t>shell</a:t>
            </a:r>
            <a:r>
              <a:rPr lang="zh-CN" altLang="en-US" b="1" dirty="0">
                <a:solidFill>
                  <a:srgbClr val="C00000"/>
                </a:solidFill>
              </a:rPr>
              <a:t>：</a:t>
            </a:r>
            <a:r>
              <a:rPr lang="zh-CN" altLang="en-US" dirty="0">
                <a:solidFill>
                  <a:schemeClr val="bg1">
                    <a:lumMod val="50000"/>
                  </a:schemeClr>
                </a:solidFill>
              </a:rPr>
              <a:t>在</a:t>
            </a:r>
            <a:r>
              <a:rPr lang="en-US" altLang="zh-CN" dirty="0">
                <a:solidFill>
                  <a:schemeClr val="bg1">
                    <a:lumMod val="50000"/>
                  </a:schemeClr>
                </a:solidFill>
              </a:rPr>
              <a:t>Env</a:t>
            </a:r>
            <a:r>
              <a:rPr lang="zh-CN" altLang="en-US" dirty="0">
                <a:solidFill>
                  <a:schemeClr val="bg1">
                    <a:lumMod val="50000"/>
                  </a:schemeClr>
                </a:solidFill>
              </a:rPr>
              <a:t>结构体中新加</a:t>
            </a:r>
            <a:r>
              <a:rPr lang="en-US" altLang="zh-CN" dirty="0">
                <a:solidFill>
                  <a:schemeClr val="bg1">
                    <a:lumMod val="50000"/>
                  </a:schemeClr>
                </a:solidFill>
              </a:rPr>
              <a:t>env_is_shell</a:t>
            </a:r>
            <a:r>
              <a:rPr lang="zh-CN" altLang="en-US" dirty="0">
                <a:solidFill>
                  <a:schemeClr val="bg1">
                    <a:lumMod val="50000"/>
                  </a:schemeClr>
                </a:solidFill>
              </a:rPr>
              <a:t>属性，每次</a:t>
            </a:r>
            <a:r>
              <a:rPr lang="en-US" altLang="zh-CN" dirty="0">
                <a:solidFill>
                  <a:schemeClr val="bg1">
                    <a:lumMod val="50000"/>
                  </a:schemeClr>
                </a:solidFill>
              </a:rPr>
              <a:t>spawn</a:t>
            </a:r>
            <a:r>
              <a:rPr lang="zh-CN" altLang="en-US" dirty="0">
                <a:solidFill>
                  <a:schemeClr val="bg1">
                    <a:lumMod val="50000"/>
                  </a:schemeClr>
                </a:solidFill>
              </a:rPr>
              <a:t>一个进程时设置，同时设置</a:t>
            </a:r>
            <a:r>
              <a:rPr lang="en-US" altLang="zh-CN" dirty="0">
                <a:solidFill>
                  <a:schemeClr val="bg1">
                    <a:lumMod val="50000"/>
                  </a:schemeClr>
                </a:solidFill>
              </a:rPr>
              <a:t>spawn</a:t>
            </a:r>
            <a:r>
              <a:rPr lang="zh-CN" altLang="en-US" dirty="0">
                <a:solidFill>
                  <a:schemeClr val="bg1">
                    <a:lumMod val="50000"/>
                  </a:schemeClr>
                </a:solidFill>
              </a:rPr>
              <a:t>出的进程的</a:t>
            </a:r>
            <a:r>
              <a:rPr lang="en-US" altLang="zh-CN" dirty="0">
                <a:solidFill>
                  <a:schemeClr val="bg1">
                    <a:lumMod val="50000"/>
                  </a:schemeClr>
                </a:solidFill>
              </a:rPr>
              <a:t>env_parent_id</a:t>
            </a:r>
            <a:r>
              <a:rPr lang="zh-CN" altLang="en-US" dirty="0">
                <a:solidFill>
                  <a:schemeClr val="bg1">
                    <a:lumMod val="50000"/>
                  </a:schemeClr>
                </a:solidFill>
              </a:rPr>
              <a:t>为当前进程</a:t>
            </a:r>
            <a:r>
              <a:rPr lang="en-US" altLang="zh-CN" dirty="0">
                <a:solidFill>
                  <a:schemeClr val="bg1">
                    <a:lumMod val="50000"/>
                  </a:schemeClr>
                </a:solidFill>
              </a:rPr>
              <a:t>id</a:t>
            </a:r>
            <a:r>
              <a:rPr lang="zh-CN" altLang="en-US" dirty="0">
                <a:solidFill>
                  <a:schemeClr val="bg1">
                    <a:lumMod val="50000"/>
                  </a:schemeClr>
                </a:solidFill>
              </a:rPr>
              <a:t>，</a:t>
            </a:r>
            <a:r>
              <a:rPr lang="zh-CN" altLang="en-US" dirty="0">
                <a:solidFill>
                  <a:srgbClr val="FF0000"/>
                </a:solidFill>
              </a:rPr>
              <a:t>注意当进程被销毁时要清空这两个属性，</a:t>
            </a:r>
            <a:r>
              <a:rPr lang="zh-CN" altLang="en-US" dirty="0">
                <a:solidFill>
                  <a:schemeClr val="bg1">
                    <a:lumMod val="50000"/>
                  </a:schemeClr>
                </a:solidFill>
              </a:rPr>
              <a:t>同时在内核提供函数用于寻找当前</a:t>
            </a:r>
            <a:r>
              <a:rPr lang="en-US" altLang="zh-CN" dirty="0">
                <a:solidFill>
                  <a:schemeClr val="bg1">
                    <a:lumMod val="50000"/>
                  </a:schemeClr>
                </a:solidFill>
              </a:rPr>
              <a:t>shell</a:t>
            </a:r>
            <a:r>
              <a:rPr lang="zh-CN" altLang="en-US" dirty="0">
                <a:solidFill>
                  <a:schemeClr val="bg1">
                    <a:lumMod val="50000"/>
                  </a:schemeClr>
                </a:solidFill>
              </a:rPr>
              <a:t>的</a:t>
            </a:r>
            <a:r>
              <a:rPr lang="en-US" altLang="zh-CN" dirty="0">
                <a:solidFill>
                  <a:schemeClr val="bg1">
                    <a:lumMod val="50000"/>
                  </a:schemeClr>
                </a:solidFill>
              </a:rPr>
              <a:t>env_id</a:t>
            </a:r>
            <a:endParaRPr lang="zh-CN" altLang="en-US" dirty="0">
              <a:solidFill>
                <a:srgbClr val="00B050"/>
              </a:solidFill>
            </a:endParaRPr>
          </a:p>
        </p:txBody>
      </p:sp>
      <p:pic>
        <p:nvPicPr>
          <p:cNvPr id="20" name="图片 19"/>
          <p:cNvPicPr>
            <a:picLocks noChangeAspect="1"/>
          </p:cNvPicPr>
          <p:nvPr/>
        </p:nvPicPr>
        <p:blipFill>
          <a:blip r:embed="rId2"/>
          <a:stretch>
            <a:fillRect/>
          </a:stretch>
        </p:blipFill>
        <p:spPr>
          <a:xfrm>
            <a:off x="4908385" y="3703920"/>
            <a:ext cx="3932878" cy="808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5000">
        <p14:prism isContent="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animEffect transition="in" filter="fade">
                                      <p:cBhvr>
                                        <p:cTn id="9" dur="300"/>
                                        <p:tgtEl>
                                          <p:spTgt spid="12"/>
                                        </p:tgtEl>
                                      </p:cBhvr>
                                    </p:animEffect>
                                  </p:childTnLst>
                                </p:cTn>
                              </p:par>
                              <p:par>
                                <p:cTn id="10" presetID="6" presetClass="emph" presetSubtype="0" autoRev="1" fill="hold" grpId="1" nodeType="withEffect">
                                  <p:stCondLst>
                                    <p:cond delay="300"/>
                                  </p:stCondLst>
                                  <p:childTnLst>
                                    <p:animScale>
                                      <p:cBhvr>
                                        <p:cTn id="11" dur="150" fill="hold"/>
                                        <p:tgtEl>
                                          <p:spTgt spid="12"/>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grpId="1" nodeType="withEffect">
                                  <p:stCondLst>
                                    <p:cond delay="300"/>
                                  </p:stCondLst>
                                  <p:childTnLst>
                                    <p:animScale>
                                      <p:cBhvr>
                                        <p:cTn id="18" dur="15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P spid="1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en-US" altLang="zh-CN" dirty="0"/>
              <a:t>environment variable</a:t>
            </a:r>
            <a:endParaRPr lang="zh-CN" altLang="en-US" dirty="0"/>
          </a:p>
          <a:p>
            <a:endParaRPr lang="zh-CN" altLang="en-US" dirty="0"/>
          </a:p>
        </p:txBody>
      </p:sp>
      <p:sp>
        <p:nvSpPr>
          <p:cNvPr id="12"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2037" y="1099417"/>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081964" y="1099417"/>
            <a:ext cx="334602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srgbClr val="C00000"/>
                </a:solidFill>
                <a:latin typeface="Calibri" panose="020F0502020204030204"/>
                <a:ea typeface="宋体" panose="02010600030101010101" pitchFamily="2" charset="-122"/>
              </a:rPr>
              <a:t>子</a:t>
            </a:r>
            <a:r>
              <a:rPr lang="en-US" altLang="zh-CN" b="1" dirty="0">
                <a:solidFill>
                  <a:srgbClr val="C00000"/>
                </a:solidFill>
                <a:latin typeface="Calibri" panose="020F0502020204030204"/>
                <a:ea typeface="宋体" panose="02010600030101010101" pitchFamily="2" charset="-122"/>
              </a:rPr>
              <a:t>shell</a:t>
            </a:r>
            <a:r>
              <a:rPr lang="zh-CN" altLang="en-US" b="1" dirty="0">
                <a:solidFill>
                  <a:srgbClr val="C00000"/>
                </a:solidFill>
                <a:latin typeface="Calibri" panose="020F0502020204030204"/>
                <a:ea typeface="宋体" panose="02010600030101010101" pitchFamily="2" charset="-122"/>
              </a:rPr>
              <a:t>继承父</a:t>
            </a:r>
            <a:r>
              <a:rPr lang="en-US" altLang="zh-CN" b="1" dirty="0">
                <a:solidFill>
                  <a:srgbClr val="C00000"/>
                </a:solidFill>
                <a:latin typeface="Calibri" panose="020F0502020204030204"/>
                <a:ea typeface="宋体" panose="02010600030101010101" pitchFamily="2" charset="-122"/>
              </a:rPr>
              <a:t>shell</a:t>
            </a:r>
            <a:r>
              <a:rPr lang="zh-CN" altLang="en-US" b="1" dirty="0">
                <a:solidFill>
                  <a:srgbClr val="C00000"/>
                </a:solidFill>
                <a:latin typeface="Calibri" panose="020F0502020204030204"/>
                <a:ea typeface="宋体" panose="02010600030101010101" pitchFamily="2" charset="-122"/>
              </a:rPr>
              <a:t>环境变量：</a:t>
            </a:r>
            <a:r>
              <a:rPr lang="zh-CN" altLang="en-US" dirty="0">
                <a:solidFill>
                  <a:prstClr val="white">
                    <a:lumMod val="50000"/>
                  </a:prstClr>
                </a:solidFill>
                <a:latin typeface="Calibri" panose="020F0502020204030204"/>
                <a:ea typeface="宋体" panose="02010600030101010101" pitchFamily="2" charset="-122"/>
              </a:rPr>
              <a:t>在</a:t>
            </a:r>
            <a:r>
              <a:rPr lang="en-US" altLang="zh-CN" dirty="0">
                <a:solidFill>
                  <a:prstClr val="white">
                    <a:lumMod val="50000"/>
                  </a:prstClr>
                </a:solidFill>
                <a:latin typeface="Calibri" panose="020F0502020204030204"/>
                <a:ea typeface="宋体" panose="02010600030101010101" pitchFamily="2" charset="-122"/>
              </a:rPr>
              <a:t>spawn</a:t>
            </a:r>
            <a:r>
              <a:rPr lang="zh-CN" altLang="en-US" dirty="0">
                <a:solidFill>
                  <a:prstClr val="white">
                    <a:lumMod val="50000"/>
                  </a:prstClr>
                </a:solidFill>
                <a:latin typeface="Calibri" panose="020F0502020204030204"/>
                <a:ea typeface="宋体" panose="02010600030101010101" pitchFamily="2" charset="-122"/>
              </a:rPr>
              <a:t>中如果发现</a:t>
            </a:r>
            <a:r>
              <a:rPr lang="en-US" altLang="zh-CN" dirty="0">
                <a:solidFill>
                  <a:prstClr val="white">
                    <a:lumMod val="50000"/>
                  </a:prstClr>
                </a:solidFill>
                <a:latin typeface="Calibri" panose="020F0502020204030204"/>
                <a:ea typeface="宋体" panose="02010600030101010101" pitchFamily="2" charset="-122"/>
              </a:rPr>
              <a:t>spawn</a:t>
            </a:r>
            <a:r>
              <a:rPr lang="zh-CN" altLang="en-US" dirty="0">
                <a:solidFill>
                  <a:prstClr val="white">
                    <a:lumMod val="50000"/>
                  </a:prstClr>
                </a:solidFill>
                <a:latin typeface="Calibri" panose="020F0502020204030204"/>
                <a:ea typeface="宋体" panose="02010600030101010101" pitchFamily="2" charset="-122"/>
              </a:rPr>
              <a:t>的为</a:t>
            </a:r>
            <a:r>
              <a:rPr lang="en-US" altLang="zh-CN" dirty="0">
                <a:solidFill>
                  <a:prstClr val="white">
                    <a:lumMod val="50000"/>
                  </a:prstClr>
                </a:solidFill>
                <a:latin typeface="Calibri" panose="020F0502020204030204"/>
                <a:ea typeface="宋体" panose="02010600030101010101" pitchFamily="2" charset="-122"/>
              </a:rPr>
              <a:t>sh.b</a:t>
            </a:r>
            <a:r>
              <a:rPr lang="zh-CN" altLang="en-US" dirty="0">
                <a:solidFill>
                  <a:prstClr val="white">
                    <a:lumMod val="50000"/>
                  </a:prstClr>
                </a:solidFill>
                <a:latin typeface="Calibri" panose="020F0502020204030204"/>
                <a:ea typeface="宋体" panose="02010600030101010101" pitchFamily="2" charset="-122"/>
              </a:rPr>
              <a:t>那么通过系统调用，将父</a:t>
            </a:r>
            <a:r>
              <a:rPr lang="en-US" altLang="zh-CN" dirty="0">
                <a:solidFill>
                  <a:prstClr val="white">
                    <a:lumMod val="50000"/>
                  </a:prstClr>
                </a:solidFill>
                <a:latin typeface="Calibri" panose="020F0502020204030204"/>
                <a:ea typeface="宋体" panose="02010600030101010101" pitchFamily="2" charset="-122"/>
              </a:rPr>
              <a:t>shell</a:t>
            </a:r>
            <a:r>
              <a:rPr lang="zh-CN" altLang="en-US" dirty="0">
                <a:solidFill>
                  <a:prstClr val="white">
                    <a:lumMod val="50000"/>
                  </a:prstClr>
                </a:solidFill>
                <a:latin typeface="Calibri" panose="020F0502020204030204"/>
                <a:ea typeface="宋体" panose="02010600030101010101" pitchFamily="2" charset="-122"/>
              </a:rPr>
              <a:t>的所有环境变量</a:t>
            </a:r>
            <a:r>
              <a:rPr lang="zh-CN" altLang="en-US" dirty="0">
                <a:solidFill>
                  <a:srgbClr val="FF0000"/>
                </a:solidFill>
                <a:latin typeface="Calibri" panose="020F0502020204030204"/>
                <a:ea typeface="宋体" panose="02010600030101010101" pitchFamily="2" charset="-122"/>
              </a:rPr>
              <a:t>拷贝</a:t>
            </a:r>
            <a:r>
              <a:rPr lang="zh-CN" altLang="en-US" dirty="0">
                <a:solidFill>
                  <a:prstClr val="white">
                    <a:lumMod val="50000"/>
                  </a:prstClr>
                </a:solidFill>
                <a:latin typeface="Calibri" panose="020F0502020204030204"/>
                <a:ea typeface="宋体" panose="02010600030101010101" pitchFamily="2" charset="-122"/>
              </a:rPr>
              <a:t>到新的节点中插入子</a:t>
            </a:r>
            <a:r>
              <a:rPr lang="en-US" altLang="zh-CN" dirty="0">
                <a:solidFill>
                  <a:prstClr val="white">
                    <a:lumMod val="50000"/>
                  </a:prstClr>
                </a:solidFill>
                <a:latin typeface="Calibri" panose="020F0502020204030204"/>
                <a:ea typeface="宋体" panose="02010600030101010101" pitchFamily="2" charset="-122"/>
              </a:rPr>
              <a:t>shell</a:t>
            </a:r>
            <a:r>
              <a:rPr lang="zh-CN" altLang="en-US" dirty="0">
                <a:solidFill>
                  <a:prstClr val="white">
                    <a:lumMod val="50000"/>
                  </a:prstClr>
                </a:solidFill>
                <a:latin typeface="Calibri" panose="020F0502020204030204"/>
                <a:ea typeface="宋体" panose="02010600030101010101" pitchFamily="2" charset="-122"/>
              </a:rPr>
              <a:t>的表头</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
        <p:nvSpPr>
          <p:cNvPr id="16" name="Oval 5"/>
          <p:cNvSpPr>
            <a:spLocks noChangeArrowheads="1"/>
          </p:cNvSpPr>
          <p:nvPr/>
        </p:nvSpPr>
        <p:spPr bwMode="auto">
          <a:xfrm>
            <a:off x="4488471" y="1053657"/>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4180669" y="1094286"/>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5250596" y="1094286"/>
            <a:ext cx="3346022"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变量操作：</a:t>
            </a:r>
            <a:r>
              <a:rPr lang="zh-CN" altLang="en-US" dirty="0">
                <a:solidFill>
                  <a:prstClr val="white">
                    <a:lumMod val="50000"/>
                  </a:prstClr>
                </a:solidFill>
                <a:latin typeface="Calibri" panose="020F0502020204030204"/>
                <a:ea typeface="宋体" panose="02010600030101010101" pitchFamily="2" charset="-122"/>
              </a:rPr>
              <a:t>通过一个系统调用</a:t>
            </a:r>
            <a:r>
              <a:rPr lang="en-US" altLang="zh-CN" dirty="0">
                <a:solidFill>
                  <a:prstClr val="white">
                    <a:lumMod val="50000"/>
                  </a:prstClr>
                </a:solidFill>
                <a:latin typeface="Calibri" panose="020F0502020204030204"/>
                <a:ea typeface="宋体" panose="02010600030101010101" pitchFamily="2" charset="-122"/>
              </a:rPr>
              <a:t>sys_env_var</a:t>
            </a:r>
            <a:r>
              <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一共提供</a:t>
            </a:r>
            <a:r>
              <a:rPr kumimoji="0" lang="en-US" altLang="zh-CN"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5</a:t>
            </a:r>
            <a:r>
              <a:rPr lang="zh-CN" altLang="en-US" dirty="0">
                <a:solidFill>
                  <a:prstClr val="white">
                    <a:lumMod val="50000"/>
                  </a:prstClr>
                </a:solidFill>
                <a:latin typeface="Calibri" panose="020F0502020204030204"/>
                <a:ea typeface="宋体" panose="02010600030101010101" pitchFamily="2" charset="-122"/>
              </a:rPr>
              <a:t>种操作，且</a:t>
            </a:r>
            <a:r>
              <a:rPr lang="zh-CN" altLang="en-US" dirty="0">
                <a:solidFill>
                  <a:srgbClr val="FF0000"/>
                </a:solidFill>
                <a:latin typeface="Calibri" panose="020F0502020204030204"/>
                <a:ea typeface="宋体" panose="02010600030101010101" pitchFamily="2" charset="-122"/>
              </a:rPr>
              <a:t>均为对当前</a:t>
            </a:r>
            <a:r>
              <a:rPr lang="en-US" altLang="zh-CN" dirty="0">
                <a:solidFill>
                  <a:srgbClr val="FF0000"/>
                </a:solidFill>
                <a:latin typeface="Calibri" panose="020F0502020204030204"/>
                <a:ea typeface="宋体" panose="02010600030101010101" pitchFamily="2" charset="-122"/>
              </a:rPr>
              <a:t>shell</a:t>
            </a:r>
            <a:r>
              <a:rPr lang="zh-CN" altLang="en-US" dirty="0">
                <a:solidFill>
                  <a:srgbClr val="FF0000"/>
                </a:solidFill>
                <a:latin typeface="Calibri" panose="020F0502020204030204"/>
                <a:ea typeface="宋体" panose="02010600030101010101" pitchFamily="2" charset="-122"/>
              </a:rPr>
              <a:t>的变量</a:t>
            </a:r>
            <a:r>
              <a:rPr lang="zh-CN" altLang="en-US" dirty="0">
                <a:solidFill>
                  <a:prstClr val="white">
                    <a:lumMod val="50000"/>
                  </a:prstClr>
                </a:solidFill>
                <a:latin typeface="Calibri" panose="020F0502020204030204"/>
                <a:ea typeface="宋体" panose="02010600030101010101" pitchFamily="2" charset="-122"/>
              </a:rPr>
              <a:t>，主要是通过操作链表实现：</a:t>
            </a:r>
            <a:endParaRPr lang="en-US" altLang="zh-CN" dirty="0">
              <a:solidFill>
                <a:prstClr val="white">
                  <a:lumMod val="50000"/>
                </a:prstClr>
              </a:solidFill>
              <a:latin typeface="Calibri" panose="020F0502020204030204"/>
              <a:ea typeface="宋体" panose="02010600030101010101" pitchFamily="2" charset="-122"/>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lang="en-US" altLang="zh-CN" dirty="0">
                <a:solidFill>
                  <a:srgbClr val="A2897B"/>
                </a:solidFill>
                <a:latin typeface="Calibri" panose="020F0502020204030204"/>
                <a:ea typeface="宋体" panose="02010600030101010101" pitchFamily="2" charset="-122"/>
              </a:rPr>
              <a:t>c</a:t>
            </a:r>
            <a:r>
              <a:rPr kumimoji="0" lang="en-US" altLang="zh-CN" sz="1800" b="0" i="0" u="none" strike="noStrike" kern="1200" cap="none" spc="0" normalizeH="0" baseline="0" noProof="0" dirty="0">
                <a:ln>
                  <a:noFill/>
                </a:ln>
                <a:solidFill>
                  <a:srgbClr val="A2897B"/>
                </a:solidFill>
                <a:effectLst/>
                <a:uLnTx/>
                <a:uFillTx/>
                <a:latin typeface="Calibri" panose="020F0502020204030204"/>
                <a:ea typeface="宋体" panose="02010600030101010101" pitchFamily="2" charset="-122"/>
                <a:cs typeface="+mn-cs"/>
              </a:rPr>
              <a:t>reate</a:t>
            </a:r>
            <a:r>
              <a:rPr kumimoji="0" lang="zh-CN" altLang="en-US" sz="1800" b="0" i="0" u="none" strike="noStrike" kern="1200" cap="none" spc="0" normalizeH="0" baseline="0" noProof="0" dirty="0">
                <a:ln>
                  <a:noFill/>
                </a:ln>
                <a:solidFill>
                  <a:srgbClr val="A2897B"/>
                </a:solidFill>
                <a:effectLst/>
                <a:uLnTx/>
                <a:uFillTx/>
                <a:latin typeface="Calibri" panose="020F0502020204030204"/>
                <a:ea typeface="宋体" panose="02010600030101010101" pitchFamily="2" charset="-122"/>
                <a:cs typeface="+mn-cs"/>
              </a:rPr>
              <a:t>：创建相关或设置</a:t>
            </a:r>
            <a:r>
              <a:rPr lang="zh-CN" altLang="en-US" dirty="0">
                <a:solidFill>
                  <a:srgbClr val="A2897B"/>
                </a:solidFill>
                <a:latin typeface="Calibri" panose="020F0502020204030204"/>
                <a:ea typeface="宋体" panose="02010600030101010101" pitchFamily="2" charset="-122"/>
              </a:rPr>
              <a:t>权限变量，</a:t>
            </a:r>
            <a:r>
              <a:rPr lang="en-US" altLang="zh-CN" dirty="0">
                <a:solidFill>
                  <a:srgbClr val="A2897B"/>
                </a:solidFill>
                <a:latin typeface="Calibri" panose="020F0502020204030204"/>
                <a:ea typeface="宋体" panose="02010600030101010101" pitchFamily="2" charset="-122"/>
              </a:rPr>
              <a:t>type</a:t>
            </a:r>
            <a:r>
              <a:rPr lang="zh-CN" altLang="en-US" dirty="0">
                <a:solidFill>
                  <a:srgbClr val="A2897B"/>
                </a:solidFill>
                <a:latin typeface="Calibri" panose="020F0502020204030204"/>
                <a:ea typeface="宋体" panose="02010600030101010101" pitchFamily="2" charset="-122"/>
              </a:rPr>
              <a:t>参数决定是否新建</a:t>
            </a:r>
            <a:endParaRPr lang="en-US" altLang="zh-CN" dirty="0">
              <a:solidFill>
                <a:srgbClr val="A2897B"/>
              </a:solidFill>
              <a:latin typeface="Calibri" panose="020F0502020204030204"/>
              <a:ea typeface="宋体" panose="02010600030101010101" pitchFamily="2" charset="-122"/>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lang="en-US" altLang="zh-CN" dirty="0">
                <a:solidFill>
                  <a:srgbClr val="A2897B"/>
                </a:solidFill>
                <a:latin typeface="Calibri" panose="020F0502020204030204"/>
                <a:ea typeface="宋体" panose="02010600030101010101" pitchFamily="2" charset="-122"/>
              </a:rPr>
              <a:t>get</a:t>
            </a:r>
            <a:r>
              <a:rPr lang="zh-CN" altLang="en-US" dirty="0">
                <a:solidFill>
                  <a:srgbClr val="A2897B"/>
                </a:solidFill>
                <a:latin typeface="Calibri" panose="020F0502020204030204"/>
                <a:ea typeface="宋体" panose="02010600030101010101" pitchFamily="2" charset="-122"/>
              </a:rPr>
              <a:t>：获取变量</a:t>
            </a:r>
            <a:r>
              <a:rPr lang="en-US" altLang="zh-CN" dirty="0">
                <a:solidFill>
                  <a:srgbClr val="A2897B"/>
                </a:solidFill>
                <a:latin typeface="Calibri" panose="020F0502020204030204"/>
                <a:ea typeface="宋体" panose="02010600030101010101" pitchFamily="2" charset="-122"/>
              </a:rPr>
              <a:t>value</a:t>
            </a:r>
            <a:endParaRPr lang="en-US" altLang="zh-CN" dirty="0">
              <a:solidFill>
                <a:srgbClr val="A2897B"/>
              </a:solidFill>
              <a:latin typeface="Calibri" panose="020F0502020204030204"/>
              <a:ea typeface="宋体" panose="02010600030101010101" pitchFamily="2" charset="-122"/>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lang="en-US" altLang="zh-CN" dirty="0">
                <a:solidFill>
                  <a:srgbClr val="A2897B"/>
                </a:solidFill>
                <a:latin typeface="Calibri" panose="020F0502020204030204"/>
                <a:ea typeface="宋体" panose="02010600030101010101" pitchFamily="2" charset="-122"/>
              </a:rPr>
              <a:t>set</a:t>
            </a:r>
            <a:r>
              <a:rPr lang="zh-CN" altLang="en-US" dirty="0">
                <a:solidFill>
                  <a:srgbClr val="A2897B"/>
                </a:solidFill>
                <a:latin typeface="Calibri" panose="020F0502020204030204"/>
                <a:ea typeface="宋体" panose="02010600030101010101" pitchFamily="2" charset="-122"/>
              </a:rPr>
              <a:t>：即</a:t>
            </a:r>
            <a:r>
              <a:rPr lang="en-US" altLang="zh-CN" dirty="0">
                <a:solidFill>
                  <a:srgbClr val="A2897B"/>
                </a:solidFill>
                <a:latin typeface="Calibri" panose="020F0502020204030204"/>
                <a:ea typeface="宋体" panose="02010600030101010101" pitchFamily="2" charset="-122"/>
              </a:rPr>
              <a:t>create</a:t>
            </a:r>
            <a:r>
              <a:rPr lang="zh-CN" altLang="en-US" dirty="0">
                <a:solidFill>
                  <a:srgbClr val="A2897B"/>
                </a:solidFill>
                <a:latin typeface="Calibri" panose="020F0502020204030204"/>
                <a:ea typeface="宋体" panose="02010600030101010101" pitchFamily="2" charset="-122"/>
              </a:rPr>
              <a:t>选择不创建模式</a:t>
            </a:r>
            <a:endParaRPr lang="en-US" altLang="zh-CN" dirty="0">
              <a:solidFill>
                <a:srgbClr val="A2897B"/>
              </a:solidFill>
              <a:latin typeface="Calibri" panose="020F0502020204030204"/>
              <a:ea typeface="宋体" panose="02010600030101010101" pitchFamily="2" charset="-122"/>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lang="en-US" altLang="zh-CN" dirty="0">
                <a:solidFill>
                  <a:srgbClr val="A2897B"/>
                </a:solidFill>
                <a:latin typeface="Calibri" panose="020F0502020204030204"/>
                <a:ea typeface="宋体" panose="02010600030101010101" pitchFamily="2" charset="-122"/>
              </a:rPr>
              <a:t>unset</a:t>
            </a:r>
            <a:r>
              <a:rPr lang="zh-CN" altLang="en-US" dirty="0">
                <a:solidFill>
                  <a:srgbClr val="A2897B"/>
                </a:solidFill>
                <a:latin typeface="Calibri" panose="020F0502020204030204"/>
                <a:ea typeface="宋体" panose="02010600030101010101" pitchFamily="2" charset="-122"/>
              </a:rPr>
              <a:t>：即取消非只读模式下的变量</a:t>
            </a:r>
            <a:endParaRPr lang="en-US" altLang="zh-CN" dirty="0">
              <a:solidFill>
                <a:srgbClr val="A2897B"/>
              </a:solidFill>
              <a:latin typeface="Calibri" panose="020F0502020204030204"/>
              <a:ea typeface="宋体" panose="02010600030101010101" pitchFamily="2" charset="-122"/>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lang="en-US" altLang="zh-CN" dirty="0">
                <a:solidFill>
                  <a:srgbClr val="A2897B"/>
                </a:solidFill>
                <a:latin typeface="Calibri" panose="020F0502020204030204"/>
                <a:ea typeface="宋体" panose="02010600030101010101" pitchFamily="2" charset="-122"/>
              </a:rPr>
              <a:t>get_list</a:t>
            </a:r>
            <a:r>
              <a:rPr lang="zh-CN" altLang="en-US" dirty="0">
                <a:solidFill>
                  <a:srgbClr val="A2897B"/>
                </a:solidFill>
                <a:latin typeface="Calibri" panose="020F0502020204030204"/>
                <a:ea typeface="宋体" panose="02010600030101010101" pitchFamily="2" charset="-122"/>
              </a:rPr>
              <a:t>：通过二维数组获取所有变量</a:t>
            </a:r>
            <a:endParaRPr lang="zh-CN" altLang="en-US" dirty="0">
              <a:solidFill>
                <a:srgbClr val="A2897B"/>
              </a:solidFill>
              <a:latin typeface="Calibri" panose="020F0502020204030204"/>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389515" y="2786980"/>
            <a:ext cx="4263753" cy="1742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5000">
        <p14:prism isContent="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animEffect transition="in" filter="fade">
                                      <p:cBhvr>
                                        <p:cTn id="9" dur="300"/>
                                        <p:tgtEl>
                                          <p:spTgt spid="12"/>
                                        </p:tgtEl>
                                      </p:cBhvr>
                                    </p:animEffect>
                                  </p:childTnLst>
                                </p:cTn>
                              </p:par>
                              <p:par>
                                <p:cTn id="10" presetID="6" presetClass="emph" presetSubtype="0" autoRev="1" fill="hold" grpId="1" nodeType="withEffect">
                                  <p:stCondLst>
                                    <p:cond delay="300"/>
                                  </p:stCondLst>
                                  <p:childTnLst>
                                    <p:animScale>
                                      <p:cBhvr>
                                        <p:cTn id="11" dur="150" fill="hold"/>
                                        <p:tgtEl>
                                          <p:spTgt spid="12"/>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grpId="1" nodeType="withEffect">
                                  <p:stCondLst>
                                    <p:cond delay="300"/>
                                  </p:stCondLst>
                                  <p:childTnLst>
                                    <p:animScale>
                                      <p:cBhvr>
                                        <p:cTn id="18" dur="15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P spid="1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709918" y="349065"/>
            <a:ext cx="7886700" cy="431800"/>
          </a:xfrm>
        </p:spPr>
        <p:txBody>
          <a:bodyPr>
            <a:normAutofit/>
          </a:bodyPr>
          <a:lstStyle/>
          <a:p>
            <a:r>
              <a:rPr lang="en-US" altLang="zh-CN" dirty="0"/>
              <a:t>environment variable</a:t>
            </a:r>
            <a:endParaRPr lang="zh-CN" altLang="en-US" dirty="0"/>
          </a:p>
          <a:p>
            <a:endParaRPr lang="zh-CN" altLang="en-US" dirty="0"/>
          </a:p>
        </p:txBody>
      </p:sp>
      <p:sp>
        <p:nvSpPr>
          <p:cNvPr id="12"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2037" y="1099417"/>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081964" y="1111528"/>
            <a:ext cx="334602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declare</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对于不带参数的命令则直接选择参数为</a:t>
            </a:r>
            <a:r>
              <a:rPr lang="en-US" altLang="zh-CN" dirty="0">
                <a:solidFill>
                  <a:prstClr val="white">
                    <a:lumMod val="50000"/>
                  </a:prstClr>
                </a:solidFill>
                <a:latin typeface="Calibri" panose="020F0502020204030204"/>
                <a:ea typeface="宋体" panose="02010600030101010101" pitchFamily="2" charset="-122"/>
              </a:rPr>
              <a:t>get_list</a:t>
            </a:r>
            <a:r>
              <a:rPr lang="zh-CN" altLang="en-US" dirty="0">
                <a:solidFill>
                  <a:prstClr val="white">
                    <a:lumMod val="50000"/>
                  </a:prstClr>
                </a:solidFill>
                <a:latin typeface="Calibri" panose="020F0502020204030204"/>
                <a:ea typeface="宋体" panose="02010600030101010101" pitchFamily="2" charset="-122"/>
              </a:rPr>
              <a:t>的</a:t>
            </a:r>
            <a:r>
              <a:rPr lang="en-US" altLang="zh-CN" dirty="0">
                <a:solidFill>
                  <a:prstClr val="white">
                    <a:lumMod val="50000"/>
                  </a:prstClr>
                </a:solidFill>
                <a:latin typeface="Calibri" panose="020F0502020204030204"/>
                <a:ea typeface="宋体" panose="02010600030101010101" pitchFamily="2" charset="-122"/>
              </a:rPr>
              <a:t>syscall_env_var</a:t>
            </a:r>
            <a:r>
              <a:rPr lang="zh-CN" altLang="en-US" dirty="0">
                <a:solidFill>
                  <a:prstClr val="white">
                    <a:lumMod val="50000"/>
                  </a:prstClr>
                </a:solidFill>
                <a:latin typeface="Calibri" panose="020F0502020204030204"/>
                <a:ea typeface="宋体" panose="02010600030101010101" pitchFamily="2" charset="-122"/>
              </a:rPr>
              <a:t>，然后打印返回的二维数组，否则选择</a:t>
            </a:r>
            <a:r>
              <a:rPr lang="en-US" altLang="zh-CN" dirty="0">
                <a:solidFill>
                  <a:prstClr val="white">
                    <a:lumMod val="50000"/>
                  </a:prstClr>
                </a:solidFill>
                <a:latin typeface="Calibri" panose="020F0502020204030204"/>
                <a:ea typeface="宋体" panose="02010600030101010101" pitchFamily="2" charset="-122"/>
              </a:rPr>
              <a:t>create</a:t>
            </a:r>
            <a:r>
              <a:rPr lang="zh-CN" altLang="en-US" dirty="0">
                <a:solidFill>
                  <a:prstClr val="white">
                    <a:lumMod val="50000"/>
                  </a:prstClr>
                </a:solidFill>
                <a:latin typeface="Calibri" panose="020F0502020204030204"/>
                <a:ea typeface="宋体" panose="02010600030101010101" pitchFamily="2" charset="-122"/>
              </a:rPr>
              <a:t>进行创建或者设置结构体中相关变量</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
        <p:nvSpPr>
          <p:cNvPr id="16" name="Oval 5"/>
          <p:cNvSpPr>
            <a:spLocks noChangeArrowheads="1"/>
          </p:cNvSpPr>
          <p:nvPr/>
        </p:nvSpPr>
        <p:spPr bwMode="auto">
          <a:xfrm>
            <a:off x="4488471" y="1053657"/>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4180669" y="1094286"/>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5250596" y="1094286"/>
            <a:ext cx="334602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echo</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修改参数处理，如果解析到第一个参数的第一个字符为</a:t>
            </a:r>
            <a:r>
              <a:rPr lang="en-US" altLang="zh-CN" dirty="0">
                <a:solidFill>
                  <a:prstClr val="white">
                    <a:lumMod val="50000"/>
                  </a:prstClr>
                </a:solidFill>
                <a:latin typeface="Calibri" panose="020F0502020204030204"/>
                <a:ea typeface="宋体" panose="02010600030101010101" pitchFamily="2" charset="-122"/>
              </a:rPr>
              <a:t>$</a:t>
            </a:r>
            <a:r>
              <a:rPr lang="zh-CN" altLang="en-US" dirty="0">
                <a:solidFill>
                  <a:prstClr val="white">
                    <a:lumMod val="50000"/>
                  </a:prstClr>
                </a:solidFill>
                <a:latin typeface="Calibri" panose="020F0502020204030204"/>
                <a:ea typeface="宋体" panose="02010600030101010101" pitchFamily="2" charset="-122"/>
              </a:rPr>
              <a:t>，那么执行参数为</a:t>
            </a:r>
            <a:r>
              <a:rPr lang="en-US" altLang="zh-CN" dirty="0">
                <a:solidFill>
                  <a:prstClr val="white">
                    <a:lumMod val="50000"/>
                  </a:prstClr>
                </a:solidFill>
                <a:latin typeface="Calibri" panose="020F0502020204030204"/>
                <a:ea typeface="宋体" panose="02010600030101010101" pitchFamily="2" charset="-122"/>
              </a:rPr>
              <a:t>get</a:t>
            </a:r>
            <a:r>
              <a:rPr lang="zh-CN" altLang="en-US" dirty="0">
                <a:solidFill>
                  <a:prstClr val="white">
                    <a:lumMod val="50000"/>
                  </a:prstClr>
                </a:solidFill>
                <a:latin typeface="Calibri" panose="020F0502020204030204"/>
                <a:ea typeface="宋体" panose="02010600030101010101" pitchFamily="2" charset="-122"/>
              </a:rPr>
              <a:t>的</a:t>
            </a:r>
            <a:r>
              <a:rPr lang="en-US" altLang="zh-CN" dirty="0">
                <a:solidFill>
                  <a:prstClr val="white">
                    <a:lumMod val="50000"/>
                  </a:prstClr>
                </a:solidFill>
                <a:latin typeface="Calibri" panose="020F0502020204030204"/>
                <a:ea typeface="宋体" panose="02010600030101010101" pitchFamily="2" charset="-122"/>
              </a:rPr>
              <a:t>syscall_env_var</a:t>
            </a:r>
            <a:r>
              <a:rPr lang="zh-CN" altLang="en-US" dirty="0">
                <a:solidFill>
                  <a:prstClr val="white">
                    <a:lumMod val="50000"/>
                  </a:prstClr>
                </a:solidFill>
                <a:latin typeface="Calibri" panose="020F0502020204030204"/>
                <a:ea typeface="宋体" panose="02010600030101010101" pitchFamily="2" charset="-122"/>
              </a:rPr>
              <a:t>输出返回的</a:t>
            </a:r>
            <a:r>
              <a:rPr lang="en-US" altLang="zh-CN" dirty="0">
                <a:solidFill>
                  <a:prstClr val="white">
                    <a:lumMod val="50000"/>
                  </a:prstClr>
                </a:solidFill>
                <a:latin typeface="Calibri" panose="020F0502020204030204"/>
                <a:ea typeface="宋体" panose="02010600030101010101" pitchFamily="2" charset="-122"/>
              </a:rPr>
              <a:t>value</a:t>
            </a:r>
            <a:endParaRPr kumimoji="0" lang="zh-CN" altLang="en-US" sz="1800" b="0" i="0" u="none" strike="noStrike" kern="1200" cap="none" spc="0" normalizeH="0" baseline="0" noProof="0" dirty="0">
              <a:ln>
                <a:noFill/>
              </a:ln>
              <a:solidFill>
                <a:srgbClr val="A2897B"/>
              </a:solidFill>
              <a:effectLst/>
              <a:uLnTx/>
              <a:uFillTx/>
              <a:latin typeface="Calibri" panose="020F0502020204030204"/>
              <a:ea typeface="宋体" panose="02010600030101010101" pitchFamily="2" charset="-122"/>
              <a:cs typeface="+mn-cs"/>
            </a:endParaRPr>
          </a:p>
        </p:txBody>
      </p:sp>
      <p:sp>
        <p:nvSpPr>
          <p:cNvPr id="10" name="Oval 5"/>
          <p:cNvSpPr>
            <a:spLocks noChangeArrowheads="1"/>
          </p:cNvSpPr>
          <p:nvPr/>
        </p:nvSpPr>
        <p:spPr bwMode="auto">
          <a:xfrm>
            <a:off x="319839" y="2760907"/>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 name="矩形 10"/>
          <p:cNvSpPr/>
          <p:nvPr/>
        </p:nvSpPr>
        <p:spPr>
          <a:xfrm>
            <a:off x="12037" y="2801536"/>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5" name="文本框 14"/>
          <p:cNvSpPr txBox="1"/>
          <p:nvPr/>
        </p:nvSpPr>
        <p:spPr>
          <a:xfrm>
            <a:off x="1081964" y="2801536"/>
            <a:ext cx="334602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unset</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直接选择参数为</a:t>
            </a:r>
            <a:r>
              <a:rPr lang="en-US" altLang="zh-CN" dirty="0">
                <a:solidFill>
                  <a:prstClr val="white">
                    <a:lumMod val="50000"/>
                  </a:prstClr>
                </a:solidFill>
                <a:latin typeface="Calibri" panose="020F0502020204030204"/>
                <a:ea typeface="宋体" panose="02010600030101010101" pitchFamily="2" charset="-122"/>
              </a:rPr>
              <a:t>unset</a:t>
            </a:r>
            <a:r>
              <a:rPr lang="zh-CN" altLang="en-US" dirty="0">
                <a:solidFill>
                  <a:prstClr val="white">
                    <a:lumMod val="50000"/>
                  </a:prstClr>
                </a:solidFill>
                <a:latin typeface="Calibri" panose="020F0502020204030204"/>
                <a:ea typeface="宋体" panose="02010600030101010101" pitchFamily="2" charset="-122"/>
              </a:rPr>
              <a:t>的</a:t>
            </a:r>
            <a:r>
              <a:rPr lang="en-US" altLang="zh-CN" dirty="0">
                <a:solidFill>
                  <a:prstClr val="white">
                    <a:lumMod val="50000"/>
                  </a:prstClr>
                </a:solidFill>
                <a:latin typeface="Calibri" panose="020F0502020204030204"/>
                <a:ea typeface="宋体" panose="02010600030101010101" pitchFamily="2" charset="-122"/>
              </a:rPr>
              <a:t>syscall_env_var</a:t>
            </a:r>
            <a:r>
              <a:rPr lang="zh-CN" altLang="en-US" dirty="0">
                <a:solidFill>
                  <a:prstClr val="white">
                    <a:lumMod val="50000"/>
                  </a:prstClr>
                </a:solidFill>
                <a:latin typeface="Calibri" panose="020F0502020204030204"/>
                <a:ea typeface="宋体" panose="02010600030101010101" pitchFamily="2" charset="-122"/>
              </a:rPr>
              <a:t>，注意对于权限为</a:t>
            </a:r>
            <a:r>
              <a:rPr lang="en-US" altLang="zh-CN" dirty="0">
                <a:solidFill>
                  <a:prstClr val="white">
                    <a:lumMod val="50000"/>
                  </a:prstClr>
                </a:solidFill>
                <a:latin typeface="Calibri" panose="020F0502020204030204"/>
                <a:ea typeface="宋体" panose="02010600030101010101" pitchFamily="2" charset="-122"/>
              </a:rPr>
              <a:t>readonly</a:t>
            </a:r>
            <a:r>
              <a:rPr lang="zh-CN" altLang="en-US" dirty="0">
                <a:solidFill>
                  <a:prstClr val="white">
                    <a:lumMod val="50000"/>
                  </a:prstClr>
                </a:solidFill>
                <a:latin typeface="Calibri" panose="020F0502020204030204"/>
                <a:ea typeface="宋体" panose="02010600030101010101" pitchFamily="2" charset="-122"/>
              </a:rPr>
              <a:t>的变量</a:t>
            </a:r>
            <a:r>
              <a:rPr lang="en-US" altLang="zh-CN" dirty="0">
                <a:solidFill>
                  <a:prstClr val="white">
                    <a:lumMod val="50000"/>
                  </a:prstClr>
                </a:solidFill>
                <a:latin typeface="Calibri" panose="020F0502020204030204"/>
                <a:ea typeface="宋体" panose="02010600030101010101" pitchFamily="2" charset="-122"/>
              </a:rPr>
              <a:t>declare</a:t>
            </a:r>
            <a:r>
              <a:rPr lang="zh-CN" altLang="en-US" dirty="0">
                <a:solidFill>
                  <a:prstClr val="white">
                    <a:lumMod val="50000"/>
                  </a:prstClr>
                </a:solidFill>
                <a:latin typeface="Calibri" panose="020F0502020204030204"/>
                <a:ea typeface="宋体" panose="02010600030101010101" pitchFamily="2" charset="-122"/>
              </a:rPr>
              <a:t>和</a:t>
            </a:r>
            <a:r>
              <a:rPr lang="en-US" altLang="zh-CN" dirty="0">
                <a:solidFill>
                  <a:prstClr val="white">
                    <a:lumMod val="50000"/>
                  </a:prstClr>
                </a:solidFill>
                <a:latin typeface="Calibri" panose="020F0502020204030204"/>
                <a:ea typeface="宋体" panose="02010600030101010101" pitchFamily="2" charset="-122"/>
              </a:rPr>
              <a:t>unset</a:t>
            </a:r>
            <a:r>
              <a:rPr lang="zh-CN" altLang="en-US" dirty="0">
                <a:solidFill>
                  <a:prstClr val="white">
                    <a:lumMod val="50000"/>
                  </a:prstClr>
                </a:solidFill>
                <a:latin typeface="Calibri" panose="020F0502020204030204"/>
                <a:ea typeface="宋体" panose="02010600030101010101" pitchFamily="2" charset="-122"/>
              </a:rPr>
              <a:t>均无权限进行设置</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p14:prism isContent="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animEffect transition="in" filter="fade">
                                      <p:cBhvr>
                                        <p:cTn id="9" dur="300"/>
                                        <p:tgtEl>
                                          <p:spTgt spid="12"/>
                                        </p:tgtEl>
                                      </p:cBhvr>
                                    </p:animEffect>
                                  </p:childTnLst>
                                </p:cTn>
                              </p:par>
                              <p:par>
                                <p:cTn id="10" presetID="6" presetClass="emph" presetSubtype="0" autoRev="1" fill="hold" grpId="1" nodeType="withEffect">
                                  <p:stCondLst>
                                    <p:cond delay="300"/>
                                  </p:stCondLst>
                                  <p:childTnLst>
                                    <p:animScale>
                                      <p:cBhvr>
                                        <p:cTn id="11" dur="150" fill="hold"/>
                                        <p:tgtEl>
                                          <p:spTgt spid="12"/>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grpId="1" nodeType="withEffect">
                                  <p:stCondLst>
                                    <p:cond delay="300"/>
                                  </p:stCondLst>
                                  <p:childTnLst>
                                    <p:animScale>
                                      <p:cBhvr>
                                        <p:cTn id="18" dur="150" fill="hold"/>
                                        <p:tgtEl>
                                          <p:spTgt spid="16"/>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300" fill="hold"/>
                                        <p:tgtEl>
                                          <p:spTgt spid="10"/>
                                        </p:tgtEl>
                                        <p:attrNameLst>
                                          <p:attrName>ppt_w</p:attrName>
                                        </p:attrNameLst>
                                      </p:cBhvr>
                                      <p:tavLst>
                                        <p:tav tm="0">
                                          <p:val>
                                            <p:fltVal val="0"/>
                                          </p:val>
                                        </p:tav>
                                        <p:tav tm="100000">
                                          <p:val>
                                            <p:strVal val="#ppt_w"/>
                                          </p:val>
                                        </p:tav>
                                      </p:tavLst>
                                    </p:anim>
                                    <p:anim calcmode="lin" valueType="num">
                                      <p:cBhvr>
                                        <p:cTn id="22" dur="300" fill="hold"/>
                                        <p:tgtEl>
                                          <p:spTgt spid="10"/>
                                        </p:tgtEl>
                                        <p:attrNameLst>
                                          <p:attrName>ppt_h</p:attrName>
                                        </p:attrNameLst>
                                      </p:cBhvr>
                                      <p:tavLst>
                                        <p:tav tm="0">
                                          <p:val>
                                            <p:fltVal val="0"/>
                                          </p:val>
                                        </p:tav>
                                        <p:tav tm="100000">
                                          <p:val>
                                            <p:strVal val="#ppt_h"/>
                                          </p:val>
                                        </p:tav>
                                      </p:tavLst>
                                    </p:anim>
                                    <p:animEffect transition="in" filter="fade">
                                      <p:cBhvr>
                                        <p:cTn id="23" dur="300"/>
                                        <p:tgtEl>
                                          <p:spTgt spid="10"/>
                                        </p:tgtEl>
                                      </p:cBhvr>
                                    </p:animEffect>
                                  </p:childTnLst>
                                </p:cTn>
                              </p:par>
                              <p:par>
                                <p:cTn id="24" presetID="6" presetClass="emph" presetSubtype="0" autoRev="1" fill="hold" grpId="1" nodeType="withEffect">
                                  <p:stCondLst>
                                    <p:cond delay="300"/>
                                  </p:stCondLst>
                                  <p:childTnLst>
                                    <p:animScale>
                                      <p:cBhvr>
                                        <p:cTn id="25" dur="150" fill="hold"/>
                                        <p:tgtEl>
                                          <p:spTgt spid="1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P spid="16" grpId="1" animBg="1"/>
      <p:bldP spid="10" grpId="0" animBg="1"/>
      <p:bldP spid="1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36290" y="985811"/>
            <a:ext cx="2271420" cy="2676310"/>
            <a:chOff x="4960290" y="1940457"/>
            <a:chExt cx="2271420" cy="2676310"/>
          </a:xfrm>
        </p:grpSpPr>
        <p:sp>
          <p:nvSpPr>
            <p:cNvPr id="2" name="椭圆 1"/>
            <p:cNvSpPr/>
            <p:nvPr/>
          </p:nvSpPr>
          <p:spPr>
            <a:xfrm>
              <a:off x="5206032" y="1940457"/>
              <a:ext cx="1816920" cy="1816920"/>
            </a:xfrm>
            <a:prstGeom prst="ellipse">
              <a:avLst/>
            </a:prstGeom>
            <a:solidFill>
              <a:srgbClr val="E44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华文细黑" panose="02010600040101010101" pitchFamily="2" charset="-122"/>
                  <a:ea typeface="华文细黑" panose="02010600040101010101" pitchFamily="2" charset="-122"/>
                </a:rPr>
                <a:t>04</a:t>
              </a:r>
              <a:endParaRPr lang="zh-CN" altLang="en-US" sz="4800" dirty="0">
                <a:latin typeface="华文细黑" panose="02010600040101010101" pitchFamily="2" charset="-122"/>
                <a:ea typeface="华文细黑" panose="02010600040101010101" pitchFamily="2" charset="-122"/>
              </a:endParaRPr>
            </a:p>
          </p:txBody>
        </p:sp>
        <p:sp>
          <p:nvSpPr>
            <p:cNvPr id="3" name="TextBox 52"/>
            <p:cNvSpPr txBox="1"/>
            <p:nvPr/>
          </p:nvSpPr>
          <p:spPr>
            <a:xfrm>
              <a:off x="4960290" y="3956586"/>
              <a:ext cx="2271420" cy="660181"/>
            </a:xfrm>
            <a:prstGeom prst="rect">
              <a:avLst/>
            </a:prstGeom>
            <a:noFill/>
          </p:spPr>
          <p:txBody>
            <a:bodyPr wrap="square" rtlCol="0">
              <a:spAutoFit/>
            </a:bodyPr>
            <a:lstStyle/>
            <a:p>
              <a:pPr algn="ctr">
                <a:lnSpc>
                  <a:spcPct val="150000"/>
                </a:lnSpc>
              </a:pPr>
              <a:r>
                <a:rPr lang="en-US" altLang="zh-CN" sz="2800" b="1" spc="100" dirty="0">
                  <a:solidFill>
                    <a:schemeClr val="tx1">
                      <a:lumMod val="75000"/>
                      <a:lumOff val="25000"/>
                    </a:schemeClr>
                  </a:solidFill>
                  <a:latin typeface="华文细黑" panose="02010600040101010101" pitchFamily="2" charset="-122"/>
                  <a:ea typeface="华文细黑" panose="02010600040101010101" pitchFamily="2" charset="-122"/>
                </a:rPr>
                <a:t>other</a:t>
              </a:r>
              <a:endParaRPr lang="zh-CN" altLang="en-US" sz="2800" b="1" spc="100" dirty="0">
                <a:solidFill>
                  <a:schemeClr val="tx1">
                    <a:lumMod val="75000"/>
                    <a:lumOff val="25000"/>
                  </a:schemeClr>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other</a:t>
            </a:r>
            <a:endParaRPr lang="zh-CN" altLang="en-US" dirty="0"/>
          </a:p>
        </p:txBody>
      </p:sp>
      <p:sp>
        <p:nvSpPr>
          <p:cNvPr id="4" name="文本框 3"/>
          <p:cNvSpPr txBox="1"/>
          <p:nvPr/>
        </p:nvSpPr>
        <p:spPr>
          <a:xfrm>
            <a:off x="5250596" y="2382568"/>
            <a:ext cx="3346022" cy="20300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exit</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srgbClr val="A2897B"/>
                </a:solidFill>
                <a:latin typeface="Calibri" panose="020F0502020204030204"/>
                <a:ea typeface="宋体" panose="02010600030101010101" pitchFamily="2" charset="-122"/>
              </a:rPr>
              <a:t>为方便测试父子进程间环境变量故实现该命令</a:t>
            </a:r>
            <a:r>
              <a:rPr lang="zh-CN" altLang="en-US" dirty="0">
                <a:solidFill>
                  <a:prstClr val="white">
                    <a:lumMod val="50000"/>
                  </a:prstClr>
                </a:solidFill>
                <a:latin typeface="Calibri" panose="020F0502020204030204"/>
                <a:ea typeface="宋体" panose="02010600030101010101" pitchFamily="2" charset="-122"/>
              </a:rPr>
              <a:t>，用于退出当前</a:t>
            </a:r>
            <a:r>
              <a:rPr lang="en-US" altLang="zh-CN" dirty="0">
                <a:solidFill>
                  <a:prstClr val="white">
                    <a:lumMod val="50000"/>
                  </a:prstClr>
                </a:solidFill>
                <a:latin typeface="Calibri" panose="020F0502020204030204"/>
                <a:ea typeface="宋体" panose="02010600030101010101" pitchFamily="2" charset="-122"/>
              </a:rPr>
              <a:t>shell</a:t>
            </a:r>
            <a:r>
              <a:rPr lang="zh-CN" altLang="en-US" dirty="0">
                <a:solidFill>
                  <a:prstClr val="white">
                    <a:lumMod val="50000"/>
                  </a:prstClr>
                </a:solidFill>
                <a:latin typeface="Calibri" panose="020F0502020204030204"/>
                <a:ea typeface="宋体" panose="02010600030101010101" pitchFamily="2" charset="-122"/>
              </a:rPr>
              <a:t>，通过一个系统调用</a:t>
            </a:r>
            <a:r>
              <a:rPr lang="en-US" altLang="zh-CN" dirty="0">
                <a:solidFill>
                  <a:prstClr val="white">
                    <a:lumMod val="50000"/>
                  </a:prstClr>
                </a:solidFill>
                <a:latin typeface="Calibri" panose="020F0502020204030204"/>
                <a:ea typeface="宋体" panose="02010600030101010101" pitchFamily="2" charset="-122"/>
              </a:rPr>
              <a:t>syscall_env_get_shell</a:t>
            </a:r>
            <a:r>
              <a:rPr lang="zh-CN" altLang="en-US" dirty="0">
                <a:solidFill>
                  <a:prstClr val="white">
                    <a:lumMod val="50000"/>
                  </a:prstClr>
                </a:solidFill>
                <a:latin typeface="Calibri" panose="020F0502020204030204"/>
                <a:ea typeface="宋体" panose="02010600030101010101" pitchFamily="2" charset="-122"/>
              </a:rPr>
              <a:t>直接对该命令所属</a:t>
            </a:r>
            <a:r>
              <a:rPr lang="en-US" altLang="zh-CN" dirty="0">
                <a:solidFill>
                  <a:prstClr val="white">
                    <a:lumMod val="50000"/>
                  </a:prstClr>
                </a:solidFill>
                <a:latin typeface="Calibri" panose="020F0502020204030204"/>
                <a:ea typeface="宋体" panose="02010600030101010101" pitchFamily="2" charset="-122"/>
              </a:rPr>
              <a:t>shell</a:t>
            </a:r>
            <a:r>
              <a:rPr lang="zh-CN" altLang="en-US" dirty="0">
                <a:solidFill>
                  <a:prstClr val="white">
                    <a:lumMod val="50000"/>
                  </a:prstClr>
                </a:solidFill>
                <a:latin typeface="Calibri" panose="020F0502020204030204"/>
                <a:ea typeface="宋体" panose="02010600030101010101" pitchFamily="2" charset="-122"/>
              </a:rPr>
              <a:t>调用</a:t>
            </a:r>
            <a:r>
              <a:rPr lang="en-US" altLang="zh-CN" dirty="0">
                <a:solidFill>
                  <a:prstClr val="white">
                    <a:lumMod val="50000"/>
                  </a:prstClr>
                </a:solidFill>
                <a:latin typeface="Calibri" panose="020F0502020204030204"/>
                <a:ea typeface="宋体" panose="02010600030101010101" pitchFamily="2" charset="-122"/>
              </a:rPr>
              <a:t>env_destroy</a:t>
            </a:r>
            <a:r>
              <a:rPr lang="zh-CN" altLang="en-US" dirty="0">
                <a:solidFill>
                  <a:prstClr val="white">
                    <a:lumMod val="50000"/>
                  </a:prstClr>
                </a:solidFill>
                <a:latin typeface="Calibri" panose="020F0502020204030204"/>
                <a:ea typeface="宋体" panose="02010600030101010101" pitchFamily="2" charset="-122"/>
              </a:rPr>
              <a:t>，</a:t>
            </a:r>
            <a:r>
              <a:rPr lang="zh-CN" altLang="en-US" dirty="0">
                <a:solidFill>
                  <a:srgbClr val="FF0000"/>
                </a:solidFill>
                <a:latin typeface="Calibri" panose="020F0502020204030204"/>
                <a:ea typeface="宋体" panose="02010600030101010101" pitchFamily="2" charset="-122"/>
              </a:rPr>
              <a:t>注意</a:t>
            </a:r>
            <a:r>
              <a:rPr lang="en-US" altLang="zh-CN" dirty="0">
                <a:solidFill>
                  <a:srgbClr val="FF0000"/>
                </a:solidFill>
                <a:latin typeface="Calibri" panose="020F0502020204030204"/>
                <a:ea typeface="宋体" panose="02010600030101010101" pitchFamily="2" charset="-122"/>
              </a:rPr>
              <a:t>destroy</a:t>
            </a:r>
            <a:r>
              <a:rPr lang="zh-CN" altLang="en-US" dirty="0">
                <a:solidFill>
                  <a:srgbClr val="FF0000"/>
                </a:solidFill>
                <a:latin typeface="Calibri" panose="020F0502020204030204"/>
                <a:ea typeface="宋体" panose="02010600030101010101" pitchFamily="2" charset="-122"/>
              </a:rPr>
              <a:t>前要先删除</a:t>
            </a:r>
            <a:r>
              <a:rPr lang="en-US" altLang="zh-CN" dirty="0">
                <a:solidFill>
                  <a:srgbClr val="FF0000"/>
                </a:solidFill>
                <a:latin typeface="Calibri" panose="020F0502020204030204"/>
                <a:ea typeface="宋体" panose="02010600030101010101" pitchFamily="2" charset="-122"/>
              </a:rPr>
              <a:t>shell</a:t>
            </a:r>
            <a:r>
              <a:rPr lang="zh-CN" altLang="en-US" dirty="0">
                <a:solidFill>
                  <a:srgbClr val="FF0000"/>
                </a:solidFill>
                <a:latin typeface="Calibri" panose="020F0502020204030204"/>
                <a:ea typeface="宋体" panose="02010600030101010101" pitchFamily="2" charset="-122"/>
              </a:rPr>
              <a:t>进程的链表中的变量节点</a:t>
            </a:r>
            <a:endPar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5" name="Oval 5"/>
          <p:cNvSpPr>
            <a:spLocks noChangeArrowheads="1"/>
          </p:cNvSpPr>
          <p:nvPr/>
        </p:nvSpPr>
        <p:spPr bwMode="auto">
          <a:xfrm>
            <a:off x="386676" y="1090434"/>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矩形 5"/>
          <p:cNvSpPr/>
          <p:nvPr/>
        </p:nvSpPr>
        <p:spPr>
          <a:xfrm>
            <a:off x="78874" y="1131063"/>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7" name="文本框 6"/>
          <p:cNvSpPr txBox="1"/>
          <p:nvPr/>
        </p:nvSpPr>
        <p:spPr>
          <a:xfrm>
            <a:off x="1148801" y="1141608"/>
            <a:ext cx="334602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&gt;&gt;</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及</a:t>
            </a:r>
            <a:r>
              <a:rPr kumimoji="0" lang="en-US" altLang="zh-CN"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O_CREATE</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由于已经实现</a:t>
            </a:r>
            <a:r>
              <a:rPr lang="en-US" altLang="zh-CN" dirty="0">
                <a:solidFill>
                  <a:prstClr val="white">
                    <a:lumMod val="50000"/>
                  </a:prstClr>
                </a:solidFill>
                <a:latin typeface="Calibri" panose="020F0502020204030204"/>
                <a:ea typeface="宋体" panose="02010600030101010101" pitchFamily="2" charset="-122"/>
              </a:rPr>
              <a:t>O_APP</a:t>
            </a:r>
            <a:r>
              <a:rPr lang="zh-CN" altLang="en-US" dirty="0">
                <a:solidFill>
                  <a:prstClr val="white">
                    <a:lumMod val="50000"/>
                  </a:prstClr>
                </a:solidFill>
                <a:latin typeface="Calibri" panose="020F0502020204030204"/>
                <a:ea typeface="宋体" panose="02010600030101010101" pitchFamily="2" charset="-122"/>
              </a:rPr>
              <a:t>，直接修改</a:t>
            </a:r>
            <a:r>
              <a:rPr lang="en-US" altLang="zh-CN" dirty="0">
                <a:solidFill>
                  <a:prstClr val="white">
                    <a:lumMod val="50000"/>
                  </a:prstClr>
                </a:solidFill>
                <a:latin typeface="Calibri" panose="020F0502020204030204"/>
                <a:ea typeface="宋体" panose="02010600030101010101" pitchFamily="2" charset="-122"/>
              </a:rPr>
              <a:t>_gettoken</a:t>
            </a:r>
            <a:r>
              <a:rPr lang="zh-CN" altLang="en-US" dirty="0">
                <a:solidFill>
                  <a:prstClr val="white">
                    <a:lumMod val="50000"/>
                  </a:prstClr>
                </a:solidFill>
                <a:latin typeface="Calibri" panose="020F0502020204030204"/>
                <a:ea typeface="宋体" panose="02010600030101010101" pitchFamily="2" charset="-122"/>
              </a:rPr>
              <a:t>函数支持</a:t>
            </a:r>
            <a:r>
              <a:rPr lang="en-US" altLang="zh-CN" dirty="0">
                <a:solidFill>
                  <a:prstClr val="white">
                    <a:lumMod val="50000"/>
                  </a:prstClr>
                </a:solidFill>
                <a:latin typeface="Calibri" panose="020F0502020204030204"/>
                <a:ea typeface="宋体" panose="02010600030101010101" pitchFamily="2" charset="-122"/>
              </a:rPr>
              <a:t>&gt;&gt;</a:t>
            </a:r>
            <a:r>
              <a:rPr lang="zh-CN" altLang="en-US" dirty="0">
                <a:solidFill>
                  <a:prstClr val="white">
                    <a:lumMod val="50000"/>
                  </a:prstClr>
                </a:solidFill>
                <a:latin typeface="Calibri" panose="020F0502020204030204"/>
                <a:ea typeface="宋体" panose="02010600030101010101" pitchFamily="2" charset="-122"/>
              </a:rPr>
              <a:t>重定向，</a:t>
            </a:r>
            <a:r>
              <a:rPr lang="en-US" altLang="zh-CN" dirty="0">
                <a:solidFill>
                  <a:prstClr val="white">
                    <a:lumMod val="50000"/>
                  </a:prstClr>
                </a:solidFill>
                <a:latin typeface="Calibri" panose="020F0502020204030204"/>
                <a:ea typeface="宋体" panose="02010600030101010101" pitchFamily="2" charset="-122"/>
              </a:rPr>
              <a:t>O_CREATE</a:t>
            </a:r>
            <a:r>
              <a:rPr lang="zh-CN" altLang="en-US" dirty="0">
                <a:solidFill>
                  <a:prstClr val="white">
                    <a:lumMod val="50000"/>
                  </a:prstClr>
                </a:solidFill>
                <a:latin typeface="Calibri" panose="020F0502020204030204"/>
                <a:ea typeface="宋体" panose="02010600030101010101" pitchFamily="2" charset="-122"/>
              </a:rPr>
              <a:t>直接修改</a:t>
            </a:r>
            <a:r>
              <a:rPr lang="en-US" altLang="zh-CN" dirty="0">
                <a:solidFill>
                  <a:prstClr val="white">
                    <a:lumMod val="50000"/>
                  </a:prstClr>
                </a:solidFill>
                <a:latin typeface="Calibri" panose="020F0502020204030204"/>
                <a:ea typeface="宋体" panose="02010600030101010101" pitchFamily="2" charset="-122"/>
              </a:rPr>
              <a:t>open</a:t>
            </a:r>
            <a:r>
              <a:rPr lang="zh-CN" altLang="en-US" dirty="0">
                <a:solidFill>
                  <a:prstClr val="white">
                    <a:lumMod val="50000"/>
                  </a:prstClr>
                </a:solidFill>
                <a:latin typeface="Calibri" panose="020F0502020204030204"/>
                <a:ea typeface="宋体" panose="02010600030101010101" pitchFamily="2" charset="-122"/>
              </a:rPr>
              <a:t>函数照搬课上</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
        <p:nvSpPr>
          <p:cNvPr id="8" name="Oval 5"/>
          <p:cNvSpPr>
            <a:spLocks noChangeArrowheads="1"/>
          </p:cNvSpPr>
          <p:nvPr/>
        </p:nvSpPr>
        <p:spPr bwMode="auto">
          <a:xfrm>
            <a:off x="4488471" y="1053657"/>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4180669" y="1094286"/>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5250596" y="1094286"/>
            <a:ext cx="334602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rm</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直接调用文件系统服务</a:t>
            </a:r>
            <a:r>
              <a:rPr lang="en-US" altLang="zh-CN" dirty="0">
                <a:solidFill>
                  <a:prstClr val="white">
                    <a:lumMod val="50000"/>
                  </a:prstClr>
                </a:solidFill>
                <a:latin typeface="Calibri" panose="020F0502020204030204"/>
                <a:ea typeface="宋体" panose="02010600030101010101" pitchFamily="2" charset="-122"/>
              </a:rPr>
              <a:t>remove</a:t>
            </a:r>
            <a:r>
              <a:rPr lang="zh-CN" altLang="en-US" dirty="0">
                <a:solidFill>
                  <a:prstClr val="white">
                    <a:lumMod val="50000"/>
                  </a:prstClr>
                </a:solidFill>
                <a:latin typeface="Calibri" panose="020F0502020204030204"/>
                <a:ea typeface="宋体" panose="02010600030101010101" pitchFamily="2" charset="-122"/>
              </a:rPr>
              <a:t>即可</a:t>
            </a:r>
            <a:endParaRPr kumimoji="0" lang="zh-CN" altLang="en-US" sz="1800" b="0" i="0" u="none" strike="noStrike" kern="1200" cap="none" spc="0" normalizeH="0" baseline="0" noProof="0" dirty="0">
              <a:ln>
                <a:noFill/>
              </a:ln>
              <a:solidFill>
                <a:srgbClr val="A2897B"/>
              </a:solidFill>
              <a:effectLst/>
              <a:uLnTx/>
              <a:uFillTx/>
              <a:latin typeface="Calibri" panose="020F0502020204030204"/>
              <a:ea typeface="宋体" panose="02010600030101010101" pitchFamily="2" charset="-122"/>
              <a:cs typeface="+mn-cs"/>
            </a:endParaRPr>
          </a:p>
        </p:txBody>
      </p:sp>
      <p:sp>
        <p:nvSpPr>
          <p:cNvPr id="11" name="Oval 5"/>
          <p:cNvSpPr>
            <a:spLocks noChangeArrowheads="1"/>
          </p:cNvSpPr>
          <p:nvPr/>
        </p:nvSpPr>
        <p:spPr bwMode="auto">
          <a:xfrm>
            <a:off x="386676" y="2341939"/>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78874" y="2382568"/>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1148801" y="2382568"/>
            <a:ext cx="33460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clear</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直接输出</a:t>
            </a:r>
            <a:r>
              <a:rPr lang="en-US" altLang="zh-CN" dirty="0">
                <a:solidFill>
                  <a:prstClr val="white">
                    <a:lumMod val="50000"/>
                  </a:prstClr>
                </a:solidFill>
                <a:latin typeface="Calibri" panose="020F0502020204030204"/>
                <a:ea typeface="宋体" panose="02010600030101010101" pitchFamily="2" charset="-122"/>
              </a:rPr>
              <a:t>\x1b[2J\x1b[H</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
        <p:nvSpPr>
          <p:cNvPr id="14" name="Oval 5"/>
          <p:cNvSpPr>
            <a:spLocks noChangeArrowheads="1"/>
          </p:cNvSpPr>
          <p:nvPr/>
        </p:nvSpPr>
        <p:spPr bwMode="auto">
          <a:xfrm>
            <a:off x="386676" y="3301931"/>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矩形 14"/>
          <p:cNvSpPr/>
          <p:nvPr/>
        </p:nvSpPr>
        <p:spPr>
          <a:xfrm>
            <a:off x="78874" y="3342560"/>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6" name="文本框 15"/>
          <p:cNvSpPr txBox="1"/>
          <p:nvPr/>
        </p:nvSpPr>
        <p:spPr>
          <a:xfrm>
            <a:off x="1148801" y="3342560"/>
            <a:ext cx="334602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彩色输出：</a:t>
            </a:r>
            <a:r>
              <a:rPr lang="zh-CN" altLang="en-US" dirty="0">
                <a:solidFill>
                  <a:prstClr val="white">
                    <a:lumMod val="50000"/>
                  </a:prstClr>
                </a:solidFill>
                <a:latin typeface="Calibri" panose="020F0502020204030204"/>
                <a:ea typeface="宋体" panose="02010600030101010101" pitchFamily="2" charset="-122"/>
              </a:rPr>
              <a:t>用类似于 </a:t>
            </a:r>
            <a:r>
              <a:rPr lang="en-US" altLang="zh-CN" dirty="0">
                <a:solidFill>
                  <a:prstClr val="white">
                    <a:lumMod val="50000"/>
                  </a:prstClr>
                </a:solidFill>
                <a:latin typeface="Calibri" panose="020F0502020204030204"/>
                <a:ea typeface="宋体" panose="02010600030101010101" pitchFamily="2" charset="-122"/>
              </a:rPr>
              <a:t>\033[32m </a:t>
            </a:r>
            <a:r>
              <a:rPr lang="zh-CN" altLang="en-US" dirty="0">
                <a:solidFill>
                  <a:prstClr val="white">
                    <a:lumMod val="50000"/>
                  </a:prstClr>
                </a:solidFill>
                <a:latin typeface="Calibri" panose="020F0502020204030204"/>
                <a:ea typeface="宋体" panose="02010600030101010101" pitchFamily="2" charset="-122"/>
              </a:rPr>
              <a:t>实现绿色输出，类似可以实现其他颜色的输出。用 </a:t>
            </a:r>
            <a:r>
              <a:rPr lang="en-US" altLang="zh-CN" dirty="0">
                <a:solidFill>
                  <a:prstClr val="white">
                    <a:lumMod val="50000"/>
                  </a:prstClr>
                </a:solidFill>
                <a:latin typeface="Calibri" panose="020F0502020204030204"/>
                <a:ea typeface="宋体" panose="02010600030101010101" pitchFamily="2" charset="-122"/>
              </a:rPr>
              <a:t>\033[m </a:t>
            </a:r>
            <a:r>
              <a:rPr lang="zh-CN" altLang="en-US" dirty="0">
                <a:solidFill>
                  <a:prstClr val="white">
                    <a:lumMod val="50000"/>
                  </a:prstClr>
                </a:solidFill>
                <a:latin typeface="Calibri" panose="020F0502020204030204"/>
                <a:ea typeface="宋体" panose="02010600030101010101" pitchFamily="2" charset="-122"/>
              </a:rPr>
              <a:t>表示颜色输出结束，即增加输出宏即可。</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
        <p:nvSpPr>
          <p:cNvPr id="17" name="Oval 5"/>
          <p:cNvSpPr>
            <a:spLocks noChangeArrowheads="1"/>
          </p:cNvSpPr>
          <p:nvPr/>
        </p:nvSpPr>
        <p:spPr bwMode="auto">
          <a:xfrm>
            <a:off x="4488471" y="2295772"/>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矩形 17"/>
          <p:cNvSpPr/>
          <p:nvPr/>
        </p:nvSpPr>
        <p:spPr>
          <a:xfrm>
            <a:off x="4180669" y="2336401"/>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300" fill="hold"/>
                                        <p:tgtEl>
                                          <p:spTgt spid="14"/>
                                        </p:tgtEl>
                                        <p:attrNameLst>
                                          <p:attrName>ppt_w</p:attrName>
                                        </p:attrNameLst>
                                      </p:cBhvr>
                                      <p:tavLst>
                                        <p:tav tm="0">
                                          <p:val>
                                            <p:fltVal val="0"/>
                                          </p:val>
                                        </p:tav>
                                        <p:tav tm="100000">
                                          <p:val>
                                            <p:strVal val="#ppt_w"/>
                                          </p:val>
                                        </p:tav>
                                      </p:tavLst>
                                    </p:anim>
                                    <p:anim calcmode="lin" valueType="num">
                                      <p:cBhvr>
                                        <p:cTn id="29" dur="300" fill="hold"/>
                                        <p:tgtEl>
                                          <p:spTgt spid="14"/>
                                        </p:tgtEl>
                                        <p:attrNameLst>
                                          <p:attrName>ppt_h</p:attrName>
                                        </p:attrNameLst>
                                      </p:cBhvr>
                                      <p:tavLst>
                                        <p:tav tm="0">
                                          <p:val>
                                            <p:fltVal val="0"/>
                                          </p:val>
                                        </p:tav>
                                        <p:tav tm="100000">
                                          <p:val>
                                            <p:strVal val="#ppt_h"/>
                                          </p:val>
                                        </p:tav>
                                      </p:tavLst>
                                    </p:anim>
                                    <p:animEffect transition="in" filter="fade">
                                      <p:cBhvr>
                                        <p:cTn id="30" dur="300"/>
                                        <p:tgtEl>
                                          <p:spTgt spid="14"/>
                                        </p:tgtEl>
                                      </p:cBhvr>
                                    </p:animEffect>
                                  </p:childTnLst>
                                </p:cTn>
                              </p:par>
                              <p:par>
                                <p:cTn id="31" presetID="6" presetClass="emph" presetSubtype="0" autoRev="1" fill="hold" grpId="1" nodeType="withEffect">
                                  <p:stCondLst>
                                    <p:cond delay="300"/>
                                  </p:stCondLst>
                                  <p:childTnLst>
                                    <p:animScale>
                                      <p:cBhvr>
                                        <p:cTn id="32" dur="150" fill="hold"/>
                                        <p:tgtEl>
                                          <p:spTgt spid="14"/>
                                        </p:tgtEl>
                                      </p:cBhvr>
                                      <p:by x="110000" y="110000"/>
                                    </p:animScale>
                                  </p:childTnLst>
                                </p:cTn>
                              </p:par>
                              <p:par>
                                <p:cTn id="33" presetID="53"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300" fill="hold"/>
                                        <p:tgtEl>
                                          <p:spTgt spid="17"/>
                                        </p:tgtEl>
                                        <p:attrNameLst>
                                          <p:attrName>ppt_w</p:attrName>
                                        </p:attrNameLst>
                                      </p:cBhvr>
                                      <p:tavLst>
                                        <p:tav tm="0">
                                          <p:val>
                                            <p:fltVal val="0"/>
                                          </p:val>
                                        </p:tav>
                                        <p:tav tm="100000">
                                          <p:val>
                                            <p:strVal val="#ppt_w"/>
                                          </p:val>
                                        </p:tav>
                                      </p:tavLst>
                                    </p:anim>
                                    <p:anim calcmode="lin" valueType="num">
                                      <p:cBhvr>
                                        <p:cTn id="36" dur="300" fill="hold"/>
                                        <p:tgtEl>
                                          <p:spTgt spid="17"/>
                                        </p:tgtEl>
                                        <p:attrNameLst>
                                          <p:attrName>ppt_h</p:attrName>
                                        </p:attrNameLst>
                                      </p:cBhvr>
                                      <p:tavLst>
                                        <p:tav tm="0">
                                          <p:val>
                                            <p:fltVal val="0"/>
                                          </p:val>
                                        </p:tav>
                                        <p:tav tm="100000">
                                          <p:val>
                                            <p:strVal val="#ppt_h"/>
                                          </p:val>
                                        </p:tav>
                                      </p:tavLst>
                                    </p:anim>
                                    <p:animEffect transition="in" filter="fade">
                                      <p:cBhvr>
                                        <p:cTn id="37" dur="300"/>
                                        <p:tgtEl>
                                          <p:spTgt spid="17"/>
                                        </p:tgtEl>
                                      </p:cBhvr>
                                    </p:animEffect>
                                  </p:childTnLst>
                                </p:cTn>
                              </p:par>
                              <p:par>
                                <p:cTn id="38" presetID="6" presetClass="emph" presetSubtype="0" autoRev="1" fill="hold" grpId="1" nodeType="withEffect">
                                  <p:stCondLst>
                                    <p:cond delay="300"/>
                                  </p:stCondLst>
                                  <p:childTnLst>
                                    <p:animScale>
                                      <p:cBhvr>
                                        <p:cTn id="39" dur="1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11" grpId="0" animBg="1"/>
      <p:bldP spid="11" grpId="1" animBg="1"/>
      <p:bldP spid="14" grpId="0" animBg="1"/>
      <p:bldP spid="14"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other</a:t>
            </a:r>
            <a:endParaRPr lang="zh-CN" altLang="en-US" dirty="0"/>
          </a:p>
        </p:txBody>
      </p:sp>
      <p:sp>
        <p:nvSpPr>
          <p:cNvPr id="5"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矩形 5"/>
          <p:cNvSpPr/>
          <p:nvPr/>
        </p:nvSpPr>
        <p:spPr>
          <a:xfrm>
            <a:off x="12037" y="1099417"/>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7" name="文本框 6"/>
          <p:cNvSpPr txBox="1"/>
          <p:nvPr/>
        </p:nvSpPr>
        <p:spPr>
          <a:xfrm>
            <a:off x="1081964" y="1122763"/>
            <a:ext cx="751465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cd</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en-US" altLang="zh-CN" dirty="0">
                <a:solidFill>
                  <a:prstClr val="white">
                    <a:lumMod val="50000"/>
                  </a:prstClr>
                </a:solidFill>
                <a:latin typeface="Calibri" panose="020F0502020204030204"/>
                <a:ea typeface="宋体" panose="02010600030101010101" pitchFamily="2" charset="-122"/>
              </a:rPr>
              <a:t>1. </a:t>
            </a:r>
            <a:r>
              <a:rPr lang="zh-CN" altLang="en-US" dirty="0">
                <a:solidFill>
                  <a:prstClr val="white">
                    <a:lumMod val="50000"/>
                  </a:prstClr>
                </a:solidFill>
                <a:latin typeface="Calibri" panose="020F0502020204030204"/>
                <a:ea typeface="宋体" panose="02010600030101010101" pitchFamily="2" charset="-122"/>
              </a:rPr>
              <a:t>由于已经实现环境变量，因此仿造</a:t>
            </a:r>
            <a:r>
              <a:rPr lang="en-US" altLang="zh-CN" dirty="0">
                <a:solidFill>
                  <a:prstClr val="white">
                    <a:lumMod val="50000"/>
                  </a:prstClr>
                </a:solidFill>
                <a:latin typeface="Calibri" panose="020F0502020204030204"/>
                <a:ea typeface="宋体" panose="02010600030101010101" pitchFamily="2" charset="-122"/>
              </a:rPr>
              <a:t>Linux</a:t>
            </a:r>
            <a:r>
              <a:rPr lang="zh-CN" altLang="en-US" dirty="0">
                <a:solidFill>
                  <a:prstClr val="white">
                    <a:lumMod val="50000"/>
                  </a:prstClr>
                </a:solidFill>
                <a:latin typeface="Calibri" panose="020F0502020204030204"/>
                <a:ea typeface="宋体" panose="02010600030101010101" pitchFamily="2" charset="-122"/>
              </a:rPr>
              <a:t>系统维护一个系统环境变量</a:t>
            </a:r>
            <a:r>
              <a:rPr lang="en-US" altLang="zh-CN" dirty="0">
                <a:solidFill>
                  <a:prstClr val="white">
                    <a:lumMod val="50000"/>
                  </a:prstClr>
                </a:solidFill>
                <a:latin typeface="Calibri" panose="020F0502020204030204"/>
                <a:ea typeface="宋体" panose="02010600030101010101" pitchFamily="2" charset="-122"/>
              </a:rPr>
              <a:t>PATH</a:t>
            </a:r>
            <a:r>
              <a:rPr lang="zh-CN" altLang="en-US" dirty="0">
                <a:solidFill>
                  <a:prstClr val="white">
                    <a:lumMod val="50000"/>
                  </a:prstClr>
                </a:solidFill>
                <a:latin typeface="Calibri" panose="020F0502020204030204"/>
                <a:ea typeface="宋体" panose="02010600030101010101" pitchFamily="2" charset="-122"/>
              </a:rPr>
              <a:t>，在首个</a:t>
            </a:r>
            <a:r>
              <a:rPr lang="en-US" altLang="zh-CN" dirty="0">
                <a:solidFill>
                  <a:prstClr val="white">
                    <a:lumMod val="50000"/>
                  </a:prstClr>
                </a:solidFill>
                <a:latin typeface="Calibri" panose="020F0502020204030204"/>
                <a:ea typeface="宋体" panose="02010600030101010101" pitchFamily="2" charset="-122"/>
              </a:rPr>
              <a:t>shell</a:t>
            </a:r>
            <a:r>
              <a:rPr lang="zh-CN" altLang="en-US" dirty="0">
                <a:solidFill>
                  <a:prstClr val="white">
                    <a:lumMod val="50000"/>
                  </a:prstClr>
                </a:solidFill>
                <a:latin typeface="Calibri" panose="020F0502020204030204"/>
                <a:ea typeface="宋体" panose="02010600030101010101" pitchFamily="2" charset="-122"/>
              </a:rPr>
              <a:t>建立时创建，同时提供</a:t>
            </a:r>
            <a:r>
              <a:rPr lang="en-US" altLang="zh-CN" dirty="0">
                <a:solidFill>
                  <a:prstClr val="white">
                    <a:lumMod val="50000"/>
                  </a:prstClr>
                </a:solidFill>
                <a:latin typeface="Calibri" panose="020F0502020204030204"/>
                <a:ea typeface="宋体" panose="02010600030101010101" pitchFamily="2" charset="-122"/>
              </a:rPr>
              <a:t>4</a:t>
            </a:r>
            <a:r>
              <a:rPr lang="zh-CN" altLang="en-US" dirty="0">
                <a:solidFill>
                  <a:prstClr val="white">
                    <a:lumMod val="50000"/>
                  </a:prstClr>
                </a:solidFill>
                <a:latin typeface="Calibri" panose="020F0502020204030204"/>
                <a:ea typeface="宋体" panose="02010600030101010101" pitchFamily="2" charset="-122"/>
              </a:rPr>
              <a:t>个接口函数，内部均通过调用</a:t>
            </a:r>
            <a:r>
              <a:rPr lang="en-US" altLang="zh-CN" dirty="0">
                <a:solidFill>
                  <a:prstClr val="white">
                    <a:lumMod val="50000"/>
                  </a:prstClr>
                </a:solidFill>
                <a:latin typeface="Calibri" panose="020F0502020204030204"/>
                <a:ea typeface="宋体" panose="02010600030101010101" pitchFamily="2" charset="-122"/>
              </a:rPr>
              <a:t>sys_env_var</a:t>
            </a:r>
            <a:r>
              <a:rPr lang="zh-CN" altLang="en-US" dirty="0">
                <a:solidFill>
                  <a:prstClr val="white">
                    <a:lumMod val="50000"/>
                  </a:prstClr>
                </a:solidFill>
                <a:latin typeface="Calibri" panose="020F0502020204030204"/>
                <a:ea typeface="宋体" panose="02010600030101010101" pitchFamily="2" charset="-122"/>
              </a:rPr>
              <a:t>实现，其中</a:t>
            </a:r>
            <a:r>
              <a:rPr lang="en-US" altLang="zh-CN" dirty="0">
                <a:solidFill>
                  <a:prstClr val="white">
                    <a:lumMod val="50000"/>
                  </a:prstClr>
                </a:solidFill>
                <a:latin typeface="Calibri" panose="020F0502020204030204"/>
                <a:ea typeface="宋体" panose="02010600030101010101" pitchFamily="2" charset="-122"/>
              </a:rPr>
              <a:t>curpath_get_parent</a:t>
            </a:r>
            <a:r>
              <a:rPr lang="zh-CN" altLang="en-US" dirty="0">
                <a:solidFill>
                  <a:prstClr val="white">
                    <a:lumMod val="50000"/>
                  </a:prstClr>
                </a:solidFill>
                <a:latin typeface="Calibri" panose="020F0502020204030204"/>
                <a:ea typeface="宋体" panose="02010600030101010101" pitchFamily="2" charset="-122"/>
              </a:rPr>
              <a:t>为通过对当前路径的字符串操作获取父路径</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pic>
        <p:nvPicPr>
          <p:cNvPr id="19" name="图片 18"/>
          <p:cNvPicPr>
            <a:picLocks noChangeAspect="1"/>
          </p:cNvPicPr>
          <p:nvPr/>
        </p:nvPicPr>
        <p:blipFill>
          <a:blip r:embed="rId1"/>
          <a:stretch>
            <a:fillRect/>
          </a:stretch>
        </p:blipFill>
        <p:spPr>
          <a:xfrm>
            <a:off x="1751783" y="2350011"/>
            <a:ext cx="5641578" cy="1094523"/>
          </a:xfrm>
          <a:prstGeom prst="rect">
            <a:avLst/>
          </a:prstGeom>
        </p:spPr>
      </p:pic>
      <p:sp>
        <p:nvSpPr>
          <p:cNvPr id="21" name="文本框 20"/>
          <p:cNvSpPr txBox="1"/>
          <p:nvPr/>
        </p:nvSpPr>
        <p:spPr>
          <a:xfrm>
            <a:off x="1174732" y="3597642"/>
            <a:ext cx="742245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prstClr val="white">
                    <a:lumMod val="50000"/>
                  </a:prstClr>
                </a:solidFill>
                <a:latin typeface="Calibri" panose="020F0502020204030204"/>
                <a:ea typeface="宋体" panose="02010600030101010101" pitchFamily="2" charset="-122"/>
              </a:rPr>
              <a:t>2. </a:t>
            </a:r>
            <a:r>
              <a:rPr lang="zh-CN" altLang="en-US" dirty="0">
                <a:solidFill>
                  <a:prstClr val="white">
                    <a:lumMod val="50000"/>
                  </a:prstClr>
                </a:solidFill>
                <a:latin typeface="Calibri" panose="020F0502020204030204"/>
                <a:ea typeface="宋体" panose="02010600030101010101" pitchFamily="2" charset="-122"/>
              </a:rPr>
              <a:t>于是可以实现</a:t>
            </a:r>
            <a:r>
              <a:rPr lang="en-US" altLang="zh-CN" dirty="0">
                <a:solidFill>
                  <a:prstClr val="white">
                    <a:lumMod val="50000"/>
                  </a:prstClr>
                </a:solidFill>
                <a:latin typeface="Calibri" panose="020F0502020204030204"/>
                <a:ea typeface="宋体" panose="02010600030101010101" pitchFamily="2" charset="-122"/>
              </a:rPr>
              <a:t>cd .</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cd ..</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cd /path</a:t>
            </a:r>
            <a:r>
              <a:rPr lang="zh-CN" altLang="en-US" dirty="0">
                <a:solidFill>
                  <a:prstClr val="white">
                    <a:lumMod val="50000"/>
                  </a:prstClr>
                </a:solidFill>
                <a:latin typeface="Calibri" panose="020F0502020204030204"/>
                <a:ea typeface="宋体" panose="02010600030101010101" pitchFamily="2" charset="-122"/>
              </a:rPr>
              <a:t>或者</a:t>
            </a:r>
            <a:r>
              <a:rPr lang="en-US" altLang="zh-CN" dirty="0">
                <a:solidFill>
                  <a:prstClr val="white">
                    <a:lumMod val="50000"/>
                  </a:prstClr>
                </a:solidFill>
                <a:latin typeface="Calibri" panose="020F0502020204030204"/>
                <a:ea typeface="宋体" panose="02010600030101010101" pitchFamily="2" charset="-122"/>
              </a:rPr>
              <a:t>cd path</a:t>
            </a:r>
            <a:r>
              <a:rPr lang="zh-CN" altLang="en-US" dirty="0">
                <a:solidFill>
                  <a:prstClr val="white">
                    <a:lumMod val="50000"/>
                  </a:prstClr>
                </a:solidFill>
                <a:latin typeface="Calibri" panose="020F0502020204030204"/>
                <a:ea typeface="宋体" panose="02010600030101010101" pitchFamily="2" charset="-122"/>
              </a:rPr>
              <a:t>，对于前述所有命令如果路径前面有</a:t>
            </a:r>
            <a:r>
              <a:rPr lang="en-US" altLang="zh-CN" dirty="0">
                <a:solidFill>
                  <a:prstClr val="white">
                    <a:lumMod val="50000"/>
                  </a:prstClr>
                </a:solidFill>
                <a:latin typeface="Calibri" panose="020F0502020204030204"/>
                <a:ea typeface="宋体" panose="02010600030101010101" pitchFamily="2" charset="-122"/>
              </a:rPr>
              <a:t>/</a:t>
            </a:r>
            <a:r>
              <a:rPr lang="zh-CN" altLang="en-US" dirty="0">
                <a:solidFill>
                  <a:prstClr val="white">
                    <a:lumMod val="50000"/>
                  </a:prstClr>
                </a:solidFill>
                <a:latin typeface="Calibri" panose="020F0502020204030204"/>
                <a:ea typeface="宋体" panose="02010600030101010101" pitchFamily="2" charset="-122"/>
              </a:rPr>
              <a:t>则为绝对路径，无</a:t>
            </a:r>
            <a:r>
              <a:rPr lang="en-US" altLang="zh-CN" dirty="0">
                <a:solidFill>
                  <a:prstClr val="white">
                    <a:lumMod val="50000"/>
                  </a:prstClr>
                </a:solidFill>
                <a:latin typeface="Calibri" panose="020F0502020204030204"/>
                <a:ea typeface="宋体" panose="02010600030101010101" pitchFamily="2" charset="-122"/>
              </a:rPr>
              <a:t>/</a:t>
            </a:r>
            <a:r>
              <a:rPr lang="zh-CN" altLang="en-US" dirty="0">
                <a:solidFill>
                  <a:prstClr val="white">
                    <a:lumMod val="50000"/>
                  </a:prstClr>
                </a:solidFill>
                <a:latin typeface="Calibri" panose="020F0502020204030204"/>
                <a:ea typeface="宋体" panose="02010600030101010101" pitchFamily="2" charset="-122"/>
              </a:rPr>
              <a:t>则为相对路径</a:t>
            </a:r>
            <a:endParaRPr lang="en-US" altLang="zh-CN" dirty="0">
              <a:solidFill>
                <a:prstClr val="white">
                  <a:lumMod val="50000"/>
                </a:prstClr>
              </a:solidFill>
              <a:latin typeface="Calibri" panose="020F0502020204030204"/>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3. </a:t>
            </a:r>
            <a:r>
              <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为了仿照</a:t>
            </a:r>
            <a:r>
              <a:rPr kumimoji="0" lang="en-US" altLang="zh-CN"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Linux</a:t>
            </a:r>
            <a:r>
              <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命令行我也会在</a:t>
            </a:r>
            <a:r>
              <a:rPr lang="zh-CN" altLang="en-US" dirty="0">
                <a:solidFill>
                  <a:prstClr val="white">
                    <a:lumMod val="50000"/>
                  </a:prstClr>
                </a:solidFill>
                <a:latin typeface="Calibri" panose="020F0502020204030204"/>
                <a:ea typeface="宋体" panose="02010600030101010101" pitchFamily="2" charset="-122"/>
              </a:rPr>
              <a:t>控制台接收输入前打印当前路径</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43"/>
          <p:cNvSpPr txBox="1"/>
          <p:nvPr/>
        </p:nvSpPr>
        <p:spPr>
          <a:xfrm>
            <a:off x="3168815" y="1679194"/>
            <a:ext cx="5400600" cy="584775"/>
          </a:xfrm>
          <a:prstGeom prst="rect">
            <a:avLst/>
          </a:prstGeom>
          <a:noFill/>
        </p:spPr>
        <p:txBody>
          <a:bodyPr wrap="square" rtlCol="0">
            <a:spAutoFit/>
          </a:bodyPr>
          <a:lstStyle/>
          <a:p>
            <a:r>
              <a:rPr lang="zh-CN" altLang="en-US" sz="3200" dirty="0">
                <a:ln w="6350">
                  <a:noFill/>
                </a:ln>
                <a:solidFill>
                  <a:schemeClr val="tx1">
                    <a:lumMod val="75000"/>
                    <a:lumOff val="25000"/>
                  </a:schemeClr>
                </a:solidFill>
                <a:latin typeface="Impact" panose="020B0806030902050204" pitchFamily="34" charset="0"/>
                <a:ea typeface="微软雅黑" panose="020B0503020204020204" pitchFamily="34" charset="-122"/>
              </a:rPr>
              <a:t>谢谢大家的观看</a:t>
            </a:r>
            <a:endParaRPr lang="en-US" altLang="zh-CN" sz="3200" dirty="0">
              <a:ln w="6350">
                <a:noFill/>
              </a:ln>
              <a:solidFill>
                <a:schemeClr val="tx1">
                  <a:lumMod val="75000"/>
                  <a:lumOff val="25000"/>
                </a:schemeClr>
              </a:solidFill>
              <a:latin typeface="Impact" panose="020B0806030902050204" pitchFamily="34" charset="0"/>
              <a:ea typeface="微软雅黑" panose="020B0503020204020204" pitchFamily="34" charset="-122"/>
            </a:endParaRPr>
          </a:p>
        </p:txBody>
      </p:sp>
      <p:grpSp>
        <p:nvGrpSpPr>
          <p:cNvPr id="37" name="组合 36"/>
          <p:cNvGrpSpPr/>
          <p:nvPr/>
        </p:nvGrpSpPr>
        <p:grpSpPr>
          <a:xfrm>
            <a:off x="1009171" y="1435353"/>
            <a:ext cx="1363850" cy="2185147"/>
            <a:chOff x="996950" y="2262188"/>
            <a:chExt cx="434975" cy="696913"/>
          </a:xfrm>
        </p:grpSpPr>
        <p:sp>
          <p:nvSpPr>
            <p:cNvPr id="483"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8"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9"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1"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4"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5"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6"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7"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8"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9"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0"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2"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446709" y="708630"/>
            <a:ext cx="2399181" cy="2399181"/>
            <a:chOff x="817563" y="2030413"/>
            <a:chExt cx="765175" cy="765175"/>
          </a:xfrm>
          <a:solidFill>
            <a:schemeClr val="bg1">
              <a:lumMod val="75000"/>
            </a:schemeClr>
          </a:solidFill>
        </p:grpSpPr>
        <p:grpSp>
          <p:nvGrpSpPr>
            <p:cNvPr id="46" name="组合 45"/>
            <p:cNvGrpSpPr/>
            <p:nvPr/>
          </p:nvGrpSpPr>
          <p:grpSpPr>
            <a:xfrm>
              <a:off x="1050925" y="2039938"/>
              <a:ext cx="495300" cy="269876"/>
              <a:chOff x="1050925" y="2039938"/>
              <a:chExt cx="495300" cy="269876"/>
            </a:xfrm>
            <a:grpFill/>
          </p:grpSpPr>
          <p:sp>
            <p:nvSpPr>
              <p:cNvPr id="445"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7" name="组合 46"/>
            <p:cNvGrpSpPr/>
            <p:nvPr/>
          </p:nvGrpSpPr>
          <p:grpSpPr>
            <a:xfrm>
              <a:off x="1341438" y="2374901"/>
              <a:ext cx="174625" cy="404812"/>
              <a:chOff x="1341438" y="2374901"/>
              <a:chExt cx="174625" cy="404812"/>
            </a:xfrm>
            <a:grpFill/>
          </p:grpSpPr>
          <p:sp>
            <p:nvSpPr>
              <p:cNvPr id="372"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4"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817563" y="2030413"/>
              <a:ext cx="765175" cy="765175"/>
              <a:chOff x="817563" y="2030413"/>
              <a:chExt cx="765175" cy="765175"/>
            </a:xfrm>
            <a:grpFill/>
          </p:grpSpPr>
          <p:grpSp>
            <p:nvGrpSpPr>
              <p:cNvPr id="49" name="Group 407"/>
              <p:cNvGrpSpPr/>
              <p:nvPr/>
            </p:nvGrpSpPr>
            <p:grpSpPr bwMode="auto">
              <a:xfrm>
                <a:off x="817563" y="2030413"/>
                <a:ext cx="765175" cy="763588"/>
                <a:chOff x="515" y="1279"/>
                <a:chExt cx="482" cy="481"/>
              </a:xfrm>
              <a:grpFill/>
            </p:grpSpPr>
            <p:sp>
              <p:nvSpPr>
                <p:cNvPr id="172"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819150" y="2128838"/>
                <a:ext cx="293688" cy="666750"/>
                <a:chOff x="819150" y="2128838"/>
                <a:chExt cx="293688" cy="666750"/>
              </a:xfrm>
              <a:grpFill/>
            </p:grpSpPr>
            <p:sp>
              <p:nvSpPr>
                <p:cNvPr id="51"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39" name="组合 38"/>
          <p:cNvGrpSpPr/>
          <p:nvPr/>
        </p:nvGrpSpPr>
        <p:grpSpPr>
          <a:xfrm>
            <a:off x="1696072" y="3560233"/>
            <a:ext cx="6641589" cy="727259"/>
            <a:chOff x="1216025" y="2955926"/>
            <a:chExt cx="1971675" cy="215900"/>
          </a:xfrm>
        </p:grpSpPr>
        <p:sp>
          <p:nvSpPr>
            <p:cNvPr id="44"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8196672" y="4177986"/>
            <a:ext cx="283722" cy="443004"/>
            <a:chOff x="3141663" y="3136901"/>
            <a:chExt cx="90488" cy="141288"/>
          </a:xfrm>
        </p:grpSpPr>
        <p:sp>
          <p:nvSpPr>
            <p:cNvPr id="41"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505"/>
            <p:cNvSpPr/>
            <p:nvPr/>
          </p:nvSpPr>
          <p:spPr bwMode="auto">
            <a:xfrm>
              <a:off x="3148013" y="3144840"/>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E440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fade thruBlk="1"/>
      </p:transition>
    </mc:Choice>
    <mc:Fallback>
      <p:transition spd="slow" advClick="0" advTm="5000">
        <p:fade thruBlk="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82"/>
          <p:cNvSpPr txBox="1"/>
          <p:nvPr/>
        </p:nvSpPr>
        <p:spPr>
          <a:xfrm>
            <a:off x="3832860" y="410716"/>
            <a:ext cx="1478280" cy="769441"/>
          </a:xfrm>
          <a:prstGeom prst="rect">
            <a:avLst/>
          </a:prstGeom>
          <a:noFill/>
        </p:spPr>
        <p:txBody>
          <a:bodyPr wrap="square" rtlCol="0">
            <a:spAutoFit/>
          </a:bodyPr>
          <a:lstStyle/>
          <a:p>
            <a:pPr algn="ctr"/>
            <a:r>
              <a:rPr lang="zh-CN" altLang="en-US" sz="2800" b="1" dirty="0">
                <a:ln w="6350">
                  <a:noFill/>
                </a:ln>
                <a:solidFill>
                  <a:srgbClr val="E4402F"/>
                </a:solidFill>
                <a:latin typeface="Impact" panose="020B0806030902050204" pitchFamily="34" charset="0"/>
                <a:ea typeface="微软雅黑" panose="020B0503020204020204" pitchFamily="34" charset="-122"/>
              </a:rPr>
              <a:t>目  录</a:t>
            </a:r>
            <a:endParaRPr lang="en-US" altLang="zh-CN" sz="2800" b="1" dirty="0">
              <a:ln w="6350">
                <a:noFill/>
              </a:ln>
              <a:solidFill>
                <a:srgbClr val="E4402F"/>
              </a:solidFill>
              <a:latin typeface="Impact" panose="020B0806030902050204" pitchFamily="34" charset="0"/>
              <a:ea typeface="微软雅黑" panose="020B0503020204020204" pitchFamily="34" charset="-122"/>
            </a:endParaRPr>
          </a:p>
          <a:p>
            <a:pPr algn="ctr"/>
            <a:r>
              <a:rPr lang="en-US" altLang="zh-CN"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899592" y="1490836"/>
            <a:ext cx="2228495" cy="3539430"/>
          </a:xfrm>
          <a:prstGeom prst="rect">
            <a:avLst/>
          </a:prstGeom>
          <a:noFill/>
        </p:spPr>
        <p:txBody>
          <a:bodyPr wrap="none" rtlCol="0">
            <a:spAutoFit/>
          </a:bodyPr>
          <a:lstStyle/>
          <a:p>
            <a:pPr marL="342900" indent="-342900">
              <a:buAutoNum type="arabicPeriod"/>
            </a:pPr>
            <a:r>
              <a:rPr lang="en-US" altLang="zh-CN" sz="3200" dirty="0">
                <a:ln w="6350">
                  <a:noFill/>
                </a:ln>
                <a:solidFill>
                  <a:srgbClr val="E4402F"/>
                </a:solidFill>
                <a:latin typeface="Impact" panose="020B0806030902050204" pitchFamily="34" charset="0"/>
                <a:ea typeface="微软雅黑" panose="020B0503020204020204" pitchFamily="34" charset="-122"/>
              </a:rPr>
              <a:t>easy</a:t>
            </a:r>
            <a:endParaRPr lang="en-US" altLang="zh-CN" sz="3200" dirty="0">
              <a:ln w="6350">
                <a:noFill/>
              </a:ln>
              <a:solidFill>
                <a:srgbClr val="E4402F"/>
              </a:solidFill>
              <a:latin typeface="Impact" panose="020B0806030902050204" pitchFamily="34" charset="0"/>
              <a:ea typeface="微软雅黑" panose="020B0503020204020204" pitchFamily="34" charset="-122"/>
            </a:endParaRPr>
          </a:p>
          <a:p>
            <a:pPr marL="342900" indent="-342900">
              <a:buAutoNum type="arabicPeriod"/>
            </a:pPr>
            <a:endParaRPr lang="en-US" altLang="zh-CN" sz="3200" dirty="0">
              <a:ln w="6350">
                <a:noFill/>
              </a:ln>
              <a:solidFill>
                <a:srgbClr val="E4402F"/>
              </a:solidFill>
              <a:latin typeface="Impact" panose="020B0806030902050204" pitchFamily="34" charset="0"/>
              <a:ea typeface="微软雅黑" panose="020B0503020204020204" pitchFamily="34" charset="-122"/>
            </a:endParaRPr>
          </a:p>
          <a:p>
            <a:pPr marL="342900" indent="-342900">
              <a:buAutoNum type="arabicPeriod"/>
            </a:pPr>
            <a:r>
              <a:rPr lang="en-US" altLang="zh-CN" sz="3200" dirty="0" err="1">
                <a:ln w="6350">
                  <a:noFill/>
                </a:ln>
                <a:solidFill>
                  <a:srgbClr val="E4402F"/>
                </a:solidFill>
                <a:latin typeface="Impact" panose="020B0806030902050204" pitchFamily="34" charset="0"/>
                <a:ea typeface="微软雅黑" panose="020B0503020204020204" pitchFamily="34" charset="-122"/>
              </a:rPr>
              <a:t>nomal</a:t>
            </a:r>
            <a:endParaRPr lang="en-US" altLang="zh-CN" sz="3200" dirty="0">
              <a:ln w="6350">
                <a:noFill/>
              </a:ln>
              <a:solidFill>
                <a:srgbClr val="E4402F"/>
              </a:solidFill>
              <a:latin typeface="Impact" panose="020B0806030902050204" pitchFamily="34" charset="0"/>
              <a:ea typeface="微软雅黑" panose="020B0503020204020204" pitchFamily="34" charset="-122"/>
            </a:endParaRPr>
          </a:p>
          <a:p>
            <a:pPr marL="342900" indent="-342900">
              <a:buAutoNum type="arabicPeriod"/>
            </a:pPr>
            <a:endParaRPr lang="en-US" altLang="zh-CN" sz="3200" dirty="0">
              <a:ln w="6350">
                <a:noFill/>
              </a:ln>
              <a:solidFill>
                <a:srgbClr val="E4402F"/>
              </a:solidFill>
              <a:latin typeface="Impact" panose="020B0806030902050204" pitchFamily="34" charset="0"/>
              <a:ea typeface="微软雅黑" panose="020B0503020204020204" pitchFamily="34" charset="-122"/>
            </a:endParaRPr>
          </a:p>
          <a:p>
            <a:pPr marL="342900" indent="-342900">
              <a:buAutoNum type="arabicPeriod"/>
            </a:pPr>
            <a:r>
              <a:rPr lang="en-US" altLang="zh-CN" sz="3200" dirty="0">
                <a:ln w="6350">
                  <a:noFill/>
                </a:ln>
                <a:solidFill>
                  <a:srgbClr val="E4402F"/>
                </a:solidFill>
                <a:latin typeface="Impact" panose="020B0806030902050204" pitchFamily="34" charset="0"/>
                <a:ea typeface="微软雅黑" panose="020B0503020204020204" pitchFamily="34" charset="-122"/>
              </a:rPr>
              <a:t>challenge</a:t>
            </a:r>
            <a:endParaRPr lang="en-US" altLang="zh-CN" sz="3200" dirty="0">
              <a:ln w="6350">
                <a:noFill/>
              </a:ln>
              <a:solidFill>
                <a:srgbClr val="E4402F"/>
              </a:solidFill>
              <a:latin typeface="Impact" panose="020B0806030902050204" pitchFamily="34" charset="0"/>
              <a:ea typeface="微软雅黑" panose="020B0503020204020204" pitchFamily="34" charset="-122"/>
            </a:endParaRPr>
          </a:p>
          <a:p>
            <a:pPr marL="342900" indent="-342900">
              <a:buAutoNum type="arabicPeriod"/>
            </a:pPr>
            <a:endParaRPr lang="en-US" altLang="zh-CN" sz="3200" dirty="0">
              <a:ln w="6350">
                <a:noFill/>
              </a:ln>
              <a:solidFill>
                <a:srgbClr val="E4402F"/>
              </a:solidFill>
              <a:latin typeface="Impact" panose="020B0806030902050204" pitchFamily="34" charset="0"/>
              <a:ea typeface="微软雅黑" panose="020B0503020204020204" pitchFamily="34" charset="-122"/>
            </a:endParaRPr>
          </a:p>
          <a:p>
            <a:pPr marL="342900" indent="-342900">
              <a:buAutoNum type="arabicPeriod"/>
            </a:pPr>
            <a:r>
              <a:rPr lang="en-US" altLang="zh-CN" sz="3200" dirty="0">
                <a:ln w="6350">
                  <a:noFill/>
                </a:ln>
                <a:solidFill>
                  <a:srgbClr val="E4402F"/>
                </a:solidFill>
                <a:latin typeface="Impact" panose="020B0806030902050204" pitchFamily="34" charset="0"/>
                <a:ea typeface="微软雅黑" panose="020B0503020204020204" pitchFamily="34" charset="-122"/>
              </a:rPr>
              <a:t>other</a:t>
            </a:r>
            <a:endParaRPr lang="zh-CN" altLang="en-US" sz="3200" dirty="0">
              <a:ln w="6350">
                <a:noFill/>
              </a:ln>
              <a:solidFill>
                <a:srgbClr val="E4402F"/>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p14:prism isContent="1"/>
      </p:transition>
    </mc:Choice>
    <mc:Fallback>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12845" y="1058788"/>
            <a:ext cx="2518310" cy="2697161"/>
            <a:chOff x="3141185" y="1130796"/>
            <a:chExt cx="2518310" cy="2697161"/>
          </a:xfrm>
        </p:grpSpPr>
        <p:sp>
          <p:nvSpPr>
            <p:cNvPr id="15" name="椭圆 14"/>
            <p:cNvSpPr/>
            <p:nvPr/>
          </p:nvSpPr>
          <p:spPr>
            <a:xfrm>
              <a:off x="3491880" y="1130796"/>
              <a:ext cx="1816920" cy="1816920"/>
            </a:xfrm>
            <a:prstGeom prst="ellipse">
              <a:avLst/>
            </a:prstGeom>
            <a:solidFill>
              <a:srgbClr val="E44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华文细黑" panose="02010600040101010101" pitchFamily="2" charset="-122"/>
                  <a:ea typeface="华文细黑" panose="02010600040101010101" pitchFamily="2" charset="-122"/>
                </a:rPr>
                <a:t>01</a:t>
              </a:r>
              <a:endParaRPr lang="zh-CN" altLang="en-US" sz="4800" dirty="0">
                <a:latin typeface="华文细黑" panose="02010600040101010101" pitchFamily="2" charset="-122"/>
                <a:ea typeface="华文细黑" panose="02010600040101010101" pitchFamily="2" charset="-122"/>
              </a:endParaRPr>
            </a:p>
          </p:txBody>
        </p:sp>
        <p:sp>
          <p:nvSpPr>
            <p:cNvPr id="16" name="TextBox 48"/>
            <p:cNvSpPr txBox="1"/>
            <p:nvPr/>
          </p:nvSpPr>
          <p:spPr>
            <a:xfrm>
              <a:off x="3141185" y="3167776"/>
              <a:ext cx="2518310" cy="660181"/>
            </a:xfrm>
            <a:prstGeom prst="rect">
              <a:avLst/>
            </a:prstGeom>
            <a:noFill/>
          </p:spPr>
          <p:txBody>
            <a:bodyPr wrap="square" rtlCol="0">
              <a:spAutoFit/>
            </a:bodyPr>
            <a:lstStyle/>
            <a:p>
              <a:pPr algn="ctr">
                <a:lnSpc>
                  <a:spcPct val="150000"/>
                </a:lnSpc>
              </a:pPr>
              <a:r>
                <a:rPr lang="en-US" altLang="zh-CN" sz="2800" b="1" spc="100" dirty="0">
                  <a:solidFill>
                    <a:schemeClr val="tx1">
                      <a:lumMod val="75000"/>
                      <a:lumOff val="25000"/>
                    </a:schemeClr>
                  </a:solidFill>
                  <a:latin typeface="华文细黑" panose="02010600040101010101" pitchFamily="2" charset="-122"/>
                  <a:ea typeface="华文细黑" panose="02010600040101010101" pitchFamily="2" charset="-122"/>
                </a:rPr>
                <a:t>easy</a:t>
              </a:r>
              <a:endParaRPr lang="zh-CN" altLang="en-US" sz="2800" spc="100" dirty="0">
                <a:solidFill>
                  <a:schemeClr val="tx1">
                    <a:lumMod val="75000"/>
                    <a:lumOff val="25000"/>
                  </a:schemeClr>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14:flip dir="r"/>
      </p:transition>
    </mc:Choice>
    <mc:Fallback>
      <p:transition spd="slow"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zh-CN" altLang="en-US" dirty="0"/>
              <a:t>实现后台运行</a:t>
            </a:r>
            <a:endParaRPr lang="zh-CN" altLang="en-US" dirty="0"/>
          </a:p>
          <a:p>
            <a:endParaRPr lang="zh-CN" altLang="en-US" dirty="0"/>
          </a:p>
        </p:txBody>
      </p:sp>
      <p:sp>
        <p:nvSpPr>
          <p:cNvPr id="5" name="文本框 4"/>
          <p:cNvSpPr txBox="1"/>
          <p:nvPr/>
        </p:nvSpPr>
        <p:spPr>
          <a:xfrm>
            <a:off x="709918" y="956915"/>
            <a:ext cx="8280920" cy="923330"/>
          </a:xfrm>
          <a:prstGeom prst="rect">
            <a:avLst/>
          </a:prstGeom>
          <a:noFill/>
        </p:spPr>
        <p:txBody>
          <a:bodyPr wrap="square" rtlCol="0">
            <a:spAutoFit/>
          </a:bodyPr>
          <a:lstStyle/>
          <a:p>
            <a:r>
              <a:rPr lang="zh-CN" altLang="en-US" dirty="0">
                <a:solidFill>
                  <a:schemeClr val="bg1">
                    <a:lumMod val="50000"/>
                  </a:schemeClr>
                </a:solidFill>
              </a:rPr>
              <a:t>通过</a:t>
            </a:r>
            <a:r>
              <a:rPr lang="en-US" altLang="zh-CN" dirty="0">
                <a:solidFill>
                  <a:schemeClr val="bg1">
                    <a:lumMod val="50000"/>
                  </a:schemeClr>
                </a:solidFill>
              </a:rPr>
              <a:t>fork</a:t>
            </a:r>
            <a:r>
              <a:rPr lang="zh-CN" altLang="en-US" dirty="0">
                <a:solidFill>
                  <a:schemeClr val="bg1">
                    <a:lumMod val="50000"/>
                  </a:schemeClr>
                </a:solidFill>
              </a:rPr>
              <a:t>一个子进程让已输入命令挂在后台，父进程则继续处理下一条指令，注意由于当不输入新指令时当前进程处于忙等状态，故需要修改</a:t>
            </a:r>
            <a:r>
              <a:rPr lang="en-US" altLang="zh-CN" dirty="0">
                <a:solidFill>
                  <a:schemeClr val="bg1">
                    <a:lumMod val="50000"/>
                  </a:schemeClr>
                </a:solidFill>
              </a:rPr>
              <a:t>sys_cgetc</a:t>
            </a:r>
            <a:r>
              <a:rPr lang="zh-CN" altLang="en-US" dirty="0">
                <a:solidFill>
                  <a:schemeClr val="bg1">
                    <a:lumMod val="50000"/>
                  </a:schemeClr>
                </a:solidFill>
              </a:rPr>
              <a:t>汇编，使没有输入时退出然后切换进程</a:t>
            </a:r>
            <a:endParaRPr lang="en-US" altLang="zh-CN" dirty="0">
              <a:solidFill>
                <a:schemeClr val="bg1">
                  <a:lumMod val="50000"/>
                </a:schemeClr>
              </a:solidFill>
            </a:endParaRPr>
          </a:p>
        </p:txBody>
      </p:sp>
      <p:pic>
        <p:nvPicPr>
          <p:cNvPr id="8" name="图片 7"/>
          <p:cNvPicPr>
            <a:picLocks noChangeAspect="1"/>
          </p:cNvPicPr>
          <p:nvPr/>
        </p:nvPicPr>
        <p:blipFill>
          <a:blip r:embed="rId1"/>
          <a:stretch>
            <a:fillRect/>
          </a:stretch>
        </p:blipFill>
        <p:spPr>
          <a:xfrm>
            <a:off x="5076056" y="2552459"/>
            <a:ext cx="3003324" cy="2242792"/>
          </a:xfrm>
          <a:prstGeom prst="rect">
            <a:avLst/>
          </a:prstGeom>
        </p:spPr>
      </p:pic>
      <p:pic>
        <p:nvPicPr>
          <p:cNvPr id="10" name="图片 9"/>
          <p:cNvPicPr>
            <a:picLocks noChangeAspect="1"/>
          </p:cNvPicPr>
          <p:nvPr/>
        </p:nvPicPr>
        <p:blipFill>
          <a:blip r:embed="rId2"/>
          <a:stretch>
            <a:fillRect/>
          </a:stretch>
        </p:blipFill>
        <p:spPr>
          <a:xfrm>
            <a:off x="709918" y="2570956"/>
            <a:ext cx="3612281" cy="22057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5000">
        <p14:prism isContent="1"/>
      </p:transition>
    </mc:Choice>
    <mc:Fallback>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09918" y="361176"/>
            <a:ext cx="3069994" cy="337572"/>
          </a:xfrm>
        </p:spPr>
        <p:txBody>
          <a:bodyPr/>
          <a:lstStyle/>
          <a:p>
            <a:r>
              <a:rPr lang="zh-CN" altLang="en-US" dirty="0"/>
              <a:t>实现一行多命令</a:t>
            </a:r>
            <a:endParaRPr lang="zh-CN" altLang="en-US" dirty="0"/>
          </a:p>
        </p:txBody>
      </p:sp>
      <p:sp>
        <p:nvSpPr>
          <p:cNvPr id="3" name="文本占位符 2"/>
          <p:cNvSpPr>
            <a:spLocks noGrp="1"/>
          </p:cNvSpPr>
          <p:nvPr>
            <p:ph type="body" sz="quarter" idx="14"/>
          </p:nvPr>
        </p:nvSpPr>
        <p:spPr>
          <a:xfrm>
            <a:off x="709918" y="806760"/>
            <a:ext cx="3376546" cy="1188132"/>
          </a:xfrm>
        </p:spPr>
        <p:txBody>
          <a:bodyPr>
            <a:normAutofit lnSpcReduction="10000"/>
          </a:bodyPr>
          <a:lstStyle/>
          <a:p>
            <a:r>
              <a:rPr lang="zh-CN" altLang="en-US" sz="1800" dirty="0">
                <a:solidFill>
                  <a:prstClr val="white">
                    <a:lumMod val="50000"/>
                  </a:prstClr>
                </a:solidFill>
                <a:latin typeface="Calibri" panose="020F0502020204030204"/>
                <a:ea typeface="宋体" panose="02010600030101010101" pitchFamily="2" charset="-122"/>
              </a:rPr>
              <a:t>同样通过</a:t>
            </a:r>
            <a:r>
              <a:rPr lang="en-US" altLang="zh-CN" sz="1800" dirty="0">
                <a:solidFill>
                  <a:prstClr val="white">
                    <a:lumMod val="50000"/>
                  </a:prstClr>
                </a:solidFill>
                <a:latin typeface="Calibri" panose="020F0502020204030204"/>
                <a:ea typeface="宋体" panose="02010600030101010101" pitchFamily="2" charset="-122"/>
              </a:rPr>
              <a:t>fork</a:t>
            </a:r>
            <a:r>
              <a:rPr lang="zh-CN" altLang="en-US" sz="1800" dirty="0">
                <a:solidFill>
                  <a:prstClr val="white">
                    <a:lumMod val="50000"/>
                  </a:prstClr>
                </a:solidFill>
                <a:latin typeface="Calibri" panose="020F0502020204030204"/>
                <a:ea typeface="宋体" panose="02010600030101010101" pitchFamily="2" charset="-122"/>
              </a:rPr>
              <a:t>一个子进程，使父进程继续解析该行后面的命令，子进程则执行</a:t>
            </a:r>
            <a:r>
              <a:rPr lang="en-US" altLang="zh-CN" sz="1800" dirty="0">
                <a:solidFill>
                  <a:prstClr val="white">
                    <a:lumMod val="50000"/>
                  </a:prstClr>
                </a:solidFill>
                <a:latin typeface="Calibri" panose="020F0502020204030204"/>
                <a:ea typeface="宋体" panose="02010600030101010101" pitchFamily="2" charset="-122"/>
              </a:rPr>
              <a:t>;</a:t>
            </a:r>
            <a:r>
              <a:rPr lang="zh-CN" altLang="en-US" sz="1800" dirty="0">
                <a:solidFill>
                  <a:prstClr val="white">
                    <a:lumMod val="50000"/>
                  </a:prstClr>
                </a:solidFill>
                <a:latin typeface="Calibri" panose="020F0502020204030204"/>
                <a:ea typeface="宋体" panose="02010600030101010101" pitchFamily="2" charset="-122"/>
              </a:rPr>
              <a:t>前的命令，</a:t>
            </a:r>
            <a:r>
              <a:rPr lang="zh-CN" altLang="en-US" sz="1800" dirty="0">
                <a:solidFill>
                  <a:srgbClr val="FF0000"/>
                </a:solidFill>
                <a:latin typeface="Calibri" panose="020F0502020204030204"/>
                <a:ea typeface="宋体" panose="02010600030101010101" pitchFamily="2" charset="-122"/>
              </a:rPr>
              <a:t>注意对管道操作及阻塞</a:t>
            </a:r>
            <a:endParaRPr lang="zh-CN" altLang="en-US" dirty="0">
              <a:solidFill>
                <a:srgbClr val="FF0000"/>
              </a:solidFill>
            </a:endParaRPr>
          </a:p>
        </p:txBody>
      </p:sp>
      <p:sp>
        <p:nvSpPr>
          <p:cNvPr id="14" name="文本占位符 1"/>
          <p:cNvSpPr txBox="1"/>
          <p:nvPr/>
        </p:nvSpPr>
        <p:spPr>
          <a:xfrm>
            <a:off x="4593231" y="361176"/>
            <a:ext cx="3069994" cy="337572"/>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1400" b="1" kern="1200">
                <a:solidFill>
                  <a:srgbClr val="A2897B"/>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实现引号支持</a:t>
            </a:r>
            <a:endParaRPr lang="zh-CN" altLang="en-US" dirty="0"/>
          </a:p>
        </p:txBody>
      </p:sp>
      <p:sp>
        <p:nvSpPr>
          <p:cNvPr id="20" name="文本占位符 2"/>
          <p:cNvSpPr txBox="1"/>
          <p:nvPr/>
        </p:nvSpPr>
        <p:spPr>
          <a:xfrm>
            <a:off x="4542121" y="806760"/>
            <a:ext cx="3376546" cy="118813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900" kern="1200">
                <a:solidFill>
                  <a:schemeClr val="tx1">
                    <a:lumMod val="65000"/>
                    <a:lumOff val="35000"/>
                  </a:schemeClr>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dirty="0">
                <a:solidFill>
                  <a:prstClr val="white">
                    <a:lumMod val="50000"/>
                  </a:prstClr>
                </a:solidFill>
                <a:latin typeface="Calibri" panose="020F0502020204030204"/>
                <a:ea typeface="宋体" panose="02010600030101010101" pitchFamily="2" charset="-122"/>
              </a:rPr>
              <a:t>直接修改</a:t>
            </a:r>
            <a:r>
              <a:rPr lang="en-US" altLang="zh-CN" sz="1800" dirty="0">
                <a:solidFill>
                  <a:prstClr val="white">
                    <a:lumMod val="50000"/>
                  </a:prstClr>
                </a:solidFill>
                <a:latin typeface="Calibri" panose="020F0502020204030204"/>
                <a:ea typeface="宋体" panose="02010600030101010101" pitchFamily="2" charset="-122"/>
              </a:rPr>
              <a:t>_gettoken</a:t>
            </a:r>
            <a:r>
              <a:rPr lang="zh-CN" altLang="en-US" sz="1800" dirty="0">
                <a:solidFill>
                  <a:prstClr val="white">
                    <a:lumMod val="50000"/>
                  </a:prstClr>
                </a:solidFill>
                <a:latin typeface="Calibri" panose="020F0502020204030204"/>
                <a:ea typeface="宋体" panose="02010600030101010101" pitchFamily="2" charset="-122"/>
              </a:rPr>
              <a:t>函数，解析到引号就接着解析直到遇到下一个非转义的引号结束</a:t>
            </a:r>
            <a:endParaRPr lang="zh-CN" altLang="en-US" dirty="0"/>
          </a:p>
        </p:txBody>
      </p:sp>
      <p:pic>
        <p:nvPicPr>
          <p:cNvPr id="22" name="图片 21"/>
          <p:cNvPicPr>
            <a:picLocks noChangeAspect="1"/>
          </p:cNvPicPr>
          <p:nvPr/>
        </p:nvPicPr>
        <p:blipFill>
          <a:blip r:embed="rId1"/>
          <a:stretch>
            <a:fillRect/>
          </a:stretch>
        </p:blipFill>
        <p:spPr>
          <a:xfrm>
            <a:off x="4542121" y="2498947"/>
            <a:ext cx="4040732" cy="1672075"/>
          </a:xfrm>
          <a:prstGeom prst="rect">
            <a:avLst/>
          </a:prstGeom>
        </p:spPr>
      </p:pic>
      <p:pic>
        <p:nvPicPr>
          <p:cNvPr id="6" name="图片 5"/>
          <p:cNvPicPr>
            <a:picLocks noChangeAspect="1"/>
          </p:cNvPicPr>
          <p:nvPr/>
        </p:nvPicPr>
        <p:blipFill>
          <a:blip r:embed="rId2"/>
          <a:stretch>
            <a:fillRect/>
          </a:stretch>
        </p:blipFill>
        <p:spPr>
          <a:xfrm>
            <a:off x="402848" y="2498948"/>
            <a:ext cx="3684133" cy="1672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09918" y="361176"/>
            <a:ext cx="2133890" cy="481588"/>
          </a:xfrm>
        </p:spPr>
        <p:txBody>
          <a:bodyPr/>
          <a:lstStyle/>
          <a:p>
            <a:r>
              <a:rPr lang="en-US" altLang="zh-CN" dirty="0"/>
              <a:t>tree, mkdir, touch</a:t>
            </a:r>
            <a:endParaRPr lang="zh-CN" altLang="en-US" dirty="0"/>
          </a:p>
        </p:txBody>
      </p:sp>
      <p:sp>
        <p:nvSpPr>
          <p:cNvPr id="35"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endParaRPr lang="zh-CN" altLang="en-US"/>
          </a:p>
        </p:txBody>
      </p:sp>
      <p:sp>
        <p:nvSpPr>
          <p:cNvPr id="36" name="矩形 35"/>
          <p:cNvSpPr/>
          <p:nvPr/>
        </p:nvSpPr>
        <p:spPr>
          <a:xfrm>
            <a:off x="12037" y="1099417"/>
            <a:ext cx="1162123" cy="461665"/>
          </a:xfrm>
          <a:prstGeom prst="rect">
            <a:avLst/>
          </a:prstGeom>
          <a:noFill/>
        </p:spPr>
        <p:txBody>
          <a:bodyPr wrap="square" lIns="91440" tIns="45720" rIns="91440" bIns="45720">
            <a:spAutoFit/>
          </a:bodyPr>
          <a:lstStyle/>
          <a:p>
            <a:pPr algn="ctr"/>
            <a:r>
              <a:rPr lang="en-US" altLang="zh-CN"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&lt;/&gt;</a:t>
            </a:r>
            <a:endParaRPr lang="zh-CN"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7" name="文本框 36"/>
          <p:cNvSpPr txBox="1"/>
          <p:nvPr/>
        </p:nvSpPr>
        <p:spPr>
          <a:xfrm>
            <a:off x="1001565" y="1058788"/>
            <a:ext cx="7822595" cy="369332"/>
          </a:xfrm>
          <a:prstGeom prst="rect">
            <a:avLst/>
          </a:prstGeom>
          <a:noFill/>
        </p:spPr>
        <p:txBody>
          <a:bodyPr wrap="square" rtlCol="0">
            <a:spAutoFit/>
          </a:bodyPr>
          <a:lstStyle/>
          <a:p>
            <a:r>
              <a:rPr lang="en-US" altLang="zh-CN" b="1" dirty="0">
                <a:solidFill>
                  <a:srgbClr val="C00000"/>
                </a:solidFill>
              </a:rPr>
              <a:t>tree</a:t>
            </a:r>
            <a:r>
              <a:rPr lang="zh-CN" altLang="en-US" b="1" dirty="0">
                <a:solidFill>
                  <a:srgbClr val="C00000"/>
                </a:solidFill>
              </a:rPr>
              <a:t>：</a:t>
            </a:r>
            <a:r>
              <a:rPr lang="zh-CN" altLang="en-US" dirty="0">
                <a:solidFill>
                  <a:schemeClr val="bg1">
                    <a:lumMod val="50000"/>
                  </a:schemeClr>
                </a:solidFill>
              </a:rPr>
              <a:t>使用简单的</a:t>
            </a:r>
            <a:r>
              <a:rPr lang="en-US" altLang="zh-CN" dirty="0">
                <a:solidFill>
                  <a:schemeClr val="bg1">
                    <a:lumMod val="50000"/>
                  </a:schemeClr>
                </a:solidFill>
              </a:rPr>
              <a:t>dfs</a:t>
            </a:r>
            <a:r>
              <a:rPr lang="zh-CN" altLang="en-US" dirty="0">
                <a:solidFill>
                  <a:schemeClr val="bg1">
                    <a:lumMod val="50000"/>
                  </a:schemeClr>
                </a:solidFill>
              </a:rPr>
              <a:t>遍历文件树，然后对于输出格式做简单的处理即可</a:t>
            </a:r>
            <a:endParaRPr lang="zh-CN" altLang="en-US" dirty="0">
              <a:solidFill>
                <a:schemeClr val="bg1">
                  <a:lumMod val="50000"/>
                </a:schemeClr>
              </a:solidFill>
            </a:endParaRPr>
          </a:p>
        </p:txBody>
      </p:sp>
      <p:sp>
        <p:nvSpPr>
          <p:cNvPr id="38" name="Oval 5"/>
          <p:cNvSpPr>
            <a:spLocks noChangeArrowheads="1"/>
          </p:cNvSpPr>
          <p:nvPr/>
        </p:nvSpPr>
        <p:spPr bwMode="auto">
          <a:xfrm>
            <a:off x="319839" y="2196186"/>
            <a:ext cx="546100" cy="542925"/>
          </a:xfrm>
          <a:prstGeom prst="ellipse">
            <a:avLst/>
          </a:prstGeom>
          <a:solidFill>
            <a:srgbClr val="E4402F"/>
          </a:solidFill>
          <a:ln>
            <a:solidFill>
              <a:srgbClr val="CBAB89"/>
            </a:solidFill>
          </a:ln>
        </p:spPr>
        <p:txBody>
          <a:bodyPr/>
          <a:lstStyle/>
          <a:p>
            <a:endParaRPr lang="zh-CN" altLang="en-US"/>
          </a:p>
        </p:txBody>
      </p:sp>
      <p:sp>
        <p:nvSpPr>
          <p:cNvPr id="39" name="文本框 38"/>
          <p:cNvSpPr txBox="1"/>
          <p:nvPr/>
        </p:nvSpPr>
        <p:spPr>
          <a:xfrm>
            <a:off x="1001566" y="2196184"/>
            <a:ext cx="7530874" cy="1477328"/>
          </a:xfrm>
          <a:prstGeom prst="rect">
            <a:avLst/>
          </a:prstGeom>
          <a:noFill/>
        </p:spPr>
        <p:txBody>
          <a:bodyPr wrap="square" rtlCol="0">
            <a:spAutoFit/>
          </a:bodyPr>
          <a:lstStyle/>
          <a:p>
            <a:r>
              <a:rPr lang="en-US" altLang="zh-CN" b="1" dirty="0">
                <a:solidFill>
                  <a:srgbClr val="C00000"/>
                </a:solidFill>
              </a:rPr>
              <a:t>mkdir</a:t>
            </a:r>
            <a:r>
              <a:rPr lang="zh-CN" altLang="en-US" b="1" dirty="0">
                <a:solidFill>
                  <a:srgbClr val="C00000"/>
                </a:solidFill>
              </a:rPr>
              <a:t>，</a:t>
            </a:r>
            <a:r>
              <a:rPr lang="en-US" altLang="zh-CN" b="1" dirty="0">
                <a:solidFill>
                  <a:srgbClr val="C00000"/>
                </a:solidFill>
              </a:rPr>
              <a:t>touch</a:t>
            </a:r>
            <a:r>
              <a:rPr lang="zh-CN" altLang="en-US" b="1" dirty="0">
                <a:solidFill>
                  <a:srgbClr val="C00000"/>
                </a:solidFill>
              </a:rPr>
              <a:t>：</a:t>
            </a:r>
            <a:r>
              <a:rPr lang="zh-CN" altLang="en-US" dirty="0">
                <a:solidFill>
                  <a:schemeClr val="bg1">
                    <a:lumMod val="50000"/>
                  </a:schemeClr>
                </a:solidFill>
              </a:rPr>
              <a:t>则通过新添加文件系统服务进程的</a:t>
            </a:r>
            <a:r>
              <a:rPr lang="en-US" altLang="zh-CN" dirty="0">
                <a:solidFill>
                  <a:schemeClr val="bg1">
                    <a:lumMod val="50000"/>
                  </a:schemeClr>
                </a:solidFill>
              </a:rPr>
              <a:t>create</a:t>
            </a:r>
            <a:r>
              <a:rPr lang="zh-CN" altLang="en-US" dirty="0">
                <a:solidFill>
                  <a:schemeClr val="bg1">
                    <a:lumMod val="50000"/>
                  </a:schemeClr>
                </a:solidFill>
              </a:rPr>
              <a:t>服务从而创建文件，同时可以在不存在路径时沿途创建文件，它们唯一的不同在于文件类型不同。</a:t>
            </a:r>
            <a:r>
              <a:rPr lang="zh-CN" altLang="en-US" dirty="0">
                <a:solidFill>
                  <a:srgbClr val="FF0000"/>
                </a:solidFill>
              </a:rPr>
              <a:t>注意由于遍历时不断的调用</a:t>
            </a:r>
            <a:r>
              <a:rPr lang="en-US" altLang="zh-CN" dirty="0">
                <a:solidFill>
                  <a:srgbClr val="FF0000"/>
                </a:solidFill>
              </a:rPr>
              <a:t>_file_create</a:t>
            </a:r>
            <a:r>
              <a:rPr lang="zh-CN" altLang="en-US" dirty="0">
                <a:solidFill>
                  <a:srgbClr val="FF0000"/>
                </a:solidFill>
              </a:rPr>
              <a:t>（原本的</a:t>
            </a:r>
            <a:r>
              <a:rPr lang="en-US" altLang="zh-CN" dirty="0">
                <a:solidFill>
                  <a:srgbClr val="FF0000"/>
                </a:solidFill>
              </a:rPr>
              <a:t>file_create</a:t>
            </a:r>
            <a:r>
              <a:rPr lang="zh-CN" altLang="en-US" dirty="0">
                <a:solidFill>
                  <a:srgbClr val="FF0000"/>
                </a:solidFill>
              </a:rPr>
              <a:t>），如果已经存在路径，那么并不会对传入的</a:t>
            </a:r>
            <a:r>
              <a:rPr lang="en-US" altLang="zh-CN" dirty="0">
                <a:solidFill>
                  <a:srgbClr val="FF0000"/>
                </a:solidFill>
              </a:rPr>
              <a:t>dir</a:t>
            </a:r>
            <a:r>
              <a:rPr lang="zh-CN" altLang="en-US" dirty="0">
                <a:solidFill>
                  <a:srgbClr val="FF0000"/>
                </a:solidFill>
              </a:rPr>
              <a:t>赋值，所以如果路径存在需要再调用</a:t>
            </a:r>
            <a:r>
              <a:rPr lang="en-US" altLang="zh-CN" dirty="0">
                <a:solidFill>
                  <a:srgbClr val="FF0000"/>
                </a:solidFill>
              </a:rPr>
              <a:t>file_open</a:t>
            </a:r>
            <a:r>
              <a:rPr lang="zh-CN" altLang="en-US" dirty="0">
                <a:solidFill>
                  <a:srgbClr val="FF0000"/>
                </a:solidFill>
              </a:rPr>
              <a:t>打开路径</a:t>
            </a:r>
            <a:endParaRPr lang="zh-CN" altLang="en-US" dirty="0">
              <a:solidFill>
                <a:srgbClr val="FF0000"/>
              </a:solidFill>
            </a:endParaRPr>
          </a:p>
        </p:txBody>
      </p:sp>
      <p:sp>
        <p:nvSpPr>
          <p:cNvPr id="40" name="矩形 39"/>
          <p:cNvSpPr/>
          <p:nvPr/>
        </p:nvSpPr>
        <p:spPr>
          <a:xfrm>
            <a:off x="12037" y="2236815"/>
            <a:ext cx="1162123" cy="461665"/>
          </a:xfrm>
          <a:prstGeom prst="rect">
            <a:avLst/>
          </a:prstGeom>
          <a:noFill/>
        </p:spPr>
        <p:txBody>
          <a:bodyPr wrap="square" lIns="91440" tIns="45720" rIns="91440" bIns="45720">
            <a:spAutoFit/>
          </a:bodyPr>
          <a:lstStyle/>
          <a:p>
            <a:pPr algn="ctr"/>
            <a:r>
              <a:rPr lang="en-US" altLang="zh-CN"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&lt;/&gt;</a:t>
            </a:r>
            <a:endParaRPr lang="zh-CN"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300"/>
                                  </p:stCondLst>
                                  <p:childTnLst>
                                    <p:animScale>
                                      <p:cBhvr>
                                        <p:cTn id="11" dur="150" fill="hold"/>
                                        <p:tgtEl>
                                          <p:spTgt spid="35"/>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p:cTn id="14" dur="300" fill="hold"/>
                                        <p:tgtEl>
                                          <p:spTgt spid="38"/>
                                        </p:tgtEl>
                                        <p:attrNameLst>
                                          <p:attrName>ppt_w</p:attrName>
                                        </p:attrNameLst>
                                      </p:cBhvr>
                                      <p:tavLst>
                                        <p:tav tm="0">
                                          <p:val>
                                            <p:fltVal val="0"/>
                                          </p:val>
                                        </p:tav>
                                        <p:tav tm="100000">
                                          <p:val>
                                            <p:strVal val="#ppt_w"/>
                                          </p:val>
                                        </p:tav>
                                      </p:tavLst>
                                    </p:anim>
                                    <p:anim calcmode="lin" valueType="num">
                                      <p:cBhvr>
                                        <p:cTn id="15" dur="300" fill="hold"/>
                                        <p:tgtEl>
                                          <p:spTgt spid="38"/>
                                        </p:tgtEl>
                                        <p:attrNameLst>
                                          <p:attrName>ppt_h</p:attrName>
                                        </p:attrNameLst>
                                      </p:cBhvr>
                                      <p:tavLst>
                                        <p:tav tm="0">
                                          <p:val>
                                            <p:fltVal val="0"/>
                                          </p:val>
                                        </p:tav>
                                        <p:tav tm="100000">
                                          <p:val>
                                            <p:strVal val="#ppt_h"/>
                                          </p:val>
                                        </p:tav>
                                      </p:tavLst>
                                    </p:anim>
                                    <p:animEffect transition="in" filter="fade">
                                      <p:cBhvr>
                                        <p:cTn id="16" dur="300"/>
                                        <p:tgtEl>
                                          <p:spTgt spid="38"/>
                                        </p:tgtEl>
                                      </p:cBhvr>
                                    </p:animEffect>
                                  </p:childTnLst>
                                </p:cTn>
                              </p:par>
                              <p:par>
                                <p:cTn id="17" presetID="6" presetClass="emph" presetSubtype="0" autoRev="1" fill="hold" grpId="1" nodeType="withEffect">
                                  <p:stCondLst>
                                    <p:cond delay="300"/>
                                  </p:stCondLst>
                                  <p:childTnLst>
                                    <p:animScale>
                                      <p:cBhvr>
                                        <p:cTn id="18" dur="150" fill="hold"/>
                                        <p:tgtEl>
                                          <p:spTgt spid="3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8" grpId="0" animBg="1"/>
      <p:bldP spid="3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36290" y="985811"/>
            <a:ext cx="2271420" cy="2676310"/>
            <a:chOff x="3480654" y="1058788"/>
            <a:chExt cx="2271420" cy="2676310"/>
          </a:xfrm>
        </p:grpSpPr>
        <p:sp>
          <p:nvSpPr>
            <p:cNvPr id="2" name="椭圆 1"/>
            <p:cNvSpPr/>
            <p:nvPr/>
          </p:nvSpPr>
          <p:spPr>
            <a:xfrm>
              <a:off x="3707904" y="1058788"/>
              <a:ext cx="1816920" cy="1816920"/>
            </a:xfrm>
            <a:prstGeom prst="ellipse">
              <a:avLst/>
            </a:prstGeom>
            <a:solidFill>
              <a:srgbClr val="E44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华文细黑" panose="02010600040101010101" pitchFamily="2" charset="-122"/>
                  <a:ea typeface="华文细黑" panose="02010600040101010101" pitchFamily="2" charset="-122"/>
                </a:rPr>
                <a:t>02</a:t>
              </a:r>
              <a:endParaRPr lang="zh-CN" altLang="en-US" sz="4800" dirty="0">
                <a:latin typeface="华文细黑" panose="02010600040101010101" pitchFamily="2" charset="-122"/>
                <a:ea typeface="华文细黑" panose="02010600040101010101" pitchFamily="2" charset="-122"/>
              </a:endParaRPr>
            </a:p>
          </p:txBody>
        </p:sp>
        <p:sp>
          <p:nvSpPr>
            <p:cNvPr id="3" name="TextBox 49"/>
            <p:cNvSpPr txBox="1"/>
            <p:nvPr/>
          </p:nvSpPr>
          <p:spPr>
            <a:xfrm>
              <a:off x="3480654" y="3074917"/>
              <a:ext cx="2271420" cy="660181"/>
            </a:xfrm>
            <a:prstGeom prst="rect">
              <a:avLst/>
            </a:prstGeom>
            <a:noFill/>
          </p:spPr>
          <p:txBody>
            <a:bodyPr wrap="square" rtlCol="0">
              <a:spAutoFit/>
            </a:bodyPr>
            <a:lstStyle/>
            <a:p>
              <a:pPr algn="ctr">
                <a:lnSpc>
                  <a:spcPct val="150000"/>
                </a:lnSpc>
              </a:pPr>
              <a:r>
                <a:rPr lang="en-US" altLang="zh-CN" sz="2800" b="1" spc="100" dirty="0">
                  <a:solidFill>
                    <a:schemeClr val="tx1">
                      <a:lumMod val="75000"/>
                      <a:lumOff val="25000"/>
                    </a:schemeClr>
                  </a:solidFill>
                  <a:latin typeface="华文细黑" panose="02010600040101010101" pitchFamily="2" charset="-122"/>
                  <a:ea typeface="华文细黑" panose="02010600040101010101" pitchFamily="2" charset="-122"/>
                </a:rPr>
                <a:t>normal</a:t>
              </a:r>
              <a:endParaRPr lang="zh-CN" altLang="en-US" sz="2800" b="1" spc="100" dirty="0">
                <a:solidFill>
                  <a:schemeClr val="tx1">
                    <a:lumMod val="75000"/>
                    <a:lumOff val="25000"/>
                  </a:schemeClr>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dirty="0"/>
              <a:t>history</a:t>
            </a:r>
            <a:endParaRPr lang="zh-CN" altLang="en-US" dirty="0"/>
          </a:p>
        </p:txBody>
      </p:sp>
      <p:sp>
        <p:nvSpPr>
          <p:cNvPr id="41" name="文本框 40"/>
          <p:cNvSpPr txBox="1"/>
          <p:nvPr/>
        </p:nvSpPr>
        <p:spPr>
          <a:xfrm>
            <a:off x="4761674" y="792976"/>
            <a:ext cx="3672408" cy="3970318"/>
          </a:xfrm>
          <a:prstGeom prst="rect">
            <a:avLst/>
          </a:prstGeom>
          <a:noFill/>
        </p:spPr>
        <p:txBody>
          <a:bodyPr wrap="square" rtlCol="0">
            <a:spAutoFit/>
          </a:bodyPr>
          <a:lstStyle/>
          <a:p>
            <a:r>
              <a:rPr lang="zh-CN" altLang="en-US" dirty="0">
                <a:solidFill>
                  <a:schemeClr val="bg1">
                    <a:lumMod val="50000"/>
                  </a:schemeClr>
                </a:solidFill>
              </a:rPr>
              <a:t>首先编写</a:t>
            </a:r>
            <a:r>
              <a:rPr lang="en-US" altLang="zh-CN" dirty="0">
                <a:solidFill>
                  <a:schemeClr val="bg1">
                    <a:lumMod val="50000"/>
                  </a:schemeClr>
                </a:solidFill>
              </a:rPr>
              <a:t>sh_history.c</a:t>
            </a:r>
            <a:r>
              <a:rPr lang="zh-CN" altLang="en-US" dirty="0">
                <a:solidFill>
                  <a:schemeClr val="bg1">
                    <a:lumMod val="50000"/>
                  </a:schemeClr>
                </a:solidFill>
              </a:rPr>
              <a:t>，提供对于</a:t>
            </a:r>
            <a:r>
              <a:rPr lang="en-US" altLang="zh-CN" dirty="0">
                <a:solidFill>
                  <a:schemeClr val="bg1">
                    <a:lumMod val="50000"/>
                  </a:schemeClr>
                </a:solidFill>
              </a:rPr>
              <a:t>.history</a:t>
            </a:r>
            <a:r>
              <a:rPr lang="zh-CN" altLang="en-US" dirty="0">
                <a:solidFill>
                  <a:schemeClr val="bg1">
                    <a:lumMod val="50000"/>
                  </a:schemeClr>
                </a:solidFill>
              </a:rPr>
              <a:t>操作的接口：</a:t>
            </a:r>
            <a:endParaRPr lang="en-US" altLang="zh-CN" dirty="0">
              <a:solidFill>
                <a:schemeClr val="bg1">
                  <a:lumMod val="50000"/>
                </a:schemeClr>
              </a:solidFill>
            </a:endParaRPr>
          </a:p>
          <a:p>
            <a:pPr marL="342900" indent="-342900">
              <a:buAutoNum type="arabicPeriod"/>
            </a:pPr>
            <a:r>
              <a:rPr lang="en-US" altLang="zh-CN" dirty="0">
                <a:solidFill>
                  <a:schemeClr val="bg1">
                    <a:lumMod val="50000"/>
                  </a:schemeClr>
                </a:solidFill>
              </a:rPr>
              <a:t>history_init</a:t>
            </a:r>
            <a:r>
              <a:rPr lang="zh-CN" altLang="en-US" dirty="0">
                <a:solidFill>
                  <a:schemeClr val="bg1">
                    <a:lumMod val="50000"/>
                  </a:schemeClr>
                </a:solidFill>
              </a:rPr>
              <a:t>：在刚进入</a:t>
            </a:r>
            <a:r>
              <a:rPr lang="en-US" altLang="zh-CN" dirty="0">
                <a:solidFill>
                  <a:schemeClr val="bg1">
                    <a:lumMod val="50000"/>
                  </a:schemeClr>
                </a:solidFill>
              </a:rPr>
              <a:t>shell</a:t>
            </a:r>
            <a:r>
              <a:rPr lang="zh-CN" altLang="en-US" dirty="0">
                <a:solidFill>
                  <a:schemeClr val="bg1">
                    <a:lumMod val="50000"/>
                  </a:schemeClr>
                </a:solidFill>
              </a:rPr>
              <a:t>后初调用，在根目录新建文件</a:t>
            </a:r>
            <a:r>
              <a:rPr lang="en-US" altLang="zh-CN" dirty="0">
                <a:solidFill>
                  <a:schemeClr val="bg1">
                    <a:lumMod val="50000"/>
                  </a:schemeClr>
                </a:solidFill>
              </a:rPr>
              <a:t>.history</a:t>
            </a:r>
            <a:r>
              <a:rPr lang="zh-CN" altLang="en-US" dirty="0">
                <a:solidFill>
                  <a:schemeClr val="bg1">
                    <a:lumMod val="50000"/>
                  </a:schemeClr>
                </a:solidFill>
              </a:rPr>
              <a:t>，</a:t>
            </a:r>
            <a:r>
              <a:rPr lang="zh-CN" altLang="en-US" dirty="0">
                <a:solidFill>
                  <a:srgbClr val="FF0000"/>
                </a:solidFill>
              </a:rPr>
              <a:t>由于所有</a:t>
            </a:r>
            <a:r>
              <a:rPr lang="en-US" altLang="zh-CN" dirty="0">
                <a:solidFill>
                  <a:srgbClr val="FF0000"/>
                </a:solidFill>
              </a:rPr>
              <a:t>shell</a:t>
            </a:r>
            <a:r>
              <a:rPr lang="zh-CN" altLang="en-US" dirty="0">
                <a:solidFill>
                  <a:srgbClr val="FF0000"/>
                </a:solidFill>
              </a:rPr>
              <a:t>共用一个</a:t>
            </a:r>
            <a:r>
              <a:rPr lang="en-US" altLang="zh-CN" dirty="0">
                <a:solidFill>
                  <a:srgbClr val="FF0000"/>
                </a:solidFill>
              </a:rPr>
              <a:t>.history</a:t>
            </a:r>
            <a:r>
              <a:rPr lang="zh-CN" altLang="en-US" dirty="0">
                <a:solidFill>
                  <a:srgbClr val="FF0000"/>
                </a:solidFill>
              </a:rPr>
              <a:t>，因此需检查是否已存在</a:t>
            </a:r>
            <a:endParaRPr lang="en-US" altLang="zh-CN" dirty="0">
              <a:solidFill>
                <a:srgbClr val="FF0000"/>
              </a:solidFill>
            </a:endParaRPr>
          </a:p>
          <a:p>
            <a:pPr marL="342900" indent="-342900">
              <a:buAutoNum type="arabicPeriod"/>
            </a:pPr>
            <a:r>
              <a:rPr lang="en-US" altLang="zh-CN" dirty="0">
                <a:solidFill>
                  <a:schemeClr val="bg1">
                    <a:lumMod val="50000"/>
                  </a:schemeClr>
                </a:solidFill>
              </a:rPr>
              <a:t>history_save</a:t>
            </a:r>
            <a:r>
              <a:rPr lang="zh-CN" altLang="en-US" dirty="0">
                <a:solidFill>
                  <a:schemeClr val="bg1">
                    <a:lumMod val="50000"/>
                  </a:schemeClr>
                </a:solidFill>
              </a:rPr>
              <a:t>：传入字符串，将其添加到</a:t>
            </a:r>
            <a:r>
              <a:rPr lang="en-US" altLang="zh-CN" dirty="0">
                <a:solidFill>
                  <a:schemeClr val="bg1">
                    <a:lumMod val="50000"/>
                  </a:schemeClr>
                </a:solidFill>
              </a:rPr>
              <a:t>.history</a:t>
            </a:r>
            <a:r>
              <a:rPr lang="zh-CN" altLang="en-US" dirty="0">
                <a:solidFill>
                  <a:schemeClr val="bg1">
                    <a:lumMod val="50000"/>
                  </a:schemeClr>
                </a:solidFill>
              </a:rPr>
              <a:t>末尾，因此在这里直接用</a:t>
            </a:r>
            <a:r>
              <a:rPr lang="en-US" altLang="zh-CN" dirty="0">
                <a:solidFill>
                  <a:schemeClr val="bg1">
                    <a:lumMod val="50000"/>
                  </a:schemeClr>
                </a:solidFill>
              </a:rPr>
              <a:t>lab5-2-exam</a:t>
            </a:r>
            <a:r>
              <a:rPr lang="zh-CN" altLang="en-US" dirty="0">
                <a:solidFill>
                  <a:schemeClr val="bg1">
                    <a:lumMod val="50000"/>
                  </a:schemeClr>
                </a:solidFill>
              </a:rPr>
              <a:t>实现了的</a:t>
            </a:r>
            <a:r>
              <a:rPr lang="en-US" altLang="zh-CN" dirty="0">
                <a:solidFill>
                  <a:schemeClr val="bg1">
                    <a:lumMod val="50000"/>
                  </a:schemeClr>
                </a:solidFill>
              </a:rPr>
              <a:t>O_APP</a:t>
            </a:r>
            <a:endParaRPr lang="en-US" altLang="zh-CN" dirty="0">
              <a:solidFill>
                <a:schemeClr val="bg1">
                  <a:lumMod val="50000"/>
                </a:schemeClr>
              </a:solidFill>
            </a:endParaRPr>
          </a:p>
          <a:p>
            <a:pPr marL="342900" indent="-342900">
              <a:buAutoNum type="arabicPeriod"/>
            </a:pPr>
            <a:r>
              <a:rPr lang="en-US" altLang="zh-CN" dirty="0">
                <a:solidFill>
                  <a:schemeClr val="bg1">
                    <a:lumMod val="50000"/>
                  </a:schemeClr>
                </a:solidFill>
              </a:rPr>
              <a:t>history_read</a:t>
            </a:r>
            <a:r>
              <a:rPr lang="zh-CN" altLang="en-US" dirty="0">
                <a:solidFill>
                  <a:schemeClr val="bg1">
                    <a:lumMod val="50000"/>
                  </a:schemeClr>
                </a:solidFill>
              </a:rPr>
              <a:t>：将</a:t>
            </a:r>
            <a:r>
              <a:rPr lang="en-US" altLang="zh-CN" dirty="0">
                <a:solidFill>
                  <a:schemeClr val="bg1">
                    <a:lumMod val="50000"/>
                  </a:schemeClr>
                </a:solidFill>
              </a:rPr>
              <a:t>.history</a:t>
            </a:r>
            <a:r>
              <a:rPr lang="zh-CN" altLang="en-US" dirty="0">
                <a:solidFill>
                  <a:schemeClr val="bg1">
                    <a:lumMod val="50000"/>
                  </a:schemeClr>
                </a:solidFill>
              </a:rPr>
              <a:t>的所有命令读入二维数组</a:t>
            </a:r>
            <a:r>
              <a:rPr lang="en-US" altLang="zh-CN" dirty="0">
                <a:solidFill>
                  <a:schemeClr val="bg1">
                    <a:lumMod val="50000"/>
                  </a:schemeClr>
                </a:solidFill>
              </a:rPr>
              <a:t>cmd[128][128]</a:t>
            </a:r>
            <a:r>
              <a:rPr lang="zh-CN" altLang="en-US" dirty="0">
                <a:solidFill>
                  <a:schemeClr val="bg1">
                    <a:lumMod val="50000"/>
                  </a:schemeClr>
                </a:solidFill>
              </a:rPr>
              <a:t>中，为</a:t>
            </a:r>
            <a:r>
              <a:rPr lang="en-US" altLang="zh-CN" dirty="0">
                <a:solidFill>
                  <a:schemeClr val="bg1">
                    <a:lumMod val="50000"/>
                  </a:schemeClr>
                </a:solidFill>
              </a:rPr>
              <a:t>Up</a:t>
            </a:r>
            <a:r>
              <a:rPr lang="zh-CN" altLang="en-US" dirty="0">
                <a:solidFill>
                  <a:schemeClr val="bg1">
                    <a:lumMod val="50000"/>
                  </a:schemeClr>
                </a:solidFill>
              </a:rPr>
              <a:t>，</a:t>
            </a:r>
            <a:r>
              <a:rPr lang="en-US" altLang="zh-CN" dirty="0">
                <a:solidFill>
                  <a:schemeClr val="bg1">
                    <a:lumMod val="50000"/>
                  </a:schemeClr>
                </a:solidFill>
              </a:rPr>
              <a:t>Down</a:t>
            </a:r>
            <a:r>
              <a:rPr lang="zh-CN" altLang="en-US" dirty="0">
                <a:solidFill>
                  <a:schemeClr val="bg1">
                    <a:lumMod val="50000"/>
                  </a:schemeClr>
                </a:solidFill>
              </a:rPr>
              <a:t>做准备</a:t>
            </a:r>
            <a:endParaRPr lang="zh-CN" altLang="en-US" dirty="0">
              <a:solidFill>
                <a:schemeClr val="bg1">
                  <a:lumMod val="50000"/>
                </a:schemeClr>
              </a:solidFill>
            </a:endParaRPr>
          </a:p>
        </p:txBody>
      </p:sp>
      <p:pic>
        <p:nvPicPr>
          <p:cNvPr id="4" name="图片 3"/>
          <p:cNvPicPr>
            <a:picLocks noChangeAspect="1"/>
          </p:cNvPicPr>
          <p:nvPr/>
        </p:nvPicPr>
        <p:blipFill>
          <a:blip r:embed="rId1"/>
          <a:stretch>
            <a:fillRect/>
          </a:stretch>
        </p:blipFill>
        <p:spPr>
          <a:xfrm>
            <a:off x="754369" y="1450556"/>
            <a:ext cx="3168813" cy="806491"/>
          </a:xfrm>
          <a:prstGeom prst="rect">
            <a:avLst/>
          </a:prstGeom>
        </p:spPr>
      </p:pic>
      <p:pic>
        <p:nvPicPr>
          <p:cNvPr id="7" name="图片 6"/>
          <p:cNvPicPr>
            <a:picLocks noChangeAspect="1"/>
          </p:cNvPicPr>
          <p:nvPr/>
        </p:nvPicPr>
        <p:blipFill>
          <a:blip r:embed="rId2"/>
          <a:stretch>
            <a:fillRect/>
          </a:stretch>
        </p:blipFill>
        <p:spPr>
          <a:xfrm>
            <a:off x="665465" y="3795092"/>
            <a:ext cx="3257717" cy="819192"/>
          </a:xfrm>
          <a:prstGeom prst="rect">
            <a:avLst/>
          </a:prstGeom>
        </p:spPr>
      </p:pic>
      <p:pic>
        <p:nvPicPr>
          <p:cNvPr id="9" name="图片 8"/>
          <p:cNvPicPr>
            <a:picLocks noChangeAspect="1"/>
          </p:cNvPicPr>
          <p:nvPr/>
        </p:nvPicPr>
        <p:blipFill>
          <a:blip r:embed="rId3"/>
          <a:stretch>
            <a:fillRect/>
          </a:stretch>
        </p:blipFill>
        <p:spPr>
          <a:xfrm>
            <a:off x="716820" y="2532776"/>
            <a:ext cx="3206361" cy="1101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5000">
        <p14:prism isContent="1"/>
      </p:transition>
    </mc:Choice>
    <mc:Fallback>
      <p:transition spd="slow"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normAutofit/>
          </a:bodyPr>
          <a:lstStyle/>
          <a:p>
            <a:r>
              <a:rPr lang="en-US" altLang="zh-CN" dirty="0"/>
              <a:t>history</a:t>
            </a:r>
            <a:endParaRPr lang="zh-CN" altLang="en-US" dirty="0"/>
          </a:p>
        </p:txBody>
      </p:sp>
      <p:sp>
        <p:nvSpPr>
          <p:cNvPr id="6"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2037" y="1099417"/>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8" name="文本框 7"/>
          <p:cNvSpPr txBox="1"/>
          <p:nvPr/>
        </p:nvSpPr>
        <p:spPr>
          <a:xfrm>
            <a:off x="1081964" y="1099417"/>
            <a:ext cx="334602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history</a:t>
            </a:r>
            <a:r>
              <a:rPr lang="zh-CN" altLang="en-US" b="1" dirty="0">
                <a:solidFill>
                  <a:srgbClr val="C00000"/>
                </a:solidFill>
                <a:latin typeface="Calibri" panose="020F0502020204030204"/>
                <a:ea typeface="宋体" panose="02010600030101010101" pitchFamily="2" charset="-122"/>
              </a:rPr>
              <a:t>：</a:t>
            </a:r>
            <a:r>
              <a:rPr lang="zh-CN" altLang="en-US" dirty="0">
                <a:solidFill>
                  <a:prstClr val="white">
                    <a:lumMod val="50000"/>
                  </a:prstClr>
                </a:solidFill>
                <a:latin typeface="Calibri" panose="020F0502020204030204"/>
                <a:ea typeface="宋体" panose="02010600030101010101" pitchFamily="2" charset="-122"/>
              </a:rPr>
              <a:t>直接通过</a:t>
            </a:r>
            <a:r>
              <a:rPr lang="en-US" altLang="zh-CN" dirty="0">
                <a:solidFill>
                  <a:prstClr val="white">
                    <a:lumMod val="50000"/>
                  </a:prstClr>
                </a:solidFill>
                <a:latin typeface="Calibri" panose="020F0502020204030204"/>
                <a:ea typeface="宋体" panose="02010600030101010101" pitchFamily="2" charset="-122"/>
              </a:rPr>
              <a:t>read</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write</a:t>
            </a:r>
            <a:r>
              <a:rPr lang="zh-CN" altLang="en-US" dirty="0">
                <a:solidFill>
                  <a:prstClr val="white">
                    <a:lumMod val="50000"/>
                  </a:prstClr>
                </a:solidFill>
                <a:latin typeface="Calibri" panose="020F0502020204030204"/>
                <a:ea typeface="宋体" panose="02010600030101010101" pitchFamily="2" charset="-122"/>
              </a:rPr>
              <a:t>打印</a:t>
            </a:r>
            <a:r>
              <a:rPr lang="en-US" altLang="zh-CN" dirty="0">
                <a:solidFill>
                  <a:prstClr val="white">
                    <a:lumMod val="50000"/>
                  </a:prstClr>
                </a:solidFill>
                <a:latin typeface="Calibri" panose="020F0502020204030204"/>
                <a:ea typeface="宋体" panose="02010600030101010101" pitchFamily="2" charset="-122"/>
              </a:rPr>
              <a:t>.history</a:t>
            </a:r>
            <a:r>
              <a:rPr lang="zh-CN" altLang="en-US" dirty="0">
                <a:solidFill>
                  <a:prstClr val="white">
                    <a:lumMod val="50000"/>
                  </a:prstClr>
                </a:solidFill>
                <a:latin typeface="Calibri" panose="020F0502020204030204"/>
                <a:ea typeface="宋体" panose="02010600030101010101" pitchFamily="2" charset="-122"/>
              </a:rPr>
              <a:t>内的所有内容</a:t>
            </a:r>
            <a:endParaRPr lang="zh-CN" altLang="en-US" dirty="0">
              <a:solidFill>
                <a:prstClr val="white">
                  <a:lumMod val="50000"/>
                </a:prstClr>
              </a:solidFill>
              <a:latin typeface="Calibri" panose="020F0502020204030204"/>
              <a:ea typeface="宋体" panose="02010600030101010101" pitchFamily="2" charset="-122"/>
            </a:endParaRPr>
          </a:p>
        </p:txBody>
      </p:sp>
      <p:sp>
        <p:nvSpPr>
          <p:cNvPr id="11" name="文本框 10"/>
          <p:cNvSpPr txBox="1"/>
          <p:nvPr/>
        </p:nvSpPr>
        <p:spPr>
          <a:xfrm>
            <a:off x="5004048" y="1053250"/>
            <a:ext cx="334602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solidFill>
                  <a:prstClr val="white">
                    <a:lumMod val="50000"/>
                  </a:prstClr>
                </a:solidFill>
                <a:latin typeface="Calibri" panose="020F0502020204030204"/>
                <a:ea typeface="宋体" panose="02010600030101010101" pitchFamily="2" charset="-122"/>
              </a:rPr>
              <a:t>buf</a:t>
            </a:r>
            <a:r>
              <a:rPr lang="zh-CN" altLang="en-US" dirty="0">
                <a:solidFill>
                  <a:prstClr val="white">
                    <a:lumMod val="50000"/>
                  </a:prstClr>
                </a:solidFill>
                <a:latin typeface="Calibri" panose="020F0502020204030204"/>
                <a:ea typeface="宋体" panose="02010600030101010101" pitchFamily="2" charset="-122"/>
              </a:rPr>
              <a:t>数组的内容用</a:t>
            </a:r>
            <a:r>
              <a:rPr lang="en-US" altLang="zh-CN" dirty="0">
                <a:solidFill>
                  <a:prstClr val="white">
                    <a:lumMod val="50000"/>
                  </a:prstClr>
                </a:solidFill>
                <a:latin typeface="Calibri" panose="020F0502020204030204"/>
                <a:ea typeface="宋体" panose="02010600030101010101" pitchFamily="2" charset="-122"/>
              </a:rPr>
              <a:t>*cmd[cmd_i]</a:t>
            </a:r>
            <a:r>
              <a:rPr lang="zh-CN" altLang="en-US" dirty="0">
                <a:solidFill>
                  <a:prstClr val="white">
                    <a:lumMod val="50000"/>
                  </a:prstClr>
                </a:solidFill>
                <a:latin typeface="Calibri" panose="020F0502020204030204"/>
                <a:ea typeface="宋体" panose="02010600030101010101" pitchFamily="2" charset="-122"/>
              </a:rPr>
              <a:t>替换，并更新</a:t>
            </a:r>
            <a:r>
              <a:rPr lang="en-US" altLang="zh-CN" dirty="0">
                <a:solidFill>
                  <a:prstClr val="white">
                    <a:lumMod val="50000"/>
                  </a:prstClr>
                </a:solidFill>
                <a:latin typeface="Calibri" panose="020F0502020204030204"/>
                <a:ea typeface="宋体" panose="02010600030101010101" pitchFamily="2" charset="-122"/>
              </a:rPr>
              <a:t>cmd_i</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Up</a:t>
            </a:r>
            <a:r>
              <a:rPr lang="zh-CN" altLang="en-US" dirty="0">
                <a:solidFill>
                  <a:prstClr val="white">
                    <a:lumMod val="50000"/>
                  </a:prstClr>
                </a:solidFill>
                <a:latin typeface="Calibri" panose="020F0502020204030204"/>
                <a:ea typeface="宋体" panose="02010600030101010101" pitchFamily="2" charset="-122"/>
              </a:rPr>
              <a:t>则</a:t>
            </a:r>
            <a:r>
              <a:rPr lang="en-US" altLang="zh-CN" dirty="0">
                <a:solidFill>
                  <a:prstClr val="white">
                    <a:lumMod val="50000"/>
                  </a:prstClr>
                </a:solidFill>
                <a:latin typeface="Calibri" panose="020F0502020204030204"/>
                <a:ea typeface="宋体" panose="02010600030101010101" pitchFamily="2" charset="-122"/>
              </a:rPr>
              <a:t>-1</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Down</a:t>
            </a:r>
            <a:r>
              <a:rPr lang="zh-CN" altLang="en-US" dirty="0">
                <a:solidFill>
                  <a:prstClr val="white">
                    <a:lumMod val="50000"/>
                  </a:prstClr>
                </a:solidFill>
                <a:latin typeface="Calibri" panose="020F0502020204030204"/>
                <a:ea typeface="宋体" panose="02010600030101010101" pitchFamily="2" charset="-122"/>
              </a:rPr>
              <a:t>则</a:t>
            </a:r>
            <a:r>
              <a:rPr lang="en-US" altLang="zh-CN" dirty="0">
                <a:solidFill>
                  <a:prstClr val="white">
                    <a:lumMod val="50000"/>
                  </a:prstClr>
                </a:solidFill>
                <a:latin typeface="Calibri" panose="020F0502020204030204"/>
                <a:ea typeface="宋体" panose="02010600030101010101" pitchFamily="2" charset="-122"/>
              </a:rPr>
              <a:t>+1</a:t>
            </a:r>
            <a:r>
              <a:rPr lang="zh-CN" altLang="en-US" dirty="0">
                <a:solidFill>
                  <a:prstClr val="white">
                    <a:lumMod val="50000"/>
                  </a:prstClr>
                </a:solidFill>
                <a:latin typeface="Calibri" panose="020F0502020204030204"/>
                <a:ea typeface="宋体" panose="02010600030101010101" pitchFamily="2" charset="-122"/>
              </a:rPr>
              <a:t>。在实现该功能时为方便输入还通过字符串拼接操作实现了简易的退格功能</a:t>
            </a:r>
            <a:endParaRPr lang="en-US" altLang="zh-CN" dirty="0">
              <a:solidFill>
                <a:prstClr val="white">
                  <a:lumMod val="50000"/>
                </a:prstClr>
              </a:solidFill>
              <a:latin typeface="Calibri" panose="020F0502020204030204"/>
              <a:ea typeface="宋体" panose="02010600030101010101" pitchFamily="2" charset="-122"/>
            </a:endParaRPr>
          </a:p>
        </p:txBody>
      </p:sp>
      <p:sp>
        <p:nvSpPr>
          <p:cNvPr id="13" name="Oval 5"/>
          <p:cNvSpPr>
            <a:spLocks noChangeArrowheads="1"/>
          </p:cNvSpPr>
          <p:nvPr/>
        </p:nvSpPr>
        <p:spPr bwMode="auto">
          <a:xfrm>
            <a:off x="322380" y="2011560"/>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14578" y="2052189"/>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5" name="文本框 14"/>
          <p:cNvSpPr txBox="1"/>
          <p:nvPr/>
        </p:nvSpPr>
        <p:spPr>
          <a:xfrm>
            <a:off x="1084505" y="2052189"/>
            <a:ext cx="3346022"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Up</a:t>
            </a:r>
            <a:r>
              <a:rPr lang="zh-CN" altLang="en-US" b="1" dirty="0">
                <a:solidFill>
                  <a:srgbClr val="C00000"/>
                </a:solidFill>
                <a:latin typeface="Calibri" panose="020F0502020204030204"/>
                <a:ea typeface="宋体" panose="02010600030101010101" pitchFamily="2" charset="-122"/>
              </a:rPr>
              <a:t>、</a:t>
            </a:r>
            <a:r>
              <a:rPr lang="en-US" altLang="zh-CN" b="1" dirty="0">
                <a:solidFill>
                  <a:srgbClr val="C00000"/>
                </a:solidFill>
                <a:latin typeface="Calibri" panose="020F0502020204030204"/>
                <a:ea typeface="宋体" panose="02010600030101010101" pitchFamily="2" charset="-122"/>
              </a:rPr>
              <a:t>Down</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修改</a:t>
            </a:r>
            <a:r>
              <a:rPr lang="en-US" altLang="zh-CN" dirty="0">
                <a:solidFill>
                  <a:prstClr val="white">
                    <a:lumMod val="50000"/>
                  </a:prstClr>
                </a:solidFill>
                <a:latin typeface="Calibri" panose="020F0502020204030204"/>
                <a:ea typeface="宋体" panose="02010600030101010101" pitchFamily="2" charset="-122"/>
              </a:rPr>
              <a:t>sh.c</a:t>
            </a:r>
            <a:r>
              <a:rPr lang="zh-CN" altLang="en-US" dirty="0">
                <a:solidFill>
                  <a:prstClr val="white">
                    <a:lumMod val="50000"/>
                  </a:prstClr>
                </a:solidFill>
                <a:latin typeface="Calibri" panose="020F0502020204030204"/>
                <a:ea typeface="宋体" panose="02010600030101010101" pitchFamily="2" charset="-122"/>
              </a:rPr>
              <a:t>中的</a:t>
            </a:r>
            <a:r>
              <a:rPr lang="en-US" altLang="zh-CN" dirty="0" err="1">
                <a:solidFill>
                  <a:prstClr val="white">
                    <a:lumMod val="50000"/>
                  </a:prstClr>
                </a:solidFill>
                <a:latin typeface="Calibri" panose="020F0502020204030204"/>
                <a:ea typeface="宋体" panose="02010600030101010101" pitchFamily="2" charset="-122"/>
              </a:rPr>
              <a:t>readline</a:t>
            </a:r>
            <a:r>
              <a:rPr lang="zh-CN" altLang="en-US" dirty="0">
                <a:solidFill>
                  <a:prstClr val="white">
                    <a:lumMod val="50000"/>
                  </a:prstClr>
                </a:solidFill>
                <a:latin typeface="Calibri" panose="020F0502020204030204"/>
                <a:ea typeface="宋体" panose="02010600030101010101" pitchFamily="2" charset="-122"/>
              </a:rPr>
              <a:t>函数，首先维护</a:t>
            </a:r>
            <a:r>
              <a:rPr lang="en-US" altLang="zh-CN" dirty="0">
                <a:solidFill>
                  <a:prstClr val="white">
                    <a:lumMod val="50000"/>
                  </a:prstClr>
                </a:solidFill>
                <a:latin typeface="Calibri" panose="020F0502020204030204"/>
                <a:ea typeface="宋体" panose="02010600030101010101" pitchFamily="2" charset="-122"/>
              </a:rPr>
              <a:t>cmd[128][128]</a:t>
            </a:r>
            <a:r>
              <a:rPr lang="zh-CN" altLang="en-US" dirty="0">
                <a:solidFill>
                  <a:prstClr val="white">
                    <a:lumMod val="50000"/>
                  </a:prstClr>
                </a:solidFill>
                <a:latin typeface="Calibri" panose="020F0502020204030204"/>
                <a:ea typeface="宋体" panose="02010600030101010101" pitchFamily="2" charset="-122"/>
              </a:rPr>
              <a:t>的当前使用位置的下标</a:t>
            </a:r>
            <a:r>
              <a:rPr lang="en-US" altLang="zh-CN" dirty="0">
                <a:solidFill>
                  <a:prstClr val="white">
                    <a:lumMod val="50000"/>
                  </a:prstClr>
                </a:solidFill>
                <a:latin typeface="Calibri" panose="020F0502020204030204"/>
                <a:ea typeface="宋体" panose="02010600030101010101" pitchFamily="2" charset="-122"/>
              </a:rPr>
              <a:t>cmd_i</a:t>
            </a:r>
            <a:r>
              <a:rPr lang="zh-CN" altLang="en-US" dirty="0">
                <a:solidFill>
                  <a:prstClr val="white">
                    <a:lumMod val="50000"/>
                  </a:prstClr>
                </a:solidFill>
                <a:latin typeface="Calibri" panose="020F0502020204030204"/>
                <a:ea typeface="宋体" panose="02010600030101010101" pitchFamily="2" charset="-122"/>
              </a:rPr>
              <a:t>，初始为</a:t>
            </a:r>
            <a:r>
              <a:rPr lang="en-US" altLang="zh-CN" dirty="0">
                <a:solidFill>
                  <a:prstClr val="white">
                    <a:lumMod val="50000"/>
                  </a:prstClr>
                </a:solidFill>
                <a:latin typeface="Calibri" panose="020F0502020204030204"/>
                <a:ea typeface="宋体" panose="02010600030101010101" pitchFamily="2" charset="-122"/>
              </a:rPr>
              <a:t>cmd</a:t>
            </a:r>
            <a:r>
              <a:rPr lang="zh-CN" altLang="en-US" dirty="0">
                <a:solidFill>
                  <a:prstClr val="white">
                    <a:lumMod val="50000"/>
                  </a:prstClr>
                </a:solidFill>
                <a:latin typeface="Calibri" panose="020F0502020204030204"/>
                <a:ea typeface="宋体" panose="02010600030101010101" pitchFamily="2" charset="-122"/>
              </a:rPr>
              <a:t>中的最大命令数，一旦发现输入的为</a:t>
            </a:r>
            <a:r>
              <a:rPr lang="en-US" altLang="zh-CN" dirty="0">
                <a:solidFill>
                  <a:prstClr val="white">
                    <a:lumMod val="50000"/>
                  </a:prstClr>
                </a:solidFill>
                <a:latin typeface="Calibri" panose="020F0502020204030204"/>
                <a:ea typeface="宋体" panose="02010600030101010101" pitchFamily="2" charset="-122"/>
              </a:rPr>
              <a:t>Up</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Down</a:t>
            </a:r>
            <a:r>
              <a:rPr lang="zh-CN" altLang="en-US" dirty="0">
                <a:solidFill>
                  <a:prstClr val="white">
                    <a:lumMod val="50000"/>
                  </a:prstClr>
                </a:solidFill>
                <a:latin typeface="Calibri" panose="020F0502020204030204"/>
                <a:ea typeface="宋体" panose="02010600030101010101" pitchFamily="2" charset="-122"/>
              </a:rPr>
              <a:t>（</a:t>
            </a:r>
            <a:r>
              <a:rPr lang="zh-CN" altLang="en-US" dirty="0">
                <a:solidFill>
                  <a:srgbClr val="FF0000"/>
                </a:solidFill>
                <a:latin typeface="Calibri" panose="020F0502020204030204"/>
                <a:ea typeface="宋体" panose="02010600030101010101" pitchFamily="2" charset="-122"/>
              </a:rPr>
              <a:t>对于</a:t>
            </a:r>
            <a:r>
              <a:rPr lang="en-US" altLang="zh-CN" dirty="0">
                <a:solidFill>
                  <a:srgbClr val="FF0000"/>
                </a:solidFill>
                <a:latin typeface="Calibri" panose="020F0502020204030204"/>
                <a:ea typeface="宋体" panose="02010600030101010101" pitchFamily="2" charset="-122"/>
              </a:rPr>
              <a:t>Up</a:t>
            </a:r>
            <a:r>
              <a:rPr lang="zh-CN" altLang="en-US" dirty="0">
                <a:solidFill>
                  <a:srgbClr val="FF0000"/>
                </a:solidFill>
                <a:latin typeface="Calibri" panose="020F0502020204030204"/>
                <a:ea typeface="宋体" panose="02010600030101010101" pitchFamily="2" charset="-122"/>
              </a:rPr>
              <a:t>键需要输出</a:t>
            </a:r>
            <a:r>
              <a:rPr lang="en-US" altLang="zh-CN" dirty="0">
                <a:solidFill>
                  <a:srgbClr val="FF0000"/>
                </a:solidFill>
                <a:latin typeface="Calibri" panose="020F0502020204030204"/>
                <a:ea typeface="宋体" panose="02010600030101010101" pitchFamily="2" charset="-122"/>
              </a:rPr>
              <a:t>Down</a:t>
            </a:r>
            <a:r>
              <a:rPr lang="zh-CN" altLang="en-US" dirty="0">
                <a:solidFill>
                  <a:srgbClr val="FF0000"/>
                </a:solidFill>
                <a:latin typeface="Calibri" panose="020F0502020204030204"/>
                <a:ea typeface="宋体" panose="02010600030101010101" pitchFamily="2" charset="-122"/>
              </a:rPr>
              <a:t>防止光标跳行</a:t>
            </a:r>
            <a:r>
              <a:rPr lang="zh-CN" altLang="en-US" dirty="0">
                <a:solidFill>
                  <a:prstClr val="white">
                    <a:lumMod val="50000"/>
                  </a:prstClr>
                </a:solidFill>
                <a:latin typeface="Calibri" panose="020F0502020204030204"/>
                <a:ea typeface="宋体" panose="02010600030101010101" pitchFamily="2" charset="-122"/>
              </a:rPr>
              <a:t>）用</a:t>
            </a:r>
            <a:r>
              <a:rPr lang="en-US" altLang="zh-CN" dirty="0">
                <a:solidFill>
                  <a:prstClr val="white">
                    <a:lumMod val="50000"/>
                  </a:prstClr>
                </a:solidFill>
                <a:latin typeface="Calibri" panose="020F0502020204030204"/>
                <a:ea typeface="宋体" panose="02010600030101010101" pitchFamily="2" charset="-122"/>
              </a:rPr>
              <a:t>\b \b</a:t>
            </a:r>
            <a:r>
              <a:rPr lang="zh-CN" altLang="en-US" dirty="0">
                <a:solidFill>
                  <a:prstClr val="white">
                    <a:lumMod val="50000"/>
                  </a:prstClr>
                </a:solidFill>
                <a:latin typeface="Calibri" panose="020F0502020204030204"/>
                <a:ea typeface="宋体" panose="02010600030101010101" pitchFamily="2" charset="-122"/>
              </a:rPr>
              <a:t>将该行输入所有内容以空格覆盖同时光标跳至输入初始位置，然后打印</a:t>
            </a:r>
            <a:r>
              <a:rPr lang="en-US" altLang="zh-CN" dirty="0">
                <a:solidFill>
                  <a:prstClr val="white">
                    <a:lumMod val="50000"/>
                  </a:prstClr>
                </a:solidFill>
                <a:latin typeface="Calibri" panose="020F0502020204030204"/>
                <a:ea typeface="宋体" panose="02010600030101010101" pitchFamily="2" charset="-122"/>
              </a:rPr>
              <a:t>*cmd[cmd_i]</a:t>
            </a:r>
            <a:r>
              <a:rPr lang="zh-CN" altLang="en-US" dirty="0">
                <a:solidFill>
                  <a:prstClr val="white">
                    <a:lumMod val="50000"/>
                  </a:prstClr>
                </a:solidFill>
                <a:latin typeface="Calibri" panose="020F0502020204030204"/>
                <a:ea typeface="宋体" panose="02010600030101010101" pitchFamily="2" charset="-122"/>
              </a:rPr>
              <a:t>，同时将</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4788024" y="2611335"/>
            <a:ext cx="4137119" cy="20733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5000">
        <p14:prism isContent="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 fill="hold"/>
                                        <p:tgtEl>
                                          <p:spTgt spid="6"/>
                                        </p:tgtEl>
                                        <p:attrNameLst>
                                          <p:attrName>ppt_w</p:attrName>
                                        </p:attrNameLst>
                                      </p:cBhvr>
                                      <p:tavLst>
                                        <p:tav tm="0">
                                          <p:val>
                                            <p:fltVal val="0"/>
                                          </p:val>
                                        </p:tav>
                                        <p:tav tm="100000">
                                          <p:val>
                                            <p:strVal val="#ppt_w"/>
                                          </p:val>
                                        </p:tav>
                                      </p:tavLst>
                                    </p:anim>
                                    <p:anim calcmode="lin" valueType="num">
                                      <p:cBhvr>
                                        <p:cTn id="8" dur="300" fill="hold"/>
                                        <p:tgtEl>
                                          <p:spTgt spid="6"/>
                                        </p:tgtEl>
                                        <p:attrNameLst>
                                          <p:attrName>ppt_h</p:attrName>
                                        </p:attrNameLst>
                                      </p:cBhvr>
                                      <p:tavLst>
                                        <p:tav tm="0">
                                          <p:val>
                                            <p:fltVal val="0"/>
                                          </p:val>
                                        </p:tav>
                                        <p:tav tm="100000">
                                          <p:val>
                                            <p:strVal val="#ppt_h"/>
                                          </p:val>
                                        </p:tav>
                                      </p:tavLst>
                                    </p:anim>
                                    <p:animEffect transition="in" filter="fade">
                                      <p:cBhvr>
                                        <p:cTn id="9" dur="300"/>
                                        <p:tgtEl>
                                          <p:spTgt spid="6"/>
                                        </p:tgtEl>
                                      </p:cBhvr>
                                    </p:animEffect>
                                  </p:childTnLst>
                                </p:cTn>
                              </p:par>
                              <p:par>
                                <p:cTn id="10" presetID="6" presetClass="emph" presetSubtype="0" autoRev="1" fill="hold" grpId="1" nodeType="withEffect">
                                  <p:stCondLst>
                                    <p:cond delay="300"/>
                                  </p:stCondLst>
                                  <p:childTnLst>
                                    <p:animScale>
                                      <p:cBhvr>
                                        <p:cTn id="11" dur="150" fill="hold"/>
                                        <p:tgtEl>
                                          <p:spTgt spid="6"/>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300" fill="hold"/>
                                        <p:tgtEl>
                                          <p:spTgt spid="13"/>
                                        </p:tgtEl>
                                        <p:attrNameLst>
                                          <p:attrName>ppt_w</p:attrName>
                                        </p:attrNameLst>
                                      </p:cBhvr>
                                      <p:tavLst>
                                        <p:tav tm="0">
                                          <p:val>
                                            <p:fltVal val="0"/>
                                          </p:val>
                                        </p:tav>
                                        <p:tav tm="100000">
                                          <p:val>
                                            <p:strVal val="#ppt_w"/>
                                          </p:val>
                                        </p:tav>
                                      </p:tavLst>
                                    </p:anim>
                                    <p:anim calcmode="lin" valueType="num">
                                      <p:cBhvr>
                                        <p:cTn id="15" dur="300" fill="hold"/>
                                        <p:tgtEl>
                                          <p:spTgt spid="13"/>
                                        </p:tgtEl>
                                        <p:attrNameLst>
                                          <p:attrName>ppt_h</p:attrName>
                                        </p:attrNameLst>
                                      </p:cBhvr>
                                      <p:tavLst>
                                        <p:tav tm="0">
                                          <p:val>
                                            <p:fltVal val="0"/>
                                          </p:val>
                                        </p:tav>
                                        <p:tav tm="100000">
                                          <p:val>
                                            <p:strVal val="#ppt_h"/>
                                          </p:val>
                                        </p:tav>
                                      </p:tavLst>
                                    </p:anim>
                                    <p:animEffect transition="in" filter="fade">
                                      <p:cBhvr>
                                        <p:cTn id="16" dur="300"/>
                                        <p:tgtEl>
                                          <p:spTgt spid="13"/>
                                        </p:tgtEl>
                                      </p:cBhvr>
                                    </p:animEffect>
                                  </p:childTnLst>
                                </p:cTn>
                              </p:par>
                              <p:par>
                                <p:cTn id="17" presetID="6" presetClass="emph" presetSubtype="0" autoRev="1" fill="hold" grpId="1" nodeType="withEffect">
                                  <p:stCondLst>
                                    <p:cond delay="300"/>
                                  </p:stCondLst>
                                  <p:childTnLst>
                                    <p:animScale>
                                      <p:cBhvr>
                                        <p:cTn id="18" dur="150" fill="hold"/>
                                        <p:tgtEl>
                                          <p:spTgt spid="13"/>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3" grpId="0" animBg="1"/>
      <p:bldP spid="13" grpId="1" animBg="1"/>
    </p:bldLst>
  </p:timing>
</p:sld>
</file>

<file path=ppt/tags/tag1.xml><?xml version="1.0" encoding="utf-8"?>
<p:tagLst xmlns:p="http://schemas.openxmlformats.org/presentationml/2006/main">
  <p:tag name="ISPRING_RESOURCE_PATHS_HASH_2" val="b9995ab5e4c825a5b49bc3b6d1914789817971"/>
  <p:tag name="ISPRING_ULTRA_SCORM_COURSE_ID" val="CA699235-BDD5-492C-96F6-23977FA16664"/>
  <p:tag name="ISPRING_SCORM_RATE_SLIDES" val="1"/>
  <p:tag name="ISPRINGONLINEFOLDERID" val="0"/>
  <p:tag name="ISPRINGONLINEFOLDERPATH" val="Content List"/>
  <p:tag name="ISPRINGCLOUDFOLDERID" val="0"/>
  <p:tag name="ISPRINGCLOUDFOLDERPATH" val="Repository"/>
  <p:tag name="ISPRING_PLAYERS_CUSTOMIZATION" val="UEsDBBQAAgAIABpF1EjXp5f2WAQAAOUQAAAdAAAAdW5pdmVyc2FsL2NvbW1vbl9tZXNzYWdlcy5sbmetWN1u2zYUvi/QdyAEFNiALW0HtCiGxAEtMTYRmXIlOU42DAIjMTZRScz049a72vX2FHuIAX2g3uwtdkjJSdwfSEoCxIBJ5fvO0TnfOYf04fGHLEUbUZRS5UfWy4MXFhJ5rBKZr46sRXjy4xsLlRXPE56qXBxZubLQ8ejpk8OU56uarwR8f/oEocNMlCUsy5Fe3a6RTI6s+Tiyvdkcs4vI9SZeNKYTa2Sr7JrnW+Sqlfrup9dvPrx89fr7w+ctrg9NMMOuu0+EDNOrFz2IWOh7bgRsxI0YOQ+t0aePf3/6+Od///w7DOwtQpcyYo3aL8PQc5+cadN/9TS98H3CwihwqUMiGkTMC01UXBISxxpdqBqt+UagSqGNFO9RtRaQ0UoWApWpTMyDWMFGXosuY443w5RFPglCn9oh9Zg1ClRRbH8wtLyu1qoAcyVKZMkvU5EYm6Ad8/y6ECWY5hVoC8FftZbwnyrjMj/oNO3jJWWTKPQ8N4gIc3Y71ojkCXIKrs0MZPFxQHwgKHgpintgI6M3A0c4TYcxTOlk6sIn1C5M5Wqdwqca6secQA7mIu9CgUaIDxILgqXnOzpoYApxdM3L8r0qkj193E1UFzFltgcStMM75KHm2BFDjiV0kKIQcdVFNiNBgCckGnvnIGRrxLwhCO8Uau50COKCBFAiJOjCMHxGJ1gLXpfYTv+7+oq5lnO6RTyOAafDt5GqLmFHhxSqwFRaeTDMTEDeLiBtFLvfKOOGFaJrViu5EeBHkYii0xA0GZs4WkVvF/SX6ARTlzgRyMrxllFomp+2mPEtylWFeLLheSzQpYh5DVrfwrNEJuaZzrOx/3st/0C8arvKs7YhMYecPxvqz14P+4pbdQk+VZXIrqsu0zpgrfv38UJr+psu9Hn1+9kPbMKwT73HyUwpszptuu6D83Pj2dAcdTrxwEj1z9ZjexI0vXVMoWGNpeqPIDBN9fyAAZj2R1F2AobmTYuGHk7zqwE2mdcSMIXuy3EGodpz4QxCOAC/JOOAhnBAWorLUladxw5TjU2Cvp7aGE58qajEbTFeiisFJ5xU8E1z+oApZDLdmdA7h5u9URHS0AWXGRCuGvEAZSoz8D/pwbmYkV0Emga/9yZLVaeJKd5UvjNNHmJbZ+LLY9NVoTKzm/JyJ95myBw/xIvm5fzG6HzA+L+pv975uVN+989SQLBvTyMbM5voI7+u1bQnCEpAh8INg8jFYw2HWsh4Fa9hmF6pOk96EjUHdoecYCBr37kn9DMHml3U7v48iATqWTc/ckP2K1OVKH/rIgnxeB9nFn1Q7b1mh+uEUFDdo9wZeDNKMpXB1kG3XRB1myQchtiezkD3QR+Hb4Ez7J9CyzKH7WFIE85hkNubY12lMhdDsA8bEPr9QjqPsOOYuzSUVCrjd80kTOCeELeX6hQu1X3J7Clm0D0/4xOJrAYSmoGz6y1Qvs36tng3X86fm1VpfpA4fH7n94n/AVBLAwQUAAIACAAaRdRIpG7HBfQDAADeEAAAJwAAAHVuaXZlcnNhbC9mbGFzaF9wdWJsaXNoaW5nX3NldHRpbmdzLnhtbOVYX28aRxB/51OsrspjOJzYtYMOLMsG2QoGFy5qrKqyltuB23pv93q7ByFPeW4/RV/6DSrl81R56bfo7C1gCDg5nLpKVSELbnbmN/9nbh0cv0kEmUCmuZINb69a8wjISDEuxw3vVdh+euQRbahkVCgJDU8qjxw3K0GaDwXX8QCMQVZNEEbqemoaXmxMWvf96XRa5TrN7KkSuUF8XY1U4qcZaJAGMj8VdIZfZpaC9uYIJQDwL1FyLtasVAgJHNKlYrkAwhlaLrl1ioq2oDr2fMc2pNHtOFO5ZKdKqIxk42HD++boxH4WPA7qjCcgbUx0E4mWbOqUMW6toGLA3wKJgY9jNPdw3yNTzkzc8J7XnlkYZPc3YQpw5zu1MKcKgyDNHD8BQxk11D06hQbeGL0gOBKbSZrwKMQTYgPQ8M7Cm0Hn4qx10+2FrcHNeXjZcTbsIBS2Xoc7CIUXYae1C39Z+PPrq1a/c9F9eRP2ep3w4upOCiO6FpDAX49YgJFVeRbBMmCBifNkKCkXWKQfhVGDwTIXNBtDqNocsziiQoNHfkph/F1OBTcz7IYadsMtQHqiU4hM36at4ZksB+8OzgGiYZjLZU0cvFjWxOHRmuu+037n1lYrA2oMjWIsHqQVpgX+KmnBNlJyzTX7TIZKsKVDkAyBdWkCKz0xuOWyjZx7HhlhEgS6epJxKjzCDboeLYV1PtSGm6L32qucBLFwSAC5HGyEIoppptcivoy6Lfyo+UNXGdA/ulA40n2s36tcMDJTORH8FohRBNOcJ/grBrLaTGSUqaSgYr8bogVH4yYcpsCOyyi6RhVJjpI4XFIBxmn4OedvyRBGKkNcoBMcRUjn2uFXdwJOqdZ3oHRh4xPXIhfds9brJ9ZByiZURjuCY21AkppHwaczIpVZyGE4IpprKJLCOCvOyvhWfXgaNE9y4dL8TydjBfoRU/I4WnZJzGctKK02ppOiEW1zFdDYghxT4jDxIMLJwmUOZQEjKomSYkZohNNb27aecJVrpLgGdtD64RY6ecJl8TTGKYgaMwZZKcja3rPn+wffHh69qFf9P9/9/vSTQvO9diWoVecW2+m9i7Oc1Efr8zNCn1iiG7JtlSW2UNmG0u0vBvMFtjniA9+unu2bqFiYX+MiGrRO+qfnpN8avOqEg3qZYugq7DsTxVhOI/seWUrGhrIM44f3v3x4/+6v3/4ox/xreebrcgZ0e2W4ei/LcPXdor5aWdKlTMDBPnaDCke74AnH6vxPtOl9HfPlHf6vdOkXvS+6Fn+cLn1QYr/6wfZ/iZh7Wl7a1m5pgb/1PmxPEi55gnG0m3t5iW4e7Nfw3rf1qFJBtPX/STQrfwNQSwMEFAACAAgAGkXUSDiyGvbAAgAAUAoAACEAAAB1bml2ZXJzYWwvZmxhc2hfc2tpbl9zZXR0aW5ncy54bWyVVl1v2jAUfd+vQOyddBUdnZQiQQZSpW6t1qrvTnJJLBw7sh06/v3s2G5sSAjDqoTvPcf3+9JY7DFdfplM4owRxl9BSkwLoSVONsH5wzRtpGR0ljEqgcoZZbxCZLr8um0/cdQix1jsAFxxbtrPCGeHMujMzFfzu/ndNRRrY7u9ZCNjVY3o8YkVbJaibF9w1tB8NJzyWAMnmO51ED8WyWYxhCRYyEcJVeDT5l6f6yg1ByFAu/R9o88oi6AUSBf9bXKbXMnpTF2O/oR2wALLlrb6ps8QrUYFhEm+X+kzjKfq9bAqC30uEyT8laO9VRN0BB4+/nOuzyCD1U39Pz1Sc1bohIacy0X85BCGcjV+2qsbfUYJOiBtaLQKNj33yWK9WHsg+9Wf+1iPK2fkRef1ZCHooqcElpI3EEfuZnSiZB/PjVTzAcsdIkIBfFEHelFOv6BGuGdCWYf7Ax+Y5h7ICjrEOyNNBYnx1wOG8g6fJOt2Vfj+fco8BzkcrNDzsBN2yN8qrWdIT9ghXwnO4ZmS4xn8VGM4rsRrZIt5OftKCxSpq8uXuzmttvSkB1d4pq3AYSqWw1Jod95wBbpqcdTKjEvRmU8xRQdcIIkZ/aVx6bENRsTRicJ2Wn9fxRJLAn3t1vqolrTvsr6GzWiLGXaj+U3oYjP3iVQr/GGKpERZWanfJDGdWJ6aEWVkGvUz9JJUcOCPdMc8Tmt7iFQhvgf+xhi51gxlEq7FMjNYQ87EkZeCOOrPcWwf6Us+baoU+EbVDINrmlBmcCUuSqL+5DuGD8hDwoDSMGWpnqMIf/akJ7ANAIhnpSu/uRhN1RCJCRzAzb0naAMeiiwWqkOHmm0ln2An/fVgJSf96AG8hrRromsUHxcqegjvyq9+htGMb2CJUtFGFky9W8DdDAUr2W0y3Xm+dSOwrRS8rPTnKVRC/Z/kP1BLAwQUAAIACAAaRdRI2lyM28cDAADvDwAAJgAAAHVuaXZlcnNhbC9odG1sX3B1Ymxpc2hpbmdfc2V0dGluZ3MueG1s3VfNbhs3EL7rKYgtcozWzk/tCCsZhi3DQhTJlTZojKIwqOVIy5pLbkmuFOWUc/sUvfQNCuR5ilz6Fh0uJdmKbGflxilaCILE4cw3/zO70cHbTJApaMOVbAa79Z2AgEwU43LSDF7HJ4/3A2IslYwKJaEZSBWQg1YtyouR4CYdgrXIagjCSNPIbTNIrc0bYTibzerc5NrdKlFYxDf1RGVhrsGAtKDDXNA5/th5DiZYIFQAwG+m5EKsVasREnmkV4oVAghnaLnkzikqTm0mgtBzjWhyOdGqkOxICaWJnoyawTf7h+6z5PFIxzwD6UJiWkh0ZNugjHFnBBVD/g5ICnySorV7zwIy48ymzeDpzhMHg+zhJkwJ7l2nDuZIYQykXeBnYCmjlvqjV2jhrTVLgiexuaQZT2K8Ic7/ZnAcXwy7neP2Ra8ft4cXp/GrrrdhC6G4/SbeQijuxN32NvxV4U/Pz9qDbqf38iLu97tx5+xKCiO6FpAoXI9YhJFVhU5gFbDIpkU2kpQLrNFPwmjAYpULqicQqxOOWRxTYSAgP+Uw+a6ggts5NsMONsMlQH5ockjswKWtGVhdQHAF5wHRMMzlqiaev1jVxN7+muuh137l1o1WRtRamqRYPEgrTYvC66Ql21jJNdfcmYyUYCuHxhhlgb4cak5FQLhF35LVrXURsCdcYPyd7G59LO2Gc0lKtVmL4SqOrpST1g89ZcH86J3zpNtYv1eFYGSuCiL4JRCrCCauyPBfCuR6e5CxVllJFdRYYgRnQKYcZsAOqig6RxVZgZI4LXIB1mv4ueDvyAjGSiMu0CnOFqRz4/HrWwHn1JgrULq08ZEv+k7vuP3mkXOQsimVyZbgmG3Icvsg+HROpLJLOQxHQgsDZVIYZ+VdFd/q90+D4VkhfJq/dDKuQT9gSh5GyzaJ+awFldWmdFo2omuuEhpbkGNKPCZeJDgZuCygKmBCJVFSzAlNcB4b19ZTrgqDFN/AHtrc30IvT7gsTxNc9ahRM9CVIHd2nzx99vzbvf0XjXr45/vfH98ptNhUZ4I6dX5VHd26CqtJfbIQPyN0x1rckD1ROnOFyjaU3rzqFytpc8RHoVsIN++WcgV+ndUybB8Ojk7JoD183Y2HjSrp7SnsJJukWCBj96xXScYFpwrjxw+/fPzw/q/f/qjG/Gt15vNqBvT6Vbj6L6twDfzqPbu2diuZgKN64kcPDmvBM4719p9ovNt64J/37Ffpu7uf6XxXfqG+u1eq/v3h87+NgT+tXn7W3nai8Mb3yhrS11/SW7W/AVBLAwQUAAIACAAaRdRIfMLq66YBAAAkBgAAHwAAAHVuaXZlcnNhbC9odG1sX3NraW5fc2V0dGluZ3MuanONlE1vwjAMhu/8iiq7TmhDsLLdgIE0icOkcZt2CMWUijSOktDBEP99TflqWncjvpCXp69jR/G+FeSLRSx4CfbF72L/7u8LDZxm9QbufV006KnTmRHJAmZJCiKRwCpIdv70Ih+uBGXMZGE63304W1PyY+j+WXJhyrgiLDShGULLCO2b0LZU4h+vslNVx4pKbZ5vrEXZjlBakLYtUae8YNjdpFjlAiswZqCP6EOxCHTJI/BMu4Nur9trIq+Ok0nVMcJUcbmbYoztOY/WscaNXDQddbVToPMLX58O+ByOxmEZEImxbxbSauJx30UzqTQYA6e8T2MXJCz4HIRXUGfUGf2Besb1gip0lpjEnunBo4syrXgMtS71By58TOZetW6GLuqcha1tum8l+A50zeq168IDUW3UDReoNMauIzW03vMLKpAvEhmfUj+4IDl3WGfb1L1rof1ROAyHzHtCWHlCK+JFpk2D44ZXb8mHaypZp9SbF5QoKRGJxIoCM/I0tjpG3P4zYNxaHq3SfDrkkzFvA9dr0DNEUWwl2nxiBl//TNjsco5jztbhF1BLAwQUAAIACAAaRdR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aRdRIsuC9bWQAAABlAAAAHAAAAHVuaXZlcnNhbC9sb2NhbF9zZXR0aW5ncy54bWyzsa/IzVEoSy0qzszPs1Uy1DNQUkjNS85PycxLt1UKDXHTtVBSKC5JzEtJzMnPS7VVystXUrC347LJyU9OzAlOLSkBKixWKMhJrEwtCknNBTJKUv0Sc4Eqn61Y+GzufiV9Oy4A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pF1EgGCTn9RwgAACMgAAApAAAAdW5pdmVyc2FsL3NraW5fY3VzdG9taXphdGlvbl9zZXR0aW5ncy54bWy1Wttu48gRfc9XNBQskACBdaFuDjQKeGnZxMiUVqTtmQQB0RLbFmFetGRLM1roIc/JN+Rh3/IDAfYtP7NYIH+R6iZpkZIsk/ZkOAamq+tUVdetL55B/OQG6jpmoe/+SJgbBiZlzA0e4+FvEBosQi+MphGNKYvre8q9GzjhFz14CDkNqDEjgUMiR+Wz8bCBRuIP6vfkvtaHUVtpt1CvjVu4jzTcUWHuUtIuJRXmtFZTHdQPRCRyI7qgATstdVAvzB4D9CCmEdMDh34dSkXu/FRxBVcRcVzgi4fdNv92mdad1uYfajc7vQ7etWRJkrpI7WhNrbHr9S57chPhRrvTkHZKvyW1JNTsdJqX3V2z1+pIMBpddkFKG192UbvXbre0XQu3AI1kWdFa6q4nXTabMmjD/Ut1NxopvUYDNZtNqa3tOl1ppDQQcEsgQ5b63IGSJilSdycrcrMvoZE6UkbtHdZwV+2gfgt3G41dW1GkRmPv3P3q8u7aU0svJ3PnKwJPhuDkLM+t+onkGizWUQTMFvVXHmEUBcSnH2q//uunX//5n1qakyJ/M47MlCI1IQKZ44cJfFAXg2xGaM+nf56OXOdDbb5mLAwuFmHAwKSLIIx84tWGv00yJLW/DDLc0AhwDfGnBO6BLOheXVtud9qdsrBU12j0mq5F6K9IsB2Hj+HFnCyeHqNwHTillrfcrmjkucETX9RlT8W9c9yeGzOdUb9gH+7zrzxsBV0ppty8LuZfKaRH5tTbe6SlttQKuL3K1z1yAN24scsEVG7y7xx0RR5pMQB9mX/nMQFoKUatx7/XQYx+ZaVyEepoS6OikqQpnkWFq/Wqaj6tovCRO7uIez3QzzgvhB4TPHILG/wrBeIL5ApLRSl1W1/tKT3lgDEdHvaSgQ9aILj55pKShMipYquTm6lsfLbHk6uJrehXtaGaVCXiZfm7Vrf/tdnp/n5QT3ElJZk38nhclIWEsE6jnCzDmk3GNgjEY9vAn6za8Jef//HLz3/770//royf3Fpj3cC1YfqPygKmM3zHDfh7eQNuZzNsWLY51jVs66ZtTCzhoTG2sFYbfg7XaEk2FLEQbVz6BbElRdCo3Yii2HMdMcGbtxusaQl92uRG1g17hk1rpquWPjFqQzOMou0fhGSyZktIoyWJkePGZO5RR6iFZBHzvNGAdnEeQ/CXLV3gDH3iBhdltM/ke924sq3JZGza2NAySm2IAwdpEeGaqguaySaegYyIwL79Nrgt8lBIQLLnVRZyrV9dj+HH4oZcu49LD37YG6yZYgjJlAYlgJA4eAapZ5r3k5nGfQgKEUErEsdfwsgpJE0+dCVk64Y6gdRUrZx8i4vJZEPg3WABqUMXrIS8G2ya8hW2lcknyPHa0JhUBE0+Ql1+rAj6jE2oIWyWgBnynX4l84rgZZgVSFaDC8Lz3dsislgAjntz44brGCjcw1Amohrji8qaTPz9LQRSl8cvVHsiGJwtRo/uhoIpkQMbXgld0JFUrPHs+v5W/7M9kvUx1mxIN21yb1uiX3KlPtmiIGSIOBsSLCia0wVZQyVsYc5xHTHHIy9M+GHt/ogIS/vPd2nrMjT86bs3mFRoeCcsg8MyKIMDy4q9pp27LV3BGw3huf6iFWUc8GYTTBUb8kyffJsQxa6/9pIu/S0C9Wxc1WC9asf7/VU+bP8HY8ykBSs6dDTFDSuBMOzEfMuBzdOrBNSNEaibJv0cGj6/kVYSYExSGUaI3iHmDjxXMOQOPFpNxD1WTN2CE9c9nfN7SAmwqNUkaqfjzW+LHoUL+XOpzulDCOclj5JNcpCBvUuEv0yUc0elwtZi6dYYDDdA5mOSVCDVc31+myon9vYGZ65IdoPCeu7DteeI6vbcJ7EjgJ/XPj0+hz1EoS+oHomzvE42pT+905BkibNE77TaAeK5QEvHKlef74qYieWZem2rsqFifrfg9eyVx0F1cJ+MLdMeywqXAGXiE7ZYwi78wG985WUl1wINj2SQlyy+/iroQHtCRSn1j+WVJwgodd4j8bO8vxgho/FfS8ixZKUIFYOSwPQOlULPrNrSIf2+yYWEJJuOH/r8KauMnTzB0yDJliWr1zdQA+Z5a/eQG3n2EZqYOLeXxQgXlmXeX0jXzHMDWnFJ794y+MosfWrLmiau61BMnrt4SvZJB24a6csc8uDeXkGeei0b0EYPRFLHZdVlil0oay9Qu8l4X7mbk5vSM2H/BuIRaLas8KQSsCj0pvwx6vj1FRj42xlk5JBF/O6djfIc8TL8ksZu+EC8GNjypEPWKdgw5ae6VGSRdsg942Xg5FhTwiHfXehB/1aT1eTYi/RDlKoq4q02b/cz7chwuA6lUznL98RDfoN+ZUf8OeIhv8l7/wTuX0egw5k8Mns/U0iUp5eJHPDQQLSblCcbFXm4BWP+jhrnTEoJRU4/dOhQbGGW69O0mDktb3D9BYsHwfMp44Zj5lux7Jj/nqAwsU/e+vnsHTCXefTl1BbrgALML4sPT6V/miCn8j957j/0RUJFbLuiH2pwXSCLJe/YcQ2lMj7UuNp8lzzGrbJmxntZDimsOQ/1SfREIysMvWoqA75xVkKESaGfN29QP3LToH4uPoNU7MvhC9b+nEYYMsClWWoWaXnuZfZcdSdOjUXYC5N5PFuC6ACuMRkmRygkFSXRYpmlVDLIz8Pxj7ke3dCsS+UIOdecX/0ghso4n9gyG9MHlm9sKeVkBeTYjkogbXP7RMxzFydehIlb00lcMlNtx2FkHovVn+hU2bazr+kTG1HWoXmu561KCIW0PaELeF9y/6Ce32GhQR39GvSQBlCQ9+L/A/gfUEsDBBQAAgAIABtF1EjFe8CSyxgAABM2AAAXAAAAdW5pdmVyc2FsL3VuaXZlcnNhbC5wbmftW2tUU9e2jrU+WhGw1CYIsg9aq7VIRFoBDYmKz+MpDwsiAolIJbWIISIQIA+tlVAJpNUKx6qkahUEBJRKIoRECyS1USJajDRAJFtEE0jcSN6vu4OvUs+4445xzh3j/OAH7LH32utb3/zmnGvNNbL2N5Hh66a/PettBAIxfcP61ZsQiDcBBOINxtTJ8JPF3nm/wpcJGZvWrULUtHs/hm/eJK78dCUCcZE9zZo0Cb5/K319XAYC8c5e59+E3hSAgkB8UrFh9cpoCn6oh1F4ITtHC2EOYA9gv8YesHcxXN/9uzzs1OTcv1/7at2bIT/tX3ghplVxa21xW3RhSeS7R0s+3vJV5/oAZvTcGPmbn53Rrfth4YaGyx90XLioHpllMAz3ZteY8IGpKfPqtbrclsLQvJQLcfX1gQS9rSs1RdEQP2J9KtWWUZTf9MgE+sseDqvU4QKzvDUrftXg2xfRfhKo7/p8jp/W+TAdfzGQFS5ipspqjga9CT+4Fzs4fT7YolPLJF7wLSIhetCV2ybbHk1ytvIq7s3enTd4Ufxb0BsvGmNIzvd4fqIp8OX+jyw3+HJ1pScsIWLfgSVYZ+OUHVTnxfU3I/y/+wEkBhSJTVlphsF6qeb9D9u/CvZQ7qpoZ9Uvdr79uGMd0JMopNtE85jv26qDvZSsivbiYmgCArFeYek17E5IWX+7sDDw9LLly5xj/m3DptjMrL3OcVcc/qlGNfgIBY+97/0NiZ1dHQFOxA2HGyvrzyQ7ORx+PzOGuE7s5PH+BlXlC9zDv8ecnD0bnIhAfPv++ar/d+Cb5g42/WeLJlvY1JQ19IdmucLkWhcAXZnNAaEr2Fev5arOl2dJQw3dGrNOHYSfu3Nj20AWtVg8YK5+webjj+wp0bf1aqys6jmT237ggb3eTv33HfhhB/Xb4rnO4dMj61lut8mfO99w/bIEWrms2GnY1ZU3l2DXi79zkg2uiBNNeawytAD2dMNZNG2nIYjxNOix3aJVhOrvJQft7iC+7N34h22AYR/QTASMVzWaJq0/beQM0EyW5DiJ3/8xxRP4qSoeA/qKDqI8fejGviMc9vbvC4i4VrkP5f5+r9rQ0FekOhdNZnbx6rzn24cU9iFRqvoVsViu0CoRYkyHC/sDfe62PUovIeJQLy2r2R2wsDWodHCZZOhZlz857AfdEY71gWjj4ZqtUpzDqrkyUCa3yRg2WZGMzwMcRvF87hW6zVwk+z2To37hz52bE3jrG39oq3jy+2cRJ62S92ICFiTAHnqwtGdgj0H/UvMqi3zTBjQpAmt6oPFSGEUaucKu/1SKL5D2zIcT70Ga7+6gvKwwwxX8C+entN1pnJfYg6f0HewJEppu9pxhY/8wq2KFuXsslZqM5lcu13cRSfz3Hy809Gjp2YZ+NCPEphba1ddL460gzg5q+phAOBszvN40772egdyX5mb+ITu8sfETs90gFOY9uTYlm+EwMBhz8MWyC3+OjWqjPHoDN8uZR1kMQzYjew6+RvXndmJZzkNYtYaEMeRlLHHQacuD+bgreXBXbt7AcsWVPJua4NatVGaEYMvBjOVYMZhB2/xK/nvJ7CEN/2l7Tyr+6axtZ5QZGKyM+CJFfoqDgs50tr1dt2hMvDeCxct/mzZzW7zyz1AxiT8h5B+/eqvSP3Jf2g8v8yolBrmgL5ahi+3iqQwn046PafD1D+fkPPRcqurN0y5iKLoa4l75OnP/Oyw3eQo1OLy+8qX9qjfmoYCGm8b0EymvyHZO+vti7K7jUF/wzZeZXV857ftt1HtLwRbyWC7XjHVpIiY4lvBXUJKc5Sbe+WerfnwTbGnwBIrvvErmqsYVb4mYaYFY7/JxouNE/5uJNv1qTIeXphMVvQ16tGMYjR6+OtHtgfwuV9udKUvsV0d4sHUN3OahB/13fLQYYVlf+3LtDUMT3+HV+yTfQy0jzHzNojQF1JcMWO5ddwQ5Z2gJt3ZNAMqvqFD/1PUt30o84weUtwg8oadAqSHqWuKWXmJIsB9A4hjyvngdigP1FRKsSk28wnz3OpvYXFFmwzXwKWziVGsXx9Z1/aCFsvkaj8LmiIeUS6N098jHKXn8Rb1Sii3XBVXLFrNkaIDIX4RHkrwACcXmbigyLO813L4TgWvOe3SKGb67ni6UyBcpFBtf12soEMsi+lWjK4mn+9dko5AjUVZUbWGh3h05Qu6zd2dIT2LWUrtW871rC8VspV4inkq+hlv7HWp9CeGPgN1AGxsyJr8/tcOoaw1croSUdpBWRDC4GwBDYrELtKcb27uuO4WP1XgA8ZiHlER+wnQv5tLXPOk/HAqUIDtPfoHZuA2FfApTAFd87C8ClaH+d8WWismFl1EuIsvssDX8hCI36CJaiAxjTQVlHmeumtOSrNQt9qAtAj6VD5mNlNNGcjfDFow++lpg6jcVu3WqWyjxCdXiNRaKjZKy0uVtyNy/xsyTbqWeX4NRb8OcSUp4FAu2DGcmmdTnt9J3ddJK0GiFgUKz8r/sHjj7egzWDBvr3iUVRiW5uIPY8m86fMtCZsxdbeXPAraf2EInFPTXErvP1fOlw/13RMw7dBr68mu8so6BYQlP0AzBxxbGLn4ajewDrnBxBQegeaiABa2SDh4PEJV+wlrpK3gwp+yTGWiYn/FSMTRYgFooEuMEpFbjErYxWGRgbzkkZxG3tEpAO0TpNFAL2EQqFWr4ImQfP/q13JOvETEp7/0yvNFXud3xsxAOsyIHJb6bkbMfQA6QO3CH5EUBfxPt75cyjZS15FM4rIAilGgdi3cDtQC3aEYS7FgSRlQxy2eVyxTIvv2LLXZDwUVfPEAiCLDYfCh1K536r0z9DtofLxuf8MaJjhP9fyEagK1LFEJewii7oD7tT8yWa/n1/PUTGuaNqWsN3RkROafe2LWRWiN9xa2Mbt4ppe8rKpRCxgTOS3qNAt0F0pCmUV0zfHoS7/Lo5i77P7g/3cnB2h5H1JNvX3rR+HMEmWy+ESitizLAFXGRYufj8pfcaUucmq5UvzQR6+lU/sfMV3Cj/rnV+Apt1ItfJL6g8cf8UQl/rnlBcejIqNBbY1/Q1193umPKhaoXplk+dzrtwN1xGv9lNBpoIqaDl5VmiODA++drEfTh1uwy6rAoPlz7ERtzyVKVp+miPaJpl0PnLZomqKS01siTPiX7kQBcmV5dTFBcSBjDAK6Kum3F2SdYbgrrH7JwEbM+YRfjSY8We2Ub2/I1JURUUFpvDG4PfBdGaGlxK2PYH/Rnaqk96t38vambx1AdmA0o37CScOYOL5xlZ09bFuazObs9cP7xeKP4oBX1wV3pggLLSX0DXIlYild+3k3kY7Ziw4PTqAViT+kgam7LsD5A4KfQUhhkeT+D3S8W8G0xY+XxN4cCyjlWP6lPARHbOqSUoO+2TcrDHJ/T64O0SIhrWNy2+zNIeYbjvd9PXMXH4AFujvHalAiNB9IBUSAzBQc1RGHWds/3mash0AYD3mmVi8TvoNnOVZ7O4qwjN8FvbUmmFkyYi/cBkruJVFbslTEehOtrd6SMfLGZvnRVjMtkcE6o/68gHS7fJrP6V7gjzeTjxgCNBwloo8xgI5EjEhk7YM4hiwgsEqHcud9YisK9wrf/bQt9w/pukotPpzGSNhiFuWuGSrjNlWOCSy4AW3jfYiVPImfCqhWO8Pax9/vi8V5ICziHEaeDC7lhcYcxBxOOKjII/fPzUdNFgXNFv17k2yhWFY0lLpSJJamxzWO4y4nUgkIIOjuV+OFuAi3jOnT2bXXUti7er0CbBLIrdRJ0X8G1baYbzB1wScbKR4Wu7Uyv89/tARAxD4f1IHjIMRnS7wChu4DlwqYxQXQym4oibHZHDpOTQlncmLm/oCaLAqeeRrmK9l20Dxf1y0WlK1olUQm3xMnVBEAajWr5ZSfYQjlB5vAYn2BbLVtd34alVyey3aKo1clTvyGAewa30FkQdIF5qGrLX4cqmKbiPcEXKpV0Pt/f/yr4y3L/G2EJ36OFnye7uEINutKMVtRiDZf68JdhHWQXGXK2MFwkHHGwu5bBr+23eLVZ4ujVZAclkfoPUA+BRhQohrCyA2td5qkNGZ1js62Q2rIhrf7fTWLkbEAkNNZpfpapVWNbLCw3CeNm38+lICH71oW4v6bmiaV+fgQSlZc5ltXTYjdOo1ZwJCkJI0liuZQ3Y3OdYY4H7KqyPOoG0czav2TNDaamX4sxPbguSU4v4Agtn5KW5cTFjrVr+Yjxyf35uCtNltnaYBN5S/GMxtyxMbkxANtaGu8nZj4BZDUn+Ymxta8BjM5KzingSOkZAOPgQ32H/mIwvDUJKqnGA8ktUxQ2zRHSx55nwvi0kLWPVDF/VQb6dC6Yt7S1rs7aOx228RADmgPX8h98XZM1ZpptkBp/TBtfQ8Zp/CdoHIL2D5m7B7DZYPZW887/2t8qxoHHgceBx4HHgceBx4HHgceBx4HHgceBx4H/LeDHXUROMznHdwPav73gRfuIEWRrnWeEvEo9D4/UK3cVvDzldv8Ddqj+nsY0wBGSr/huaDoS6Nuer7oRPM05MiI98v96+g7h/b2TNiJ4wf/WsXFoCs54zdXZEvnvQg59gsXYfv+syc1q4mg1lKHUbKHuUOygXYy23T7qAcRSqRBZJI63LXN2urSo9liVuvMYL8IozO7JrEnt4qV1E7uFuYpAMicMj+PkUY0imVBg0RFMR4cPNFcqwSJ2k1nnHGlHzsh36/yH0I/BrUt7CbrgjeTjksZwNtvmx87BD/gAvfYS7vfA/RgkkK1TX6lo0gosq3UNl+UkIc15zsq0plbosFuya/N61OF82xCJ0SEPOcH0yV3gkDOMLYDgcZpEUcrrGU7bCOUt3W3QOuzaoOY0vr1aWFtuw+3xZHf0aDpr6boRWU6URGdY4grSOD0PQKeGSnQzGpRmbSRRbGqJeOshebShJ9Y6y9+CfiINxXZ/Kc1FKcEaeihyBpLM7cmSX5+UqNNfJljbCNQO9XZegUx8cLfRxHGYjgAyLrhYKaSxXCGFtZRhKs3YVzDNCuXNoPch6X2/9y3QIHEiGpgFpkGONQm3xHKRRGLZXOlY5w8GpHALCal8h5ER0ivgK3aEjASeU9I4/ekjZNhrCyDkitrc/o8kOE5itI6ysZPmv5C+qNRUuhWWrtJNtTnKlqufiUwlz0DhRG0JmcfP8tIv+LuApMZSJBUStA/beTyjVsD/li3Usa/54vGEH8W33hXGQntc1oKGXSwkmAU5Wigf/CPhBppz9kkGzpDRvy/ghN7xq4A9Q5gPDQ9mQak+DhzwJZXyYVlAZgkxyBQMB9X3lMlf6gYuSSJDezdlciTuwnMqSJ9EvXeHkmuOE3/FoyTiV5SJAgH8Mijvkr25sHDESA59u00Cxr0V4M4qdPAKAO5boIPJqyPgCn3pWEtz6JDjOxowF1/siGiSF83YbmqUZP0q7AeUAZVi/LBTi6lQ6DuVuCOJJaqA0kpLQr4xsH8HzTEFbJlUNO2aCvZ/kEQizKlpnaQ1yjNda83NXmCLeRUGtvkqk2xJ4ktV+p42204HO2EkoD23SQM2FaieQu4wfKUmY2pnMjrGEPK16uIEBC8BOvtWqY3mc7dSnAi3xSkl6EoxBv1yJHWh8CzvPovr5YPf2qntkYRgo7U4FNBekzt4VoVlRobqYVHu5MrkCnyv3a9SPBlxf0+iPiivOprdFN0zsKQN1xcXqslBAf5fJEzdTPJSnh8p7/kgn2ncalGl2kKqjbe/6b9fby1zg8zQ2ZlJplCgRKkHJe/9YqS7QI2QIL/LQP0nHNwd4mD1EF4D9RUxjMwmh+GYdFBgPIgepF1LHKUQVuGTd74xonNNPsxpKQJROgDCEW4PGbwUw26GiVyimfdP+U2MrSpNo27JvstNXO1MwXqWW4DfCX0ESjRpyLiW0WI+/W1LgaOdPANLJykN211cyGRAiA5wLdr/BWsGBPLWE3rn90qHT2P9jaWGODfExh7HXAtmrZWRU8bu758F2A1au0ZTxcbRwXpbec9TJCOqt+GzUYLtO4GN0c3YaCcbYo/AMb3kmVjeZsLi+EofxvlG6Y5CgnqNfc0nsPhtB7t5Fctvmj/Uthj3FF7W2Mg5SmEmNS4Mlew87PKEzW2rny5SlyrS97h4gFkSRVPAu61qUNx1kGYVxNa6WbBr+dKAL070Jx+b/jdkDA2b7zApptzjOiyyoEOlVUQs3xCqDcmJ52M19VT5Jt09ON3CPdgeTo62n2VM1UU47qotdoOQseRGNDe0ajRYvJlm4icfdYKj4VNIhQNyYnp650AyCmnoGCSZQUlACU1pt0imPYX73+Xibp50DDhOJFjZJSQvHIDbPBp/gYcI8gXY/K57t8/7eCH2FRZq90faTOrISnYSrMGpQYsNYLldvRbDYUN++VEJ6bFcz/DU0C2wcD/zh/6o1g2VPAfyKCJS/Rzy1tKfBpeviGZPR1xto2rqOYscg5nrO8UXYad/qxSu1JFvoIB9B6qwgLjeUyn5MAUpg4oWlLbVT9i+10jgKuyn5ZthaIHtdjWkV4n/PirFXcKX70gHC2B3CKync3chEP4Pzxpli+5WspNhjr5tjAMq8J/wMjolloYttquSgY8UWD+hi+8h4hvR3Gmj+eWZUsSNfc70s286+uYoDKdGkc6ZM2SnYgCxM2irsMWeYEtrrGD46BGSxnCXK9B9ADVS4jOB+22VUnGUoXZZqxzscoPAisbE0QiXLk7lN5svbhqNqfrKMoj8w6hr/qmSJjI307xh8q4XzMEpLLeDqPe2f065mYqvz5PLexssR3CmI8f5ppuk3mZVTO2yK0Uz3sjtHAAr8h62uHO9Ykhur9HOeA/y+1YlWRyel7Vadw+BSLhBalbO7Oc0u543B5dUWrw3WYMqRi34LVCKqW8Ci5eHT853oz85UJ7rsCgYe47Da2d5LuFqBOxMkNBYoDVFNtMWCbrn5F4RDG7PaepnHx0NtL1Kwn3UoikFxgC6QECrGA0L069MXIK9S/3tXzSvbg30ojsMDKG390KynBehE+zjVGKBUsfpMMNZpIS0zNRr4JfzP302H+wwzfPpGE4DB8Dnnm3fblL4TWYac6yoGG7t6EhN4OXaRQ5r5oJOcR0cNJFKGZ7mMhts+aVUMHL2CLq8Ym3+sdE12nl6uwlN7ZvWvR07/B37BDVnernFeSZ6+Gk/BnaXO7yKnly6ovXJYv86OBWFrKhns2Nr4PQUpL78efIPVJdMbL2kauhMnohIJ0fgdL9rZAbrwC1DFM3F6T1f+k0otRabXwwl+Qq++5zKZup4T76JoG6H5zzqw9V8Pt1yvHfkXA9g6wCOIrkJtM5JQUFVWEL7GTPVBdw4eS00b2bAKheQA3q3uUc1c06NztSBAXtbS5nRpMLK58l9Qmw+5hmV2fQssTmWQaIEd2D2Kp3RyaHvjhsmEmuP4+8CWySnzDq/ZnNnbW+zoVnbvHMLz9CbR9h7cVZtfO/DCMdIRLbQdFxoOi0np1b4N1yJ05n2+MBx5e7IbTHSXctnTlyD8TjV6Hg2x7g+Y0O87LNrbWdalXMGHKbelzr41ox7O6pGA3xHniW+dxNWH+cJvEcfyKYPnIvyjUZWJdGaCJbLhI9I4s7YxF0Z9apnmp+l5K+kopn9pUmroafGWP92s3Tj5lGZn69275VPd4vKtDxb7J7VF4WJ51Rk57p6Ds5pvW1P4TVj3TZqcHhn29IXQmK+HhXJe9UL1s7MlQUJ7LoDDAfzee91QM5P1O6ni7F+0YSsGQowiXax0S5wEwwq725+QRF/iCTyYMOBcJg9EbEvrEB7MNJ2bPBSNPuKc1GiWgWW30aX21XWI8c6g05Yfy/HHkVWQsPmIWj6fJDTnYC/tUf9UldIl9Q58GDHMonsx2e1SZjdszaXDyta2rfE8Y8ceH08a/RqCguWKN7AjtwKm4/cqiafeioX2uRNbrRHYf0HF8XKcdYWHP/RquPHbb1aG94EwzLpC7fytRQWbDPVGy6nb8+upaWZBuoLC7TcyNC7m7rPNWrXtNaeza2mncyDqyO7SOPe3njPeg2wXtPcJNEzQpZEKxvIHBVtAs6DMD+roCW4dyBHMPmmeALi6ilvJfpY+55FeV2yx0yjpDqD7ca0OzlKGbzRjxXycHyoiOQnzu+zaRmO62nPkeAyKEGJ/spf/YOpWnapNOekj3bAnXEsUwP5eqtIg65JHOEkVoCvwBGG6cHQE9zctLmypvCyYh9SIAauxuv2espuDDSX0EJ8nmL0s4DitolumLo8dbwidzgi3b9NrUzrpDl3FMf/5cZC1QDYnzD7Rz9B8l+YxZTTR84AR199g2S5HkHfJJjh3DKc3p7NSzMocvSjm4+u7aSCcBHzkRhnJ+eEOZGfHjqZ9D0YNvLLNPRgDUGI730LfvqjR9OqwWm4VK7FgazEnxna9jXSOdSGNeGra1Zt++p/AFBLAwQUAAIACAAbRdRIY1AdNksAAABqAAAAGwAAAHVuaXZlcnNhbC91bml2ZXJzYWwucG5nLnhtbLOxr8jNUShLLSrOzM+zVTLUM1Cyt+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
  <p:tag name="ISPRING_PRESENTATION_TITLE" val="唯美水彩花鸟年终汇报模板"/>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2382</Words>
  <Application>WPS 演示</Application>
  <PresentationFormat>自定义</PresentationFormat>
  <Paragraphs>148</Paragraphs>
  <Slides>17</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华文细黑</vt:lpstr>
      <vt:lpstr>Impact</vt:lpstr>
      <vt:lpstr>微软雅黑 Light</vt:lpstr>
      <vt:lpstr>微软雅黑</vt:lpstr>
      <vt:lpstr>Calibri</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唯美水彩花鸟年终汇报模板</dc:title>
  <dc:creator>www.1ppt.com</dc:creator>
  <cp:lastModifiedBy>20376156</cp:lastModifiedBy>
  <cp:revision>71</cp:revision>
  <dcterms:created xsi:type="dcterms:W3CDTF">2015-10-16T11:59:00Z</dcterms:created>
  <dcterms:modified xsi:type="dcterms:W3CDTF">2022-07-04T07:22:29Z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E33B16B1ABF546C6A44726B3F1D212D1</vt:lpwstr>
  </property>
  <property fmtid="{D5CDD505-2E9C-101B-9397-08002B2CF9AE}" pid="3" name="KSOProductBuildVer">
    <vt:lpwstr>2052-11.1.0.11194</vt:lpwstr>
  </property>
</Properties>
</file>