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0T07:24:13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1210 1079 24575,'1'-14'0,"1"-1"0,1 1 0,0 0 0,1 0 0,11-26 0,-1 3 0,2-10 0,1 0 0,3 1 0,2 0 0,40-60 0,-7 7 0,-39 66 0,28-42 0,-37 65 0,1 0 0,-1 1 0,2 0 0,-1 1 0,1-1 0,0 2 0,1-1 0,12-6 0,49-26 0,2 4 0,1 3 0,82-25 0,38-11 0,-140 52 0,0 3 0,1 2 0,65-6 0,-73 12 0,50-12 0,-59 9 0,1 2 0,59-4 0,412 11 0,-222 2 0,-213 2 0,0 4 0,0 2 0,75 23 0,-35-1 0,152 64 0,-201-70 0,-59-23 0,267 109 0,-209-81 0,-2 2 0,67 47 0,-107-61 0,-2 1 0,0 2 0,-1 0 0,-1 1 0,-1 0 0,17 32 0,-7-13 0,52 76 0,-69-98 0,-1 0 0,-1 1 0,-1 0 0,10 37 0,2 6 0,-9-35 0,-1 0 0,-1 0 0,-2 1 0,-1 0 0,3 48 0,-5-35 0,3-1 0,0 0 0,28 81 0,-19-72 0,17 98 0,-11-10 0,-10-76 0,7 123 0,-42 243 0,19-362 0,2-29 0,-2 0 0,-1 0 0,-12 43 0,-11 7 0,14-50 0,2 1 0,-10 57 0,-22 101 0,11-57 0,2-16 0,-48 126 0,54-176 0,-5 43 0,24-86 0,-1 0 0,-21 55 0,19-61 0,1 0 0,-8 46 0,-5 15 0,-38 116 0,55-183 0,-1 0 0,0-1 0,-1 0 0,-2 0 0,1 0 0,-2-1 0,0-1 0,-19 26 0,-5-2 0,23-26 0,-1-1 0,-1 0 0,-14 12 0,5-5 0,1 1 0,1 0 0,-28 42 0,31-39 0,-1-1 0,-1-1 0,-41 39 0,38-42 0,1 1 0,1 1 0,-32 46 0,-4 6 0,-18-1 0,41-42 0,17-16 0,0-1 0,-2 0 0,1-1 0,-1-1 0,-1-1 0,0 0 0,-1-2 0,0 0 0,0-1 0,0-1 0,-1 0 0,0-2 0,-24 3 0,-55 16 0,75-15 0,0-2 0,0-1 0,-39 3 0,-90 5 0,-31 0 0,-94 0 0,-45 0 0,53 0 0,-4 0 0,230-13 0,-387-17 0,133-14 0,280 29 0,0 0 0,1-2 0,0 0 0,0-1 0,0-1 0,1-1 0,-1 0 0,1-1 0,-14-10 0,-183-112 0,-242-133 0,257 152 0,119 70 0,55 30 0,1-1 0,0-1 0,1-1 0,1 0 0,0-2 0,-30-29 0,38 30 0,0 0 0,1-1 0,1 0 0,0-1 0,1 0 0,1-1 0,1 0 0,0 0 0,2-1 0,0 0 0,1 0 0,1-1 0,0 1 0,0-23 0,-34-235 0,4 52 0,26-215 0,11 254 0,0 95 0,3 1 0,5 0 0,4 0 0,3 1 0,40-114 0,30-77 0,-28 78 0,118-267 0,23 33 0,-192 418 0,1 1 0,0 0 0,2 0 0,0 1 0,0 1 0,2 0 0,0 1 0,0 0 0,2 1 0,-1 1 0,25-15 0,-9 9 0,2 1 0,0 1 0,0 2 0,1 1 0,49-11 0,-16 15-1365,-46 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0T07:24:38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9372 2260 24575,'-1'0'0,"-235"-8"0,203 4 0,1-1 0,-1-2 0,1-1 0,1-1 0,-34-15 0,-3-10 0,-89-59 0,90 52 0,-82-39 0,37 28 0,-157-96 0,233 125 0,-227-135 0,224 138 0,-1 2 0,-1 2 0,-1 1 0,-84-17 0,20 9 0,-23-4 0,87 18 0,1-1 0,0-1 0,-40-18 0,-66-19 0,-473-138 0,161-24 0,405 181 0,14 7 0,-42-16 0,-120-43 0,-162-60 0,-384-106 0,491 159 0,-167-62 0,358 127 0,-2 2 0,0 3 0,-1 3 0,-104-8 0,-284 10 0,438 13 0,-217-3 0,-220 7 0,435-3 0,1 2 0,-1 1 0,1 0 0,0 2 0,-36 14 0,-89 54 0,-4 1 0,66-45 0,-2-4 0,-119 19 0,-54 16 0,231-50 0,0 0 0,0 1 0,1 2 0,1 1 0,1 1 0,0 1 0,1 0 0,-36 38 0,-12 5 0,42-37 0,1 1 0,2 2 0,-35 41 0,48-50 0,-19 26 0,-30 51 0,49-71 0,-12 20 0,2 0 0,-27 74 0,14-22 0,19-52 0,-20 75 0,1 72 0,-27 104 0,30-143 0,8-28 0,15-66 0,2 2 0,2-1 0,4 1 0,6 87 0,-1-18 0,-2-41 0,4 0 0,22 113 0,23 72 0,-13-4 0,7 30 0,-6-80 0,-24-128 0,3 0 0,32 97 0,-43-170 0,1 0 0,1-1 0,0 0 0,2 0 0,-1 0 0,2-1 0,0-1 0,1 0 0,0-1 0,1 0 0,1 0 0,0-2 0,0 0 0,1 0 0,1-1 0,23 10 0,2 1 0,0-2 0,2-1 0,0-3 0,1-1 0,81 13 0,-103-24 0,47 8 0,0-4 0,0-2 0,73-5 0,-125-4 0,0 0 0,-1 0 0,0-2 0,0 0 0,0 0 0,0-2 0,16-10 0,49-22 0,-47 25 0,-1-2 0,0-1 0,55-41 0,33-19 0,-88 57 0,-1-2 0,-1-1 0,-1-2 0,53-58 0,-51 50 0,1 1 0,2 2 0,41-29 0,37-22 0,-83 57 0,1 1 0,1 2 0,1 2 0,1 0 0,1 3 0,50-19 0,-54 27 0,6-4 0,0 2 0,1 2 0,1 2 0,0 1 0,41-1 0,-49 6 0,55-10 0,-53 6 0,48-2 0,68 9 0,113-4 0,-168-10 0,-53 5 0,55-1 0,-64 6 0,1-1 0,-1-2 0,35-10 0,-36 7 0,1 1 0,-1 2 0,44-1 0,-2 5 0,109 4 0,-139 4 0,-1 1 0,59 20 0,-68-17 0,41 12 0,-25-7 0,72 15 0,-92-27 0,-1 2 0,0 0 0,-1 2 0,41 17 0,218 126 0,-221-112 0,-30-18 0,0 0 0,2-3 0,49 19 0,-59-26 0,-1 1 0,0 1 0,0 1 0,37 29 0,-33-22 0,1-2 0,39 19 0,-22-14 0,-39-18 0,0-1 0,1 0 0,-1 0 0,1-1 0,0-1 0,0 0 0,1 0 0,20 2 0,17 0 0,82 22 0,-52-10 0,-35 0 0,-40-15 0,-1 0 0,1 0 0,0-1 0,0 1 0,0-1 0,0 1 0,0-1 0,0 0 0,1 0 0,-1-1 0,0 1 0,1-1 0,-1 1 0,0-1 0,1 0 0,-1 0 0,0 0 0,1-1 0,-1 1 0,0-1 0,0 0 0,0 0 0,1 0 0,3-2 0,36-30 0,-26 19 0,0 1 0,37-20 0,-14 6 0,-36 23 0,1 1 0,0-1 0,0 1 0,0 0 0,0 0 0,0 0 0,1 1 0,-1-1 0,1 1 0,8-1 0,-13 3 0,23-4 0,-1 0 0,1-2 0,35-12 0,-45 13 0,1 1 0,0 0 0,30-2 0,-31 4 0,-1 0 0,1 0 0,0-2 0,-1 1 0,14-7 0,-10 3 0,0 1 0,1 1 0,0 1 0,0 0 0,0 1 0,23-1 0,116 5 0,-66 2 0,-51-4 0,-1 3 0,0 0 0,-1 3 0,52 12 0,37 7 0,-19-5 0,-51-7 0,1-3 0,1-2 0,92-1 0,640-6 0,-771-2 0,-1 0 0,1-1 0,-1-1 0,0-1 0,-1-1 0,26-11 0,-25 9 0,1 1 0,0 0 0,0 2 0,1 0 0,28-2 0,-3 1 0,-1-2 0,0-2 0,0-2 0,74-30 0,-103 35 0,0-1 0,0 0 0,-1-1 0,0-1 0,0 0 0,-1-1 0,-1-1 0,0 0 0,0-1 0,-1 0 0,-1-1 0,0 0 0,-1-1 0,-1 0 0,14-28 0,-15 23 0,0 1 0,-2-1 0,0-1 0,-1 1 0,-1-1 0,-1 0 0,-1 0 0,-1 0 0,-1-22 0,-1-9 0,2-5 0,-3 1 0,-2 0 0,-3-1 0,-16-64 0,-4-1 0,20 86 0,0 1 0,-2 1 0,-2 0 0,-23-51 0,23 61 0,2-1 0,-13-50 0,15 45 0,-22-52 0,14 50 0,-102-255 0,111 265-273,0 0 0,2-1 0,0 0 0,0-44 0,4 44-6553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0T07:51:54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1646 411 24575,'28'-27'0,"2"2"0,1 1 0,62-37 0,111-44 0,-81 44 0,-87 44 0,1 1 0,0 2 0,1 2 0,0 1 0,1 2 0,40-4 0,22 3 0,115 5 0,-180 4 0,0 3 0,0 0 0,0 2 0,51 13 0,141 36 0,-125-32 0,123 43 0,59 54 0,48 16 0,-287-117 0,0 2 0,68 41 0,80 63 0,-126-78 0,42 27 0,-2-4 0,133 110 0,-185-123 0,-2 2 0,84 117 0,-109-132 0,-2 2 0,-2 0 0,-1 1 0,-3 2 0,-2 0 0,21 78 0,-22-50 0,-4 0 0,-3 0 0,3 132 0,-14-111 0,-4 0 0,-4-1 0,-4 0 0,-26 95 0,23-131 0,-4 0 0,-2-1 0,-2-1 0,-3-1 0,-2-1 0,-3-2 0,-53 71 0,-18 11 0,-92 114 0,138-182 0,-117 132 0,136-160 0,-3-2 0,-81 59 0,74-64 0,-2-3 0,-1-1 0,-1-3 0,-1-2 0,-1-3 0,-100 25 0,83-31 0,-1-3 0,-99 3 0,-147-15 0,156-2 0,-1-6 0,-181-34 0,335 42 0,-379-66 0,330 56 0,-293-63 0,214 42 0,2-5 0,-232-98 0,-289-156 0,581 259 0,1-3 0,1-3 0,-106-77 0,151 95 0,1-1 0,0-1 0,2-2 0,1 0 0,1-1 0,1-2 0,1 0 0,1-1 0,2-1 0,1 0 0,-18-47 0,21 28 0,2-1 0,2 0 0,-4-96 0,13 139 0,-5-49 0,3 0 0,3 0 0,1 0 0,3 0 0,3 0 0,2 1 0,2 0 0,27-72 0,35-70 0,-15 36 0,102-194 0,-121 280 0,97-166 0,-110 197 0,3 1 0,1 2 0,51-50 0,-39 47 0,-24 22 0,1 2 0,1 0 0,36-25 0,-19 17 0,-30 20 0,0 1 0,1 0 0,0 1 0,0 0 0,0 0 0,1 1 0,18-6 0,-19 8 0,1-1 0,-1 0 0,0-1 0,0 0 0,0 0 0,-1 0 0,1-1 0,-1-1 0,14-11 0,-6 7 0,0 0 0,0 1 0,1 1 0,0 0 0,1 1 0,-1 1 0,1 1 0,1 1 0,34-5 0,-38 8 0,4 0 0,0-1 0,0-1 0,-1-1 0,1 0 0,30-12 0,-39 12-97,0 0-1,0-1 1,0 0-1,0-1 1,-1 0-1,0 0 1,-1-1-1,1 0 1,-1 0-1,0-1 1,-1 0-1,0-1 0,7-11 1,-4 2-6729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0T07:51:59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1851 130 24575,'118'-6'0,"188"-32"0,-90 7 0,906-23 0,-609 74 0,-269 7 0,-170-14 0,-38-6 0,59 4 0,-68-9 0,0 2 0,0 0 0,0 2 0,-1 1 0,30 13 0,125 60 0,-172-76 0,135 71 0,156 109 0,-231-133 0,-1 3 0,92 96 0,-85-73 0,108 142 0,-152-175 0,-2 1 0,-2 2 0,-2 1 0,-1 0 0,20 68 0,-28-49 0,-2 0 0,-4 2 0,-3-1 0,-1 72 0,-4-94 0,-1 1 0,-2 0 0,-3-1 0,-1 1 0,-17 65 0,-49 99 0,-147 301 0,144-363 0,-7-3 0,-156 212 0,102-175 0,-438 553 0,541-699 0,-1-1 0,-2-1 0,-1-2 0,-2-2 0,-1-1 0,-1-2 0,-2-2 0,-1-2 0,0-1 0,-2-3 0,-77 25 0,-8-10 0,-2-6 0,-1-6 0,-227 11 0,260-34 0,0-4 0,-146-26 0,-189-65 0,-69-67 0,133-16 0,214 96 0,80 40 0,1-5 0,3-2 0,-74-66 0,31 25 0,-75-65 0,-84-71 0,47 42 0,191 150 0,2-1 0,1-2 0,2-2 0,2-1 0,-47-81 0,57 84 0,2 0 0,1-2 0,2 0 0,2-1 0,1 0 0,2-1 0,-6-58 0,13 57 0,2 0 0,2 0 0,2 0 0,1 0 0,2 0 0,3 1 0,0 0 0,21-52 0,41-97 0,109-351 0,-152 433 0,4 1 0,52-110 0,-50 139 0,4 3 0,59-90 0,-73 130 0,87-139 0,-103 160 0,2 0 0,0 0 0,1 1 0,0 0 0,1 1 0,0 0 0,1 1 0,0 0 0,17-10 0,20-9 0,71-31 0,-96 49 0,69-24 0,10-5 0,-77 30 0,0 1 0,1 1 0,0 1 0,48-6 0,6-2 0,-21 4-102,-38 8 177,-1 0 0,38-14 0,-52 15-210,0-1-1,0-1 1,0 1 0,0-1 0,-1 0-1,0-1 1,0 1 0,0-2 0,-1 1-1,9-11 1,-6 4-6691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BED59-DAF4-EEBB-3A67-A2C37B105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2EC300-A2D2-80A7-DE02-E3683CEDF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944B8-BCFC-736A-4F9C-77D579E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20.09.2024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72C2D-2AB2-E585-6D68-2319F027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9EA4B-7298-8815-A22E-624755C0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13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ABD16-543A-DC97-57B0-6BD0E1FC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4AF89F-41E3-8744-7513-81E30152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33B57-A8C6-C22E-5D41-D3C708B5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20.09.2024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104DA-F592-7D60-D362-AA69A7CA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D1EEFC-6E1E-1D6B-708B-9CB359F2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99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117133-C188-1C19-88A2-4AFC05B2F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729452-355B-0718-B7BF-5323FC003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E303D-91F3-E253-22D7-EA17645E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20.09.2024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EBFFA-F373-FEA2-54B3-BCE4E491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8CC775-A6AB-C965-514A-A9040ED8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606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027AC-16FF-D1AA-E648-895DCEAA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A6DF5-E079-8ACC-3430-F524C7E5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AC16D-EB5B-FAA2-8679-EEE5879E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20.09.2024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F40EFD-F67E-3F18-2398-D882A140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F291D-1063-139F-2D1A-FEA83A62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38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8761B-C563-C595-A632-67A051B6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38F7FE-DFF6-E90A-DB43-F66953AD9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22474-6383-36C9-8473-E8CC5FB5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20.09.2024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1E3E91-559F-ABA0-CD70-27323B7B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A81BC3-783F-923F-37B0-087C462A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94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8AD48-93E0-790C-C3CE-02B53999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BD4DF-F4A5-1574-CBF7-D2BBD30C8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7C4D85-A883-E861-D029-DD490506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F1FAED-0BCB-257D-958B-9DBFEE2F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20.09.2024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E034C9-C171-F2CF-8667-5D28A0FC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69D03D-F33C-FBB8-32B0-31E1918C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166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17BFE-E5CF-2312-8D35-C24E2CB3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0EC5CF-93BE-A828-5974-B518E510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6CBDFA-595A-0A6A-A180-28F9BBCE8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23D58E-41D6-C40A-0BDC-1D2CAD25B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F6171E-CB01-8B7D-0E81-1D7F9F7E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F9C57-499B-15FE-C3D8-C18C4390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20.09.2024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823340-C4E0-B8AC-E32C-0E817C2A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8ABDD4-51A7-0DD3-D969-5498AD30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524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FAE04-05ED-DC6A-B5C9-D366AA6B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69DFD2-9433-48C3-7FB3-7DC671AF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20.09.2024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951466-31A0-C694-D910-3FA07AB4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E4B1E9-AE4E-8B47-4996-E758BA36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817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3819EE-996E-BFC2-1380-C1544223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20.09.2024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5DCEBA-7C5A-1D09-EDC4-FDD8101D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9E206-52AF-D61E-78A6-8D7EB364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6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B4B47-CCB3-6A5C-D5F0-44994B2A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7050C-4D1B-3CB9-73EB-FA54164A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EBE1E0-D07A-2AC7-AAB5-8442F101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A2DDEF-DAE9-73E8-DB75-CA6EB180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20.09.2024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FC151-1D75-13F9-A34B-CE982C59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C9D9E1-065A-0443-D446-595CB396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907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05951-4C36-16D2-E7BE-0CF85F82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0E2DF5-5CE6-492C-ACC6-736BBD094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109FDC-27F3-DCF2-0DAD-3D8C2909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C259FB-4C5F-0B29-634B-649621C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20.09.2024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388D29-533E-DAB7-CA8B-AACE0AAD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1ED208-63AB-2F83-0C19-5D80C660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247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BBDCBB-09C5-021E-7DC6-FE6729A9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7E49BF-0F8A-1556-C2A5-C7E8D023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D35CF-D4C7-2F99-D184-82D46366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ABD5B-4322-4492-B4C0-5F6A8BB4905E}" type="datetimeFigureOut">
              <a:rPr lang="de-AT" smtClean="0"/>
              <a:t>20.09.2024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0BC64-6F61-FBB7-232C-92D429BF4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044C9-5701-0E5C-0A38-0D271C1B7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02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builder" TargetMode="External"/><Relationship Id="rId2" Type="http://schemas.openxmlformats.org/officeDocument/2006/relationships/hyperlink" Target="https://www.ionos.de/digitalguide/websites/web-entwicklung/was-sind-design-patter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builder-design-pattern/" TargetMode="External"/><Relationship Id="rId4" Type="http://schemas.openxmlformats.org/officeDocument/2006/relationships/hyperlink" Target="https://seism0saurus.de/posts/design-pattern-build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Lächeln, Animierter Cartoon, Spielzeug, Clipart enthält.&#10;&#10;Automatisch generierte Beschreibung">
            <a:extLst>
              <a:ext uri="{FF2B5EF4-FFF2-40B4-BE49-F238E27FC236}">
                <a16:creationId xmlns:a16="http://schemas.microsoft.com/office/drawing/2014/main" id="{CE7C9DB4-BE6E-FE3C-B8C1-8B447AD4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D85714D-5BF1-D146-8E7A-6892D1ACD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 b="1">
                <a:solidFill>
                  <a:schemeClr val="bg1"/>
                </a:solidFill>
              </a:rPr>
              <a:t>Builder-Design-Pattern</a:t>
            </a:r>
            <a:endParaRPr lang="de-AT" sz="6600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7194-D06C-CF97-62C1-4BAF0A2A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71805-ED61-CF46-2175-A699E532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https://www.ionos.de/digitalguide/websites/web-entwicklung/was-sind-design-patterns/</a:t>
            </a:r>
            <a:endParaRPr lang="de-AT" dirty="0"/>
          </a:p>
          <a:p>
            <a:r>
              <a:rPr lang="de-AT" dirty="0">
                <a:hlinkClick r:id="rId3"/>
              </a:rPr>
              <a:t>https://refactoring.guru/design-patterns/builder</a:t>
            </a:r>
            <a:endParaRPr lang="de-AT" dirty="0"/>
          </a:p>
          <a:p>
            <a:r>
              <a:rPr lang="de-AT" dirty="0">
                <a:hlinkClick r:id="rId4"/>
              </a:rPr>
              <a:t>https://seism0saurus.de/posts/design-pattern-builder/</a:t>
            </a:r>
            <a:endParaRPr lang="de-AT" dirty="0"/>
          </a:p>
          <a:p>
            <a:r>
              <a:rPr lang="de-AT" dirty="0">
                <a:hlinkClick r:id="rId5"/>
              </a:rPr>
              <a:t>https://www.geeksforgeeks.org/builder-design-pattern/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223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3B8AF8-8AC2-3F3F-CBC2-FC6B87F7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de-DE" sz="2800"/>
              <a:t>Was ist das Builder-Design-Pattern?</a:t>
            </a:r>
            <a:endParaRPr lang="de-AT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79789-7EA6-C3B1-D377-9DCFF73AD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de-DE" sz="1700" dirty="0"/>
              <a:t>Gruppe: Erzeugungsmuster</a:t>
            </a:r>
          </a:p>
          <a:p>
            <a:r>
              <a:rPr lang="de-DE" sz="1700" dirty="0"/>
              <a:t>Ziel: Objekte über Hilfsklassen erstellt(nicht normalen Konstruktor)</a:t>
            </a:r>
          </a:p>
          <a:p>
            <a:endParaRPr lang="de-DE" sz="1700" dirty="0"/>
          </a:p>
          <a:p>
            <a:endParaRPr lang="de-AT" sz="1700" dirty="0"/>
          </a:p>
        </p:txBody>
      </p:sp>
      <p:pic>
        <p:nvPicPr>
          <p:cNvPr id="4" name="Picture 2" descr="Builder">
            <a:extLst>
              <a:ext uri="{FF2B5EF4-FFF2-40B4-BE49-F238E27FC236}">
                <a16:creationId xmlns:a16="http://schemas.microsoft.com/office/drawing/2014/main" id="{FE23BDF9-AC63-98AA-61CE-9C5523329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316164"/>
            <a:ext cx="6922008" cy="432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6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EDC5A-9912-40AB-7328-BD9F118B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 und Nachteile des Builder-Design-Pattern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C9D78-5DB0-41B6-230B-930EBD1E9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/>
              <a:t>Vorteile:</a:t>
            </a:r>
          </a:p>
          <a:p>
            <a:r>
              <a:rPr lang="de-AT" dirty="0"/>
              <a:t>Erzeugen des Objektes ist vom Objekt entkoppelt und kann einfacher gestaltet werden</a:t>
            </a:r>
          </a:p>
          <a:p>
            <a:r>
              <a:rPr lang="de-AT" dirty="0"/>
              <a:t>Der Kunde hat mehr Flexibilität bei der Zusammenstellung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FF908-8A01-FADE-A017-60B4AF1850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/>
              <a:t>Nachteile:</a:t>
            </a:r>
          </a:p>
          <a:p>
            <a:r>
              <a:rPr lang="de-AT" dirty="0"/>
              <a:t>Durch die Flexibilität und Entkopplung wird die Komplexität erhöht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231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760A0-FD0F-71B7-0DA7-09D863786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de-AT" sz="4000" dirty="0">
                <a:solidFill>
                  <a:schemeClr val="tx2"/>
                </a:solidFill>
              </a:rPr>
              <a:t>Vier Akteure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121F28-B768-94DE-BC86-493E5DEF7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7" name="Graphic 6" descr="Benutzer">
            <a:extLst>
              <a:ext uri="{FF2B5EF4-FFF2-40B4-BE49-F238E27FC236}">
                <a16:creationId xmlns:a16="http://schemas.microsoft.com/office/drawing/2014/main" id="{17242083-A116-ED7C-C41A-EC53D5FE9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759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FE0223-8267-6951-0680-8EA83F4A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AT" sz="5400"/>
              <a:t>Direktor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3D1E8-7ECA-94B2-31E0-B9392C7E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AT" sz="2200" dirty="0"/>
              <a:t>Steuer den Bauprozess</a:t>
            </a:r>
          </a:p>
          <a:p>
            <a:r>
              <a:rPr lang="de-AT" sz="2200" dirty="0"/>
              <a:t>Erhält Anforderungen vom Kunden </a:t>
            </a:r>
          </a:p>
          <a:p>
            <a:r>
              <a:rPr lang="de-AT" sz="2200" dirty="0"/>
              <a:t>Gibt Anforderungen an Erbauer weiter</a:t>
            </a:r>
          </a:p>
          <a:p>
            <a:r>
              <a:rPr lang="de-AT" sz="2200" dirty="0"/>
              <a:t>Kennt keine spezifischen Details</a:t>
            </a:r>
          </a:p>
          <a:p>
            <a:endParaRPr lang="de-AT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9AE52B-EBAF-97B5-0961-4F29BB9D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03070"/>
            <a:ext cx="6903720" cy="3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1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EFB95D-B035-3EB4-7125-B9E36D92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AT" sz="5400"/>
              <a:t>Erbauer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959BF-3383-ABCC-B548-1046E171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AT" sz="2200"/>
              <a:t>Hat eine Schnittstelle zur Erzeugung der Bestandteile des Produktes</a:t>
            </a:r>
          </a:p>
          <a:p>
            <a:r>
              <a:rPr lang="de-AT" sz="2200"/>
              <a:t>Besitzt Methoden zum Erstellen Einzelner Teile des Produktes</a:t>
            </a:r>
          </a:p>
          <a:p>
            <a:r>
              <a:rPr lang="de-AT" sz="2200"/>
              <a:t>Ermöglicht die Erstellung verschiedener Konkreter Erbauer</a:t>
            </a:r>
          </a:p>
        </p:txBody>
      </p:sp>
      <p:pic>
        <p:nvPicPr>
          <p:cNvPr id="2050" name="Picture 2" descr="Builder">
            <a:extLst>
              <a:ext uri="{FF2B5EF4-FFF2-40B4-BE49-F238E27FC236}">
                <a16:creationId xmlns:a16="http://schemas.microsoft.com/office/drawing/2014/main" id="{583785CF-89E1-87C0-5E71-3DF600C8B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15415"/>
            <a:ext cx="6903720" cy="402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D8507ECC-6EA7-3DA1-ED21-F05AD0447BC6}"/>
                  </a:ext>
                </a:extLst>
              </p14:cNvPr>
              <p14:cNvContentPartPr/>
              <p14:nvPr/>
            </p14:nvContentPartPr>
            <p14:xfrm>
              <a:off x="7110684" y="1329433"/>
              <a:ext cx="1969560" cy="20149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D8507ECC-6EA7-3DA1-ED21-F05AD0447B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4564" y="1323313"/>
                <a:ext cx="1981800" cy="20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12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8743DE-5105-0E49-AB20-5E28CF96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AT" sz="5400"/>
              <a:t>Konkreter Erbauer</a:t>
            </a: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77E79E-0809-CBA3-FFE5-58606DA3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AT" sz="2000"/>
              <a:t>Erzeugt eine bestimmte Variation des Produktes</a:t>
            </a:r>
          </a:p>
          <a:p>
            <a:r>
              <a:rPr lang="de-AT" sz="2000"/>
              <a:t>Hält eine Schnittstelle zur Ausgabe des Produktes</a:t>
            </a:r>
          </a:p>
          <a:p>
            <a:r>
              <a:rPr lang="de-AT" sz="2000"/>
              <a:t>Besitzt Methoden zum Festlegen oder Konstruieren jedes Teils des Produktes</a:t>
            </a:r>
          </a:p>
          <a:p>
            <a:pPr marL="0" indent="0">
              <a:buNone/>
            </a:pPr>
            <a:r>
              <a:rPr lang="de-AT" sz="2000"/>
              <a:t> </a:t>
            </a:r>
          </a:p>
          <a:p>
            <a:endParaRPr lang="de-AT" sz="2000"/>
          </a:p>
        </p:txBody>
      </p:sp>
      <p:pic>
        <p:nvPicPr>
          <p:cNvPr id="3074" name="Picture 2" descr="Builder">
            <a:extLst>
              <a:ext uri="{FF2B5EF4-FFF2-40B4-BE49-F238E27FC236}">
                <a16:creationId xmlns:a16="http://schemas.microsoft.com/office/drawing/2014/main" id="{17886556-4C70-CA36-3789-1D032B8E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15415"/>
            <a:ext cx="6903720" cy="402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3BA75E1-9FD8-707D-EEB0-41BCA7EBAD79}"/>
                  </a:ext>
                </a:extLst>
              </p14:cNvPr>
              <p14:cNvContentPartPr/>
              <p14:nvPr/>
            </p14:nvContentPartPr>
            <p14:xfrm>
              <a:off x="4550724" y="2723713"/>
              <a:ext cx="3504240" cy="172872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3BA75E1-9FD8-707D-EEB0-41BCA7EBAD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4604" y="2717593"/>
                <a:ext cx="3516480" cy="17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1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0CFCD1-718A-726D-BDA4-B3A2D4FF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AT" sz="5400"/>
              <a:t>Produkt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23800-23E7-4F5E-C62F-8B42D304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AT" sz="2200"/>
              <a:t>Das Endprodukt mit allen Bestandteilen </a:t>
            </a:r>
          </a:p>
          <a:p>
            <a:r>
              <a:rPr lang="de-AT" sz="2200"/>
              <a:t>Endergebnis des Builder-Patterns</a:t>
            </a:r>
          </a:p>
          <a:p>
            <a:r>
              <a:rPr lang="de-AT" sz="2200"/>
              <a:t>Struktur kann je nach Implementierung variieren.</a:t>
            </a:r>
          </a:p>
          <a:p>
            <a:r>
              <a:rPr lang="de-AT" sz="2200"/>
              <a:t>Ist typischerweise eine Klasse mit Attributen.  </a:t>
            </a:r>
          </a:p>
          <a:p>
            <a:pPr marL="0" indent="0">
              <a:buNone/>
            </a:pPr>
            <a:endParaRPr lang="de-AT" sz="2200"/>
          </a:p>
        </p:txBody>
      </p:sp>
      <p:pic>
        <p:nvPicPr>
          <p:cNvPr id="5" name="Grafik 4" descr="Ein Bild, das Entwurf, Text, Diagramm, Zeichnung enthält.&#10;&#10;Automatisch generierte Beschreibung">
            <a:extLst>
              <a:ext uri="{FF2B5EF4-FFF2-40B4-BE49-F238E27FC236}">
                <a16:creationId xmlns:a16="http://schemas.microsoft.com/office/drawing/2014/main" id="{5801E670-2170-8A58-CE09-5C2C1DF2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70069"/>
            <a:ext cx="6903720" cy="39178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9462CA13-CD07-0878-6E31-F1BC2B880A13}"/>
                  </a:ext>
                </a:extLst>
              </p14:cNvPr>
              <p14:cNvContentPartPr/>
              <p14:nvPr/>
            </p14:nvContentPartPr>
            <p14:xfrm>
              <a:off x="4847724" y="4128433"/>
              <a:ext cx="2016000" cy="153540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9462CA13-CD07-0878-6E31-F1BC2B880A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604" y="4122313"/>
                <a:ext cx="2028240" cy="15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6A16D027-02A1-2B5D-BC30-A9BACA9841FE}"/>
                  </a:ext>
                </a:extLst>
              </p14:cNvPr>
              <p14:cNvContentPartPr/>
              <p14:nvPr/>
            </p14:nvContentPartPr>
            <p14:xfrm>
              <a:off x="9050364" y="4026553"/>
              <a:ext cx="2228760" cy="176544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6A16D027-02A1-2B5D-BC30-A9BACA9841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44244" y="4020433"/>
                <a:ext cx="2241000" cy="17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5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23F3B-1B1C-08DA-0E0C-3FE3274B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Builder Pattern in UML">
            <a:extLst>
              <a:ext uri="{FF2B5EF4-FFF2-40B4-BE49-F238E27FC236}">
                <a16:creationId xmlns:a16="http://schemas.microsoft.com/office/drawing/2014/main" id="{72720E92-929B-D0AE-2012-4C2680EB1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884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</vt:lpstr>
      <vt:lpstr>Builder-Design-Pattern</vt:lpstr>
      <vt:lpstr>Was ist das Builder-Design-Pattern?</vt:lpstr>
      <vt:lpstr>Vor und Nachteile des Builder-Design-Pattern</vt:lpstr>
      <vt:lpstr>Vier Akteure</vt:lpstr>
      <vt:lpstr>Direktor</vt:lpstr>
      <vt:lpstr>Erbauer</vt:lpstr>
      <vt:lpstr>Konkreter Erbauer</vt:lpstr>
      <vt:lpstr>Produkt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Hirzenberger Tobias</dc:creator>
  <cp:lastModifiedBy>Hirzenberger Tobias</cp:lastModifiedBy>
  <cp:revision>5</cp:revision>
  <dcterms:created xsi:type="dcterms:W3CDTF">2024-09-13T10:09:47Z</dcterms:created>
  <dcterms:modified xsi:type="dcterms:W3CDTF">2024-09-20T07:55:14Z</dcterms:modified>
</cp:coreProperties>
</file>