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3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51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2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4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5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9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0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01CF-87A5-471D-ACE7-0C9EA2CCD883}" type="datetimeFigureOut">
              <a:rPr lang="de-DE" smtClean="0"/>
              <a:t>06.03.2016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8424936" cy="5616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Gerade Verbindung mit Pfeil 195"/>
          <p:cNvCxnSpPr>
            <a:stCxn id="168" idx="3"/>
            <a:endCxn id="194" idx="3"/>
          </p:cNvCxnSpPr>
          <p:nvPr/>
        </p:nvCxnSpPr>
        <p:spPr>
          <a:xfrm flipV="1">
            <a:off x="4752021" y="2077744"/>
            <a:ext cx="3420379" cy="8472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stCxn id="168" idx="3"/>
            <a:endCxn id="166" idx="3"/>
          </p:cNvCxnSpPr>
          <p:nvPr/>
        </p:nvCxnSpPr>
        <p:spPr>
          <a:xfrm flipV="1">
            <a:off x="4752021" y="1107849"/>
            <a:ext cx="3420379" cy="18170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547663" y="1556792"/>
            <a:ext cx="111612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GT-2</a:t>
            </a:r>
          </a:p>
          <a:p>
            <a:pPr algn="ctr"/>
            <a:r>
              <a:rPr lang="de-DE" smtClean="0"/>
              <a:t>mini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963760" y="2118775"/>
            <a:ext cx="1080120" cy="698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Ketron</a:t>
            </a:r>
            <a:endParaRPr lang="de-DE"/>
          </a:p>
          <a:p>
            <a:pPr algn="ctr"/>
            <a:r>
              <a:rPr lang="de-DE" smtClean="0"/>
              <a:t>SD-2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779912" y="4509120"/>
            <a:ext cx="129895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Keyboard</a:t>
            </a:r>
          </a:p>
          <a:p>
            <a:pPr algn="ctr"/>
            <a:r>
              <a:rPr lang="de-DE" smtClean="0"/>
              <a:t>Controller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259632" y="2113692"/>
            <a:ext cx="2520280" cy="2791472"/>
            <a:chOff x="731968" y="1825660"/>
            <a:chExt cx="2520280" cy="2791472"/>
          </a:xfrm>
        </p:grpSpPr>
        <p:sp>
          <p:nvSpPr>
            <p:cNvPr id="10" name="Textfeld 9"/>
            <p:cNvSpPr txBox="1"/>
            <p:nvPr/>
          </p:nvSpPr>
          <p:spPr>
            <a:xfrm>
              <a:off x="731968" y="1825660"/>
              <a:ext cx="893193" cy="5232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tx2"/>
                  </a:solidFill>
                </a:rPr>
                <a:t>MIDI out</a:t>
              </a:r>
            </a:p>
            <a:p>
              <a:r>
                <a:rPr lang="de-DE" sz="1400" err="1" smtClean="0">
                  <a:solidFill>
                    <a:schemeClr val="tx2"/>
                  </a:solidFill>
                </a:rPr>
                <a:t>channel</a:t>
              </a:r>
              <a:r>
                <a:rPr lang="de-DE" sz="1400" smtClean="0">
                  <a:solidFill>
                    <a:schemeClr val="tx2"/>
                  </a:solidFill>
                </a:rPr>
                <a:t> 1</a:t>
              </a:r>
              <a:endParaRPr lang="de-DE" sz="1400">
                <a:solidFill>
                  <a:schemeClr val="tx2"/>
                </a:solidFill>
              </a:endParaRPr>
            </a:p>
          </p:txBody>
        </p:sp>
        <p:cxnSp>
          <p:nvCxnSpPr>
            <p:cNvPr id="14" name="Gekrümmte Verbindung 13"/>
            <p:cNvCxnSpPr>
              <a:stCxn id="5" idx="2"/>
              <a:endCxn id="7" idx="1"/>
            </p:cNvCxnSpPr>
            <p:nvPr/>
          </p:nvCxnSpPr>
          <p:spPr>
            <a:xfrm rot="16200000" flipH="1">
              <a:off x="1029001" y="2393885"/>
              <a:ext cx="2772308" cy="1674186"/>
            </a:xfrm>
            <a:prstGeom prst="curvedConnector2">
              <a:avLst/>
            </a:prstGeom>
            <a:ln w="19050">
              <a:noFill/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Gekrümmte Verbindung 16"/>
          <p:cNvCxnSpPr>
            <a:stCxn id="7" idx="0"/>
            <a:endCxn id="6" idx="2"/>
          </p:cNvCxnSpPr>
          <p:nvPr/>
        </p:nvCxnSpPr>
        <p:spPr>
          <a:xfrm rot="5400000" flipH="1" flipV="1">
            <a:off x="4620513" y="2625813"/>
            <a:ext cx="1692187" cy="2074428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03848" y="3483005"/>
            <a:ext cx="1324337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tx2"/>
                </a:solidFill>
              </a:rPr>
              <a:t>right: channel 1</a:t>
            </a:r>
            <a:br>
              <a:rPr lang="de-DE" sz="1400" smtClean="0">
                <a:solidFill>
                  <a:schemeClr val="tx2"/>
                </a:solidFill>
              </a:rPr>
            </a:br>
            <a:r>
              <a:rPr lang="de-DE" sz="1400" smtClean="0">
                <a:solidFill>
                  <a:schemeClr val="tx2"/>
                </a:solidFill>
              </a:rPr>
              <a:t>left: channel 2</a:t>
            </a:r>
            <a:br>
              <a:rPr lang="de-DE" sz="1400" smtClean="0">
                <a:solidFill>
                  <a:schemeClr val="tx2"/>
                </a:solidFill>
              </a:rPr>
            </a:br>
            <a:r>
              <a:rPr lang="de-DE" sz="1400" smtClean="0">
                <a:solidFill>
                  <a:schemeClr val="tx2"/>
                </a:solidFill>
              </a:rPr>
              <a:t>foot: channel 3</a:t>
            </a:r>
          </a:p>
          <a:p>
            <a:pPr algn="r"/>
            <a:r>
              <a:rPr lang="de-DE" sz="1400" smtClean="0">
                <a:solidFill>
                  <a:schemeClr val="tx2"/>
                </a:solidFill>
              </a:rPr>
              <a:t>Tx3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25" name="Flussdiagramm: Verbindungsstelle 24"/>
          <p:cNvSpPr/>
          <p:nvPr/>
        </p:nvSpPr>
        <p:spPr>
          <a:xfrm>
            <a:off x="8532440" y="3573016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cxnSp>
        <p:nvCxnSpPr>
          <p:cNvPr id="26" name="Gekrümmte Verbindung 25"/>
          <p:cNvCxnSpPr>
            <a:stCxn id="7" idx="0"/>
            <a:endCxn id="25" idx="2"/>
          </p:cNvCxnSpPr>
          <p:nvPr/>
        </p:nvCxnSpPr>
        <p:spPr>
          <a:xfrm rot="5400000" flipH="1" flipV="1">
            <a:off x="6102874" y="2079554"/>
            <a:ext cx="756084" cy="4103048"/>
          </a:xfrm>
          <a:prstGeom prst="curvedConnector2">
            <a:avLst/>
          </a:prstGeom>
          <a:ln w="19050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644008" y="4201343"/>
            <a:ext cx="4348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Tx2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30" name="Flussdiagramm: Verbindungsstelle 29"/>
          <p:cNvSpPr/>
          <p:nvPr/>
        </p:nvSpPr>
        <p:spPr>
          <a:xfrm>
            <a:off x="8532440" y="3068960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cxnSp>
        <p:nvCxnSpPr>
          <p:cNvPr id="31" name="Gekrümmte Verbindung 30"/>
          <p:cNvCxnSpPr>
            <a:stCxn id="6" idx="2"/>
            <a:endCxn id="30" idx="2"/>
          </p:cNvCxnSpPr>
          <p:nvPr/>
        </p:nvCxnSpPr>
        <p:spPr>
          <a:xfrm rot="16200000" flipH="1">
            <a:off x="7302107" y="2018646"/>
            <a:ext cx="432047" cy="20286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876256" y="2780928"/>
            <a:ext cx="7684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</a:t>
            </a:r>
          </a:p>
          <a:p>
            <a:r>
              <a:rPr lang="de-DE" sz="1400" smtClean="0">
                <a:solidFill>
                  <a:schemeClr val="tx2"/>
                </a:solidFill>
              </a:rPr>
              <a:t>through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36" name="Flussdiagramm: Verbindungsstelle 35"/>
          <p:cNvSpPr/>
          <p:nvPr/>
        </p:nvSpPr>
        <p:spPr>
          <a:xfrm>
            <a:off x="2483768" y="260648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sp>
        <p:nvSpPr>
          <p:cNvPr id="37" name="Flussdiagramm: Verbindungsstelle 36"/>
          <p:cNvSpPr/>
          <p:nvPr/>
        </p:nvSpPr>
        <p:spPr>
          <a:xfrm>
            <a:off x="1403648" y="260648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sp>
        <p:nvSpPr>
          <p:cNvPr id="44" name="Textfeld 43"/>
          <p:cNvSpPr txBox="1"/>
          <p:nvPr/>
        </p:nvSpPr>
        <p:spPr>
          <a:xfrm>
            <a:off x="6035768" y="3030051"/>
            <a:ext cx="7152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in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67744" y="836712"/>
            <a:ext cx="11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through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1331640" y="83671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in</a:t>
            </a:r>
          </a:p>
        </p:txBody>
      </p:sp>
      <p:cxnSp>
        <p:nvCxnSpPr>
          <p:cNvPr id="71" name="Gewinkelte Verbindung 70"/>
          <p:cNvCxnSpPr>
            <a:stCxn id="7" idx="3"/>
            <a:endCxn id="69" idx="2"/>
          </p:cNvCxnSpPr>
          <p:nvPr/>
        </p:nvCxnSpPr>
        <p:spPr>
          <a:xfrm>
            <a:off x="5078871" y="4905164"/>
            <a:ext cx="1293329" cy="43204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7" idx="3"/>
            <a:endCxn id="68" idx="2"/>
          </p:cNvCxnSpPr>
          <p:nvPr/>
        </p:nvCxnSpPr>
        <p:spPr>
          <a:xfrm>
            <a:off x="5078871" y="4905164"/>
            <a:ext cx="1293329" cy="79208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ieren 106"/>
          <p:cNvGrpSpPr/>
          <p:nvPr/>
        </p:nvGrpSpPr>
        <p:grpSpPr>
          <a:xfrm>
            <a:off x="6372200" y="5157192"/>
            <a:ext cx="880109" cy="307777"/>
            <a:chOff x="6377020" y="4797152"/>
            <a:chExt cx="880109" cy="307777"/>
          </a:xfrm>
        </p:grpSpPr>
        <p:sp>
          <p:nvSpPr>
            <p:cNvPr id="69" name="Zylinder 68"/>
            <p:cNvSpPr/>
            <p:nvPr/>
          </p:nvSpPr>
          <p:spPr>
            <a:xfrm>
              <a:off x="6377020" y="4869160"/>
              <a:ext cx="436868" cy="216024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04248" y="4797152"/>
              <a:ext cx="452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exit</a:t>
              </a:r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6372200" y="5517232"/>
            <a:ext cx="1010668" cy="307777"/>
            <a:chOff x="6372200" y="5157192"/>
            <a:chExt cx="1010668" cy="307777"/>
          </a:xfrm>
        </p:grpSpPr>
        <p:sp>
          <p:nvSpPr>
            <p:cNvPr id="68" name="Zylinder 67"/>
            <p:cNvSpPr/>
            <p:nvPr/>
          </p:nvSpPr>
          <p:spPr>
            <a:xfrm>
              <a:off x="6372200" y="5229200"/>
              <a:ext cx="436868" cy="216024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6804248" y="5157192"/>
              <a:ext cx="578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enter</a:t>
              </a:r>
            </a:p>
          </p:txBody>
        </p:sp>
      </p:grpSp>
      <p:cxnSp>
        <p:nvCxnSpPr>
          <p:cNvPr id="79" name="Gewinkelte Verbindung 78"/>
          <p:cNvCxnSpPr>
            <a:stCxn id="7" idx="2"/>
            <a:endCxn id="77" idx="4"/>
          </p:cNvCxnSpPr>
          <p:nvPr/>
        </p:nvCxnSpPr>
        <p:spPr>
          <a:xfrm rot="5400000" flipH="1">
            <a:off x="2871515" y="3743331"/>
            <a:ext cx="450050" cy="2665704"/>
          </a:xfrm>
          <a:prstGeom prst="bentConnector4">
            <a:avLst>
              <a:gd name="adj1" fmla="val -50794"/>
              <a:gd name="adj2" fmla="val 62182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" idx="2"/>
            <a:endCxn id="78" idx="4"/>
          </p:cNvCxnSpPr>
          <p:nvPr/>
        </p:nvCxnSpPr>
        <p:spPr>
          <a:xfrm rot="5400000">
            <a:off x="2934613" y="4112463"/>
            <a:ext cx="306034" cy="2683525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518280" y="4545124"/>
            <a:ext cx="1245408" cy="612068"/>
            <a:chOff x="518280" y="4221088"/>
            <a:chExt cx="1245408" cy="612068"/>
          </a:xfrm>
        </p:grpSpPr>
        <p:sp>
          <p:nvSpPr>
            <p:cNvPr id="77" name="Flussdiagramm: Datenträger mit direktem Zugriff 76"/>
            <p:cNvSpPr/>
            <p:nvPr/>
          </p:nvSpPr>
          <p:spPr>
            <a:xfrm>
              <a:off x="1493477" y="4221088"/>
              <a:ext cx="270211" cy="612068"/>
            </a:xfrm>
            <a:prstGeom prst="flowChartMagneticDru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18280" y="4365104"/>
              <a:ext cx="1029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modulation</a:t>
              </a:r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539552" y="5301208"/>
            <a:ext cx="1206315" cy="612068"/>
            <a:chOff x="539552" y="4977172"/>
            <a:chExt cx="1206315" cy="612068"/>
          </a:xfrm>
        </p:grpSpPr>
        <p:sp>
          <p:nvSpPr>
            <p:cNvPr id="78" name="Flussdiagramm: Datenträger mit direktem Zugriff 77"/>
            <p:cNvSpPr/>
            <p:nvPr/>
          </p:nvSpPr>
          <p:spPr>
            <a:xfrm>
              <a:off x="1475656" y="4977172"/>
              <a:ext cx="270211" cy="612068"/>
            </a:xfrm>
            <a:prstGeom prst="flowChartMagneticDru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539552" y="5085184"/>
              <a:ext cx="963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pitch bend</a:t>
              </a:r>
            </a:p>
          </p:txBody>
        </p:sp>
      </p:grpSp>
      <p:sp>
        <p:nvSpPr>
          <p:cNvPr id="88" name="Rechteck 87"/>
          <p:cNvSpPr/>
          <p:nvPr/>
        </p:nvSpPr>
        <p:spPr>
          <a:xfrm>
            <a:off x="3634283" y="6361856"/>
            <a:ext cx="1388168" cy="3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Foot Pedal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67544" y="2905472"/>
            <a:ext cx="1247744" cy="59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Keyboard</a:t>
            </a:r>
            <a:br>
              <a:rPr lang="de-DE" smtClean="0"/>
            </a:br>
            <a:r>
              <a:rPr lang="de-DE" smtClean="0"/>
              <a:t>Sensor</a:t>
            </a:r>
          </a:p>
        </p:txBody>
      </p:sp>
      <p:cxnSp>
        <p:nvCxnSpPr>
          <p:cNvPr id="92" name="Gewinkelte Verbindung 91"/>
          <p:cNvCxnSpPr>
            <a:stCxn id="5" idx="1"/>
            <a:endCxn id="91" idx="0"/>
          </p:cNvCxnSpPr>
          <p:nvPr/>
        </p:nvCxnSpPr>
        <p:spPr>
          <a:xfrm rot="10800000" flipV="1">
            <a:off x="1091417" y="1844824"/>
            <a:ext cx="456247" cy="1060648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7" idx="2"/>
            <a:endCxn id="88" idx="0"/>
          </p:cNvCxnSpPr>
          <p:nvPr/>
        </p:nvCxnSpPr>
        <p:spPr>
          <a:xfrm rot="5400000">
            <a:off x="3848556" y="5781020"/>
            <a:ext cx="1060648" cy="101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7" idx="3"/>
            <a:endCxn id="115" idx="2"/>
          </p:cNvCxnSpPr>
          <p:nvPr/>
        </p:nvCxnSpPr>
        <p:spPr>
          <a:xfrm flipV="1">
            <a:off x="5078871" y="4365104"/>
            <a:ext cx="3588785" cy="540060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103"/>
          <p:cNvCxnSpPr>
            <a:stCxn id="7" idx="3"/>
            <a:endCxn id="116" idx="2"/>
          </p:cNvCxnSpPr>
          <p:nvPr/>
        </p:nvCxnSpPr>
        <p:spPr>
          <a:xfrm flipV="1">
            <a:off x="5078871" y="4797152"/>
            <a:ext cx="3588785" cy="108012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7596336" y="4129335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ext. switch 1</a:t>
            </a:r>
          </a:p>
        </p:txBody>
      </p:sp>
      <p:sp>
        <p:nvSpPr>
          <p:cNvPr id="113" name="Textfeld 112"/>
          <p:cNvSpPr txBox="1"/>
          <p:nvPr/>
        </p:nvSpPr>
        <p:spPr>
          <a:xfrm>
            <a:off x="7596336" y="4561383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ext. switch 2</a:t>
            </a:r>
          </a:p>
        </p:txBody>
      </p:sp>
      <p:sp>
        <p:nvSpPr>
          <p:cNvPr id="115" name="Rad 114"/>
          <p:cNvSpPr/>
          <p:nvPr/>
        </p:nvSpPr>
        <p:spPr>
          <a:xfrm>
            <a:off x="8667656" y="4221088"/>
            <a:ext cx="266388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6" name="Rad 115"/>
          <p:cNvSpPr/>
          <p:nvPr/>
        </p:nvSpPr>
        <p:spPr>
          <a:xfrm>
            <a:off x="8667656" y="4653136"/>
            <a:ext cx="266388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1" name="Gekrümmte Verbindung 120"/>
          <p:cNvCxnSpPr>
            <a:stCxn id="5" idx="0"/>
            <a:endCxn id="36" idx="4"/>
          </p:cNvCxnSpPr>
          <p:nvPr/>
        </p:nvCxnSpPr>
        <p:spPr>
          <a:xfrm rot="5400000" flipH="1" flipV="1">
            <a:off x="1916705" y="809709"/>
            <a:ext cx="936104" cy="558062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123"/>
          <p:cNvCxnSpPr>
            <a:stCxn id="37" idx="4"/>
            <a:endCxn id="5" idx="0"/>
          </p:cNvCxnSpPr>
          <p:nvPr/>
        </p:nvCxnSpPr>
        <p:spPr>
          <a:xfrm rot="16200000" flipH="1">
            <a:off x="1376645" y="827711"/>
            <a:ext cx="936104" cy="522058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krümmte Verbindung 126"/>
          <p:cNvCxnSpPr>
            <a:stCxn id="6" idx="1"/>
            <a:endCxn id="5" idx="3"/>
          </p:cNvCxnSpPr>
          <p:nvPr/>
        </p:nvCxnSpPr>
        <p:spPr>
          <a:xfrm rot="10800000">
            <a:off x="2663788" y="1844824"/>
            <a:ext cx="3299972" cy="6230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4716016" y="2132856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131" name="Textfeld 130"/>
          <p:cNvSpPr txBox="1"/>
          <p:nvPr/>
        </p:nvSpPr>
        <p:spPr>
          <a:xfrm>
            <a:off x="2629397" y="1268760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132" name="Textfeld 131"/>
          <p:cNvSpPr txBox="1"/>
          <p:nvPr/>
        </p:nvSpPr>
        <p:spPr>
          <a:xfrm>
            <a:off x="2629397" y="189708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in</a:t>
            </a:r>
          </a:p>
        </p:txBody>
      </p:sp>
      <p:cxnSp>
        <p:nvCxnSpPr>
          <p:cNvPr id="138" name="Gekrümmte Verbindung 137"/>
          <p:cNvCxnSpPr>
            <a:stCxn id="5" idx="3"/>
            <a:endCxn id="171" idx="3"/>
          </p:cNvCxnSpPr>
          <p:nvPr/>
        </p:nvCxnSpPr>
        <p:spPr>
          <a:xfrm flipV="1">
            <a:off x="2663788" y="1489211"/>
            <a:ext cx="1386154" cy="35561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krümmte Verbindung 141"/>
          <p:cNvCxnSpPr>
            <a:stCxn id="171" idx="0"/>
            <a:endCxn id="137" idx="4"/>
          </p:cNvCxnSpPr>
          <p:nvPr/>
        </p:nvCxnSpPr>
        <p:spPr>
          <a:xfrm rot="5400000" flipH="1" flipV="1">
            <a:off x="3956342" y="570272"/>
            <a:ext cx="360040" cy="1728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171" idx="0"/>
            <a:endCxn id="136" idx="4"/>
          </p:cNvCxnSpPr>
          <p:nvPr/>
        </p:nvCxnSpPr>
        <p:spPr>
          <a:xfrm rot="16200000" flipV="1">
            <a:off x="3801504" y="588274"/>
            <a:ext cx="360040" cy="1368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pieren 150"/>
          <p:cNvGrpSpPr/>
          <p:nvPr/>
        </p:nvGrpSpPr>
        <p:grpSpPr>
          <a:xfrm>
            <a:off x="3591912" y="188640"/>
            <a:ext cx="454388" cy="523801"/>
            <a:chOff x="3591912" y="188640"/>
            <a:chExt cx="454388" cy="523801"/>
          </a:xfrm>
        </p:grpSpPr>
        <p:sp>
          <p:nvSpPr>
            <p:cNvPr id="136" name="Rad 135"/>
            <p:cNvSpPr/>
            <p:nvPr/>
          </p:nvSpPr>
          <p:spPr>
            <a:xfrm>
              <a:off x="3779912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591912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uppieren 152"/>
          <p:cNvGrpSpPr/>
          <p:nvPr/>
        </p:nvGrpSpPr>
        <p:grpSpPr>
          <a:xfrm>
            <a:off x="4089588" y="188640"/>
            <a:ext cx="504854" cy="523801"/>
            <a:chOff x="4089588" y="188640"/>
            <a:chExt cx="504854" cy="523801"/>
          </a:xfrm>
        </p:grpSpPr>
        <p:sp>
          <p:nvSpPr>
            <p:cNvPr id="137" name="Rad 136"/>
            <p:cNvSpPr/>
            <p:nvPr/>
          </p:nvSpPr>
          <p:spPr>
            <a:xfrm>
              <a:off x="4089588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4311992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grpSp>
        <p:nvGrpSpPr>
          <p:cNvPr id="179" name="Gruppieren 178"/>
          <p:cNvGrpSpPr/>
          <p:nvPr/>
        </p:nvGrpSpPr>
        <p:grpSpPr>
          <a:xfrm>
            <a:off x="5364088" y="188640"/>
            <a:ext cx="454388" cy="523801"/>
            <a:chOff x="4572000" y="188640"/>
            <a:chExt cx="454388" cy="523801"/>
          </a:xfrm>
        </p:grpSpPr>
        <p:sp>
          <p:nvSpPr>
            <p:cNvPr id="155" name="Rad 154"/>
            <p:cNvSpPr/>
            <p:nvPr/>
          </p:nvSpPr>
          <p:spPr>
            <a:xfrm>
              <a:off x="4760000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4572000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0" name="Gruppieren 179"/>
          <p:cNvGrpSpPr/>
          <p:nvPr/>
        </p:nvGrpSpPr>
        <p:grpSpPr>
          <a:xfrm>
            <a:off x="5861764" y="188640"/>
            <a:ext cx="504854" cy="523801"/>
            <a:chOff x="5069676" y="188640"/>
            <a:chExt cx="504854" cy="523801"/>
          </a:xfrm>
        </p:grpSpPr>
        <p:sp>
          <p:nvSpPr>
            <p:cNvPr id="158" name="Rad 157"/>
            <p:cNvSpPr/>
            <p:nvPr/>
          </p:nvSpPr>
          <p:spPr>
            <a:xfrm>
              <a:off x="5069676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5292080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sp>
        <p:nvSpPr>
          <p:cNvPr id="171" name="Gleichschenkliges Dreieck 170"/>
          <p:cNvSpPr/>
          <p:nvPr/>
        </p:nvSpPr>
        <p:spPr>
          <a:xfrm>
            <a:off x="3491880" y="836712"/>
            <a:ext cx="1116124" cy="6524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mix</a:t>
            </a:r>
            <a:endParaRPr lang="de-DE"/>
          </a:p>
        </p:txBody>
      </p:sp>
      <p:grpSp>
        <p:nvGrpSpPr>
          <p:cNvPr id="181" name="Gruppieren 180"/>
          <p:cNvGrpSpPr/>
          <p:nvPr/>
        </p:nvGrpSpPr>
        <p:grpSpPr>
          <a:xfrm>
            <a:off x="6305774" y="188640"/>
            <a:ext cx="454388" cy="523801"/>
            <a:chOff x="4572000" y="188640"/>
            <a:chExt cx="454388" cy="523801"/>
          </a:xfrm>
        </p:grpSpPr>
        <p:sp>
          <p:nvSpPr>
            <p:cNvPr id="182" name="Rad 181"/>
            <p:cNvSpPr/>
            <p:nvPr/>
          </p:nvSpPr>
          <p:spPr>
            <a:xfrm>
              <a:off x="4760000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3" name="Textfeld 182"/>
            <p:cNvSpPr txBox="1"/>
            <p:nvPr/>
          </p:nvSpPr>
          <p:spPr>
            <a:xfrm>
              <a:off x="4572000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6803450" y="188640"/>
            <a:ext cx="504854" cy="523801"/>
            <a:chOff x="5069676" y="188640"/>
            <a:chExt cx="504854" cy="523801"/>
          </a:xfrm>
        </p:grpSpPr>
        <p:sp>
          <p:nvSpPr>
            <p:cNvPr id="185" name="Rad 184"/>
            <p:cNvSpPr/>
            <p:nvPr/>
          </p:nvSpPr>
          <p:spPr>
            <a:xfrm>
              <a:off x="5069676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5292080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sp>
        <p:nvSpPr>
          <p:cNvPr id="187" name="Textfeld 186"/>
          <p:cNvSpPr txBox="1"/>
          <p:nvPr/>
        </p:nvSpPr>
        <p:spPr>
          <a:xfrm>
            <a:off x="5220072" y="11663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2x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7020272" y="116632"/>
            <a:ext cx="156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cinch stereo inputs</a:t>
            </a:r>
          </a:p>
        </p:txBody>
      </p:sp>
      <p:cxnSp>
        <p:nvCxnSpPr>
          <p:cNvPr id="189" name="Gekrümmte Verbindung 188"/>
          <p:cNvCxnSpPr>
            <a:stCxn id="155" idx="4"/>
            <a:endCxn id="171" idx="3"/>
          </p:cNvCxnSpPr>
          <p:nvPr/>
        </p:nvCxnSpPr>
        <p:spPr>
          <a:xfrm rot="5400000">
            <a:off x="4361343" y="165271"/>
            <a:ext cx="1012539" cy="1635340"/>
          </a:xfrm>
          <a:prstGeom prst="curvedConnector3">
            <a:avLst>
              <a:gd name="adj1" fmla="val 1225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krümmte Verbindung 191"/>
          <p:cNvCxnSpPr>
            <a:stCxn id="158" idx="4"/>
            <a:endCxn id="171" idx="3"/>
          </p:cNvCxnSpPr>
          <p:nvPr/>
        </p:nvCxnSpPr>
        <p:spPr>
          <a:xfrm rot="5400000">
            <a:off x="4516181" y="10433"/>
            <a:ext cx="1012539" cy="1945016"/>
          </a:xfrm>
          <a:prstGeom prst="curvedConnector3">
            <a:avLst>
              <a:gd name="adj1" fmla="val 12976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krümmte Verbindung 194"/>
          <p:cNvCxnSpPr>
            <a:stCxn id="182" idx="4"/>
            <a:endCxn id="171" idx="3"/>
          </p:cNvCxnSpPr>
          <p:nvPr/>
        </p:nvCxnSpPr>
        <p:spPr>
          <a:xfrm rot="5400000">
            <a:off x="4832186" y="-305572"/>
            <a:ext cx="1012539" cy="2577026"/>
          </a:xfrm>
          <a:prstGeom prst="curvedConnector3">
            <a:avLst>
              <a:gd name="adj1" fmla="val 14104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krümmte Verbindung 197"/>
          <p:cNvCxnSpPr>
            <a:stCxn id="185" idx="4"/>
            <a:endCxn id="171" idx="3"/>
          </p:cNvCxnSpPr>
          <p:nvPr/>
        </p:nvCxnSpPr>
        <p:spPr>
          <a:xfrm rot="5400000">
            <a:off x="4987024" y="-460410"/>
            <a:ext cx="1012539" cy="2886702"/>
          </a:xfrm>
          <a:prstGeom prst="curvedConnector3">
            <a:avLst>
              <a:gd name="adj1" fmla="val 156442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/>
          <p:cNvSpPr txBox="1"/>
          <p:nvPr/>
        </p:nvSpPr>
        <p:spPr>
          <a:xfrm>
            <a:off x="3133453" y="116632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202" name="Textfeld 201"/>
          <p:cNvSpPr txBox="1"/>
          <p:nvPr/>
        </p:nvSpPr>
        <p:spPr>
          <a:xfrm>
            <a:off x="4324386" y="600154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Sub-D connector</a:t>
            </a:r>
            <a:endParaRPr lang="de-DE" sz="1400"/>
          </a:p>
        </p:txBody>
      </p:sp>
      <p:sp>
        <p:nvSpPr>
          <p:cNvPr id="168" name="Rechteck 167"/>
          <p:cNvSpPr/>
          <p:nvPr/>
        </p:nvSpPr>
        <p:spPr>
          <a:xfrm>
            <a:off x="3635896" y="2636912"/>
            <a:ext cx="1116125" cy="5760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Triac</a:t>
            </a:r>
          </a:p>
          <a:p>
            <a:pPr algn="ctr"/>
            <a:r>
              <a:rPr lang="de-DE" smtClean="0"/>
              <a:t>relais</a:t>
            </a:r>
            <a:endParaRPr lang="de-DE" smtClean="0"/>
          </a:p>
        </p:txBody>
      </p:sp>
      <p:cxnSp>
        <p:nvCxnSpPr>
          <p:cNvPr id="143" name="Gerade Verbindung mit Pfeil 142"/>
          <p:cNvCxnSpPr>
            <a:stCxn id="5" idx="2"/>
            <a:endCxn id="168" idx="1"/>
          </p:cNvCxnSpPr>
          <p:nvPr/>
        </p:nvCxnSpPr>
        <p:spPr>
          <a:xfrm>
            <a:off x="2105726" y="2132856"/>
            <a:ext cx="1530170" cy="7920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feld 189"/>
          <p:cNvSpPr txBox="1"/>
          <p:nvPr/>
        </p:nvSpPr>
        <p:spPr>
          <a:xfrm>
            <a:off x="2771800" y="2689756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</a:rPr>
              <a:t>power</a:t>
            </a:r>
          </a:p>
          <a:p>
            <a:r>
              <a:rPr lang="de-DE" sz="1400" smtClean="0">
                <a:solidFill>
                  <a:srgbClr val="FF0000"/>
                </a:solidFill>
              </a:rPr>
              <a:t>sensor</a:t>
            </a:r>
            <a:endParaRPr lang="de-DE" sz="1400" smtClean="0">
              <a:solidFill>
                <a:srgbClr val="FF0000"/>
              </a:solidFill>
            </a:endParaRPr>
          </a:p>
        </p:txBody>
      </p:sp>
      <p:sp>
        <p:nvSpPr>
          <p:cNvPr id="166" name="Sechseck 165"/>
          <p:cNvSpPr/>
          <p:nvPr/>
        </p:nvSpPr>
        <p:spPr>
          <a:xfrm>
            <a:off x="8172400" y="692696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220V</a:t>
            </a:r>
            <a:endParaRPr lang="de-DE"/>
          </a:p>
        </p:txBody>
      </p:sp>
      <p:sp>
        <p:nvSpPr>
          <p:cNvPr id="194" name="Sechseck 193"/>
          <p:cNvSpPr/>
          <p:nvPr/>
        </p:nvSpPr>
        <p:spPr>
          <a:xfrm>
            <a:off x="8172400" y="1662591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220V</a:t>
            </a:r>
            <a:endParaRPr lang="de-DE"/>
          </a:p>
        </p:txBody>
      </p:sp>
      <p:cxnSp>
        <p:nvCxnSpPr>
          <p:cNvPr id="197" name="Gerade Verbindung mit Pfeil 196"/>
          <p:cNvCxnSpPr>
            <a:stCxn id="168" idx="3"/>
          </p:cNvCxnSpPr>
          <p:nvPr/>
        </p:nvCxnSpPr>
        <p:spPr>
          <a:xfrm>
            <a:off x="4752021" y="2924944"/>
            <a:ext cx="822635" cy="11759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>
            <a:stCxn id="168" idx="3"/>
          </p:cNvCxnSpPr>
          <p:nvPr/>
        </p:nvCxnSpPr>
        <p:spPr>
          <a:xfrm>
            <a:off x="4752021" y="2924944"/>
            <a:ext cx="742071" cy="37920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feld 202"/>
          <p:cNvSpPr txBox="1"/>
          <p:nvPr/>
        </p:nvSpPr>
        <p:spPr>
          <a:xfrm>
            <a:off x="4696918" y="2996952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</a:rPr>
              <a:t>power</a:t>
            </a:r>
          </a:p>
          <a:p>
            <a:r>
              <a:rPr lang="de-DE" sz="1400" smtClean="0">
                <a:solidFill>
                  <a:srgbClr val="FF0000"/>
                </a:solidFill>
              </a:rPr>
              <a:t>slaves</a:t>
            </a:r>
            <a:endParaRPr lang="de-DE" sz="1400" smtClean="0">
              <a:solidFill>
                <a:srgbClr val="FF0000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084866" y="4149080"/>
            <a:ext cx="1002764" cy="3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Display</a:t>
            </a:r>
            <a:endParaRPr lang="de-DE" smtClean="0"/>
          </a:p>
        </p:txBody>
      </p:sp>
      <p:cxnSp>
        <p:nvCxnSpPr>
          <p:cNvPr id="205" name="Gewinkelte Verbindung 204"/>
          <p:cNvCxnSpPr>
            <a:stCxn id="204" idx="3"/>
            <a:endCxn id="7" idx="1"/>
          </p:cNvCxnSpPr>
          <p:nvPr/>
        </p:nvCxnSpPr>
        <p:spPr>
          <a:xfrm>
            <a:off x="3087630" y="4338836"/>
            <a:ext cx="692282" cy="5663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2000" y="116632"/>
            <a:ext cx="5416504" cy="648072"/>
          </a:xfrm>
        </p:spPr>
        <p:txBody>
          <a:bodyPr>
            <a:normAutofit fontScale="90000"/>
          </a:bodyPr>
          <a:lstStyle/>
          <a:p>
            <a:r>
              <a:rPr lang="de-DE" smtClean="0"/>
              <a:t>Diodenmatrix Fußpedal</a:t>
            </a:r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964763" y="130959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4" name="Gruppieren 223"/>
          <p:cNvGrpSpPr/>
          <p:nvPr/>
        </p:nvGrpSpPr>
        <p:grpSpPr>
          <a:xfrm>
            <a:off x="755576" y="980728"/>
            <a:ext cx="7650677" cy="4824536"/>
            <a:chOff x="755576" y="-78610"/>
            <a:chExt cx="7650677" cy="4824536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755576" y="2420888"/>
              <a:ext cx="472883" cy="2325038"/>
              <a:chOff x="1907704" y="2420888"/>
              <a:chExt cx="472883" cy="2325038"/>
            </a:xfrm>
          </p:grpSpPr>
          <p:sp>
            <p:nvSpPr>
              <p:cNvPr id="4" name="Flussdiagramm: Zusammenführen 3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Gerade Verbindung 6"/>
              <p:cNvCxnSpPr/>
              <p:nvPr/>
            </p:nvCxnSpPr>
            <p:spPr>
              <a:xfrm>
                <a:off x="2082164" y="2420888"/>
                <a:ext cx="5560" cy="1008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lipse 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" name="Gerade Verbindung 9"/>
              <p:cNvCxnSpPr>
                <a:stCxn id="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lipse 22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</a:t>
                </a:r>
                <a:endParaRPr lang="de-DE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1290805" y="2081630"/>
              <a:ext cx="472883" cy="2664296"/>
              <a:chOff x="1907704" y="2081630"/>
              <a:chExt cx="472883" cy="2664296"/>
            </a:xfrm>
          </p:grpSpPr>
          <p:sp>
            <p:nvSpPr>
              <p:cNvPr id="30" name="Flussdiagramm: Zusammenführen 29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" name="Gerade Verbindung 31"/>
              <p:cNvCxnSpPr/>
              <p:nvPr/>
            </p:nvCxnSpPr>
            <p:spPr>
              <a:xfrm>
                <a:off x="2082164" y="2081630"/>
                <a:ext cx="5560" cy="1347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lipse 32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>
                <a:stCxn id="33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2</a:t>
                </a:r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1794861" y="1721590"/>
              <a:ext cx="472883" cy="3024336"/>
              <a:chOff x="1907704" y="1721590"/>
              <a:chExt cx="472883" cy="3024336"/>
            </a:xfrm>
          </p:grpSpPr>
          <p:sp>
            <p:nvSpPr>
              <p:cNvPr id="43" name="Flussdiagramm: Zusammenführen 42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 Verbindung 44"/>
              <p:cNvCxnSpPr/>
              <p:nvPr/>
            </p:nvCxnSpPr>
            <p:spPr>
              <a:xfrm>
                <a:off x="2087724" y="1721590"/>
                <a:ext cx="0" cy="1707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lipse 45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" name="Gerade Verbindung 46"/>
              <p:cNvCxnSpPr>
                <a:stCxn id="46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lipse 51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3</a:t>
                </a:r>
              </a:p>
            </p:txBody>
          </p:sp>
        </p:grpSp>
        <p:grpSp>
          <p:nvGrpSpPr>
            <p:cNvPr id="55" name="Gruppieren 54"/>
            <p:cNvGrpSpPr/>
            <p:nvPr/>
          </p:nvGrpSpPr>
          <p:grpSpPr>
            <a:xfrm>
              <a:off x="2298917" y="1361550"/>
              <a:ext cx="472883" cy="3384376"/>
              <a:chOff x="1907704" y="1361550"/>
              <a:chExt cx="472883" cy="3384376"/>
            </a:xfrm>
          </p:grpSpPr>
          <p:sp>
            <p:nvSpPr>
              <p:cNvPr id="56" name="Flussdiagramm: Zusammenführen 55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8" name="Gerade Verbindung 57"/>
              <p:cNvCxnSpPr/>
              <p:nvPr/>
            </p:nvCxnSpPr>
            <p:spPr>
              <a:xfrm>
                <a:off x="2082164" y="1361550"/>
                <a:ext cx="5560" cy="2067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0" name="Gerade Verbindung 59"/>
              <p:cNvCxnSpPr>
                <a:stCxn id="5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Ellipse 64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4</a:t>
                </a:r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2802973" y="1001510"/>
              <a:ext cx="472883" cy="3744416"/>
              <a:chOff x="1907704" y="1001510"/>
              <a:chExt cx="472883" cy="3744416"/>
            </a:xfrm>
          </p:grpSpPr>
          <p:sp>
            <p:nvSpPr>
              <p:cNvPr id="69" name="Flussdiagramm: Zusammenführen 68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2082164" y="1001510"/>
                <a:ext cx="5560" cy="2427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Ellipse 71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3" name="Gerade Verbindung 72"/>
              <p:cNvCxnSpPr>
                <a:stCxn id="72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73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75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Ellipse 77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5</a:t>
                </a:r>
                <a:endParaRPr lang="de-DE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3307029" y="641470"/>
              <a:ext cx="472883" cy="4104456"/>
              <a:chOff x="1907704" y="641470"/>
              <a:chExt cx="472883" cy="4104456"/>
            </a:xfrm>
          </p:grpSpPr>
          <p:sp>
            <p:nvSpPr>
              <p:cNvPr id="82" name="Flussdiagramm: Zusammenführen 81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4" name="Gerade Verbindung 83"/>
              <p:cNvCxnSpPr/>
              <p:nvPr/>
            </p:nvCxnSpPr>
            <p:spPr>
              <a:xfrm>
                <a:off x="2082164" y="641470"/>
                <a:ext cx="5560" cy="27875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lipse 84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6" name="Gerade Verbindung 85"/>
              <p:cNvCxnSpPr>
                <a:stCxn id="85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8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88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Ellipse 90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Textfeld 92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6</a:t>
                </a:r>
              </a:p>
            </p:txBody>
          </p:sp>
        </p:grpSp>
        <p:grpSp>
          <p:nvGrpSpPr>
            <p:cNvPr id="94" name="Gruppieren 93"/>
            <p:cNvGrpSpPr/>
            <p:nvPr/>
          </p:nvGrpSpPr>
          <p:grpSpPr>
            <a:xfrm>
              <a:off x="3811085" y="281430"/>
              <a:ext cx="472883" cy="4464496"/>
              <a:chOff x="1907704" y="281430"/>
              <a:chExt cx="472883" cy="4464496"/>
            </a:xfrm>
          </p:grpSpPr>
          <p:sp>
            <p:nvSpPr>
              <p:cNvPr id="95" name="Flussdiagramm: Zusammenführen 94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7" name="Gerade Verbindung 96"/>
              <p:cNvCxnSpPr/>
              <p:nvPr/>
            </p:nvCxnSpPr>
            <p:spPr>
              <a:xfrm>
                <a:off x="2087724" y="281430"/>
                <a:ext cx="1" cy="31475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Ellipse 97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>
                <a:stCxn id="98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7</a:t>
                </a:r>
              </a:p>
            </p:txBody>
          </p:sp>
        </p:grpSp>
        <p:grpSp>
          <p:nvGrpSpPr>
            <p:cNvPr id="107" name="Gruppieren 106"/>
            <p:cNvGrpSpPr/>
            <p:nvPr/>
          </p:nvGrpSpPr>
          <p:grpSpPr>
            <a:xfrm>
              <a:off x="4315141" y="-78610"/>
              <a:ext cx="445702" cy="4788532"/>
              <a:chOff x="1907704" y="-78610"/>
              <a:chExt cx="445702" cy="4788532"/>
            </a:xfrm>
          </p:grpSpPr>
          <p:sp>
            <p:nvSpPr>
              <p:cNvPr id="108" name="Flussdiagramm: Zusammenführen 107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0" name="Gerade Verbindung 109"/>
              <p:cNvCxnSpPr/>
              <p:nvPr/>
            </p:nvCxnSpPr>
            <p:spPr>
              <a:xfrm>
                <a:off x="2087724" y="-78610"/>
                <a:ext cx="0" cy="3507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2" name="Gerade Verbindung 111"/>
              <p:cNvCxnSpPr>
                <a:stCxn id="111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112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113"/>
              <p:cNvCxnSpPr/>
              <p:nvPr/>
            </p:nvCxnSpPr>
            <p:spPr>
              <a:xfrm>
                <a:off x="2339752" y="3933056"/>
                <a:ext cx="0" cy="776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 Verbindung 114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115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8</a:t>
                </a:r>
                <a:endParaRPr lang="de-DE"/>
              </a:p>
            </p:txBody>
          </p:sp>
        </p:grpSp>
        <p:grpSp>
          <p:nvGrpSpPr>
            <p:cNvPr id="120" name="Gruppieren 119"/>
            <p:cNvGrpSpPr/>
            <p:nvPr/>
          </p:nvGrpSpPr>
          <p:grpSpPr>
            <a:xfrm>
              <a:off x="4819197" y="2420888"/>
              <a:ext cx="445702" cy="2295872"/>
              <a:chOff x="1907704" y="2420888"/>
              <a:chExt cx="445702" cy="2295872"/>
            </a:xfrm>
          </p:grpSpPr>
          <p:sp>
            <p:nvSpPr>
              <p:cNvPr id="121" name="Flussdiagramm: Zusammenführen 120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>
                <a:off x="2082164" y="2420888"/>
                <a:ext cx="5560" cy="1008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lipse 123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5" name="Gerade Verbindung 124"/>
              <p:cNvCxnSpPr>
                <a:stCxn id="124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125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128"/>
              <p:cNvCxnSpPr/>
              <p:nvPr/>
            </p:nvCxnSpPr>
            <p:spPr>
              <a:xfrm>
                <a:off x="1979712" y="3933056"/>
                <a:ext cx="0" cy="388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feld 131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9</a:t>
                </a:r>
              </a:p>
            </p:txBody>
          </p:sp>
        </p:grpSp>
        <p:grpSp>
          <p:nvGrpSpPr>
            <p:cNvPr id="133" name="Gruppieren 132"/>
            <p:cNvGrpSpPr/>
            <p:nvPr/>
          </p:nvGrpSpPr>
          <p:grpSpPr>
            <a:xfrm>
              <a:off x="5323253" y="2081630"/>
              <a:ext cx="562720" cy="2664296"/>
              <a:chOff x="1907704" y="2081630"/>
              <a:chExt cx="562720" cy="2664296"/>
            </a:xfrm>
          </p:grpSpPr>
          <p:sp>
            <p:nvSpPr>
              <p:cNvPr id="134" name="Flussdiagramm: Zusammenführen 133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>
                <a:off x="2082164" y="2081630"/>
                <a:ext cx="5560" cy="1347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Ellipse 136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8" name="Gerade Verbindung 137"/>
              <p:cNvCxnSpPr>
                <a:stCxn id="137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138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141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Ellipse 142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Textfeld 144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10</a:t>
                </a:r>
                <a:endParaRPr lang="de-DE"/>
              </a:p>
            </p:txBody>
          </p:sp>
        </p:grpSp>
        <p:grpSp>
          <p:nvGrpSpPr>
            <p:cNvPr id="159" name="Gruppieren 158"/>
            <p:cNvGrpSpPr/>
            <p:nvPr/>
          </p:nvGrpSpPr>
          <p:grpSpPr>
            <a:xfrm>
              <a:off x="5827309" y="1721590"/>
              <a:ext cx="562720" cy="3024336"/>
              <a:chOff x="1907704" y="1721590"/>
              <a:chExt cx="562720" cy="3024336"/>
            </a:xfrm>
          </p:grpSpPr>
          <p:sp>
            <p:nvSpPr>
              <p:cNvPr id="160" name="Flussdiagramm: Zusammenführen 159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2" name="Gerade Verbindung 161"/>
              <p:cNvCxnSpPr/>
              <p:nvPr/>
            </p:nvCxnSpPr>
            <p:spPr>
              <a:xfrm>
                <a:off x="2082164" y="1721590"/>
                <a:ext cx="5560" cy="1707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Ellipse 162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4" name="Gerade Verbindung 163"/>
              <p:cNvCxnSpPr>
                <a:stCxn id="163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164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165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166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167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Ellipse 168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11</a:t>
                </a:r>
                <a:endParaRPr lang="de-DE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6331365" y="1361550"/>
              <a:ext cx="562720" cy="3384376"/>
              <a:chOff x="1907704" y="1361550"/>
              <a:chExt cx="562720" cy="3384376"/>
            </a:xfrm>
          </p:grpSpPr>
          <p:sp>
            <p:nvSpPr>
              <p:cNvPr id="173" name="Flussdiagramm: Zusammenführen 172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5" name="Gerade Verbindung 174"/>
              <p:cNvCxnSpPr/>
              <p:nvPr/>
            </p:nvCxnSpPr>
            <p:spPr>
              <a:xfrm>
                <a:off x="2082164" y="1361550"/>
                <a:ext cx="5560" cy="2067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Ellipse 175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7" name="Gerade Verbindung 176"/>
              <p:cNvCxnSpPr>
                <a:stCxn id="176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78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Ellipse 181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Textfeld 183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12</a:t>
                </a:r>
                <a:endParaRPr lang="de-DE"/>
              </a:p>
            </p:txBody>
          </p:sp>
        </p:grpSp>
        <p:grpSp>
          <p:nvGrpSpPr>
            <p:cNvPr id="185" name="Gruppieren 184"/>
            <p:cNvGrpSpPr/>
            <p:nvPr/>
          </p:nvGrpSpPr>
          <p:grpSpPr>
            <a:xfrm>
              <a:off x="6835421" y="1001510"/>
              <a:ext cx="562720" cy="3744416"/>
              <a:chOff x="1907704" y="1001510"/>
              <a:chExt cx="562720" cy="3744416"/>
            </a:xfrm>
          </p:grpSpPr>
          <p:sp>
            <p:nvSpPr>
              <p:cNvPr id="186" name="Flussdiagramm: Zusammenführen 185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88" name="Gerade Verbindung 187"/>
              <p:cNvCxnSpPr/>
              <p:nvPr/>
            </p:nvCxnSpPr>
            <p:spPr>
              <a:xfrm>
                <a:off x="2087724" y="1001510"/>
                <a:ext cx="1" cy="2427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Ellipse 18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0" name="Gerade Verbindung 189"/>
              <p:cNvCxnSpPr>
                <a:stCxn id="18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 Verbindung 190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192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Ellipse 194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Ellipse 195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Textfeld 196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13</a:t>
                </a:r>
                <a:endParaRPr lang="de-DE"/>
              </a:p>
            </p:txBody>
          </p:sp>
        </p:grpSp>
        <p:grpSp>
          <p:nvGrpSpPr>
            <p:cNvPr id="198" name="Gruppieren 197"/>
            <p:cNvGrpSpPr/>
            <p:nvPr/>
          </p:nvGrpSpPr>
          <p:grpSpPr>
            <a:xfrm>
              <a:off x="7339477" y="647030"/>
              <a:ext cx="562720" cy="4098896"/>
              <a:chOff x="1907704" y="647030"/>
              <a:chExt cx="562720" cy="4098896"/>
            </a:xfrm>
          </p:grpSpPr>
          <p:sp>
            <p:nvSpPr>
              <p:cNvPr id="199" name="Flussdiagramm: Zusammenführen 198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1" name="Gerade Verbindung 200"/>
              <p:cNvCxnSpPr/>
              <p:nvPr/>
            </p:nvCxnSpPr>
            <p:spPr>
              <a:xfrm>
                <a:off x="2087724" y="647030"/>
                <a:ext cx="0" cy="27819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3" name="Gerade Verbindung 202"/>
              <p:cNvCxnSpPr>
                <a:stCxn id="202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203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204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205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206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Ellipse 207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08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Textfeld 209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14</a:t>
                </a:r>
                <a:endParaRPr lang="de-DE"/>
              </a:p>
            </p:txBody>
          </p:sp>
        </p:grpSp>
        <p:grpSp>
          <p:nvGrpSpPr>
            <p:cNvPr id="211" name="Gruppieren 210"/>
            <p:cNvGrpSpPr/>
            <p:nvPr/>
          </p:nvGrpSpPr>
          <p:grpSpPr>
            <a:xfrm>
              <a:off x="7843533" y="281430"/>
              <a:ext cx="562720" cy="4464496"/>
              <a:chOff x="1907704" y="281430"/>
              <a:chExt cx="562720" cy="4464496"/>
            </a:xfrm>
          </p:grpSpPr>
          <p:sp>
            <p:nvSpPr>
              <p:cNvPr id="212" name="Flussdiagramm: Zusammenführen 211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" name="Rechteck 212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4" name="Gerade Verbindung 213"/>
              <p:cNvCxnSpPr/>
              <p:nvPr/>
            </p:nvCxnSpPr>
            <p:spPr>
              <a:xfrm>
                <a:off x="2087724" y="281430"/>
                <a:ext cx="1" cy="31475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Ellipse 214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6" name="Gerade Verbindung 215"/>
              <p:cNvCxnSpPr>
                <a:stCxn id="215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21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219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Textfeld 222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15</a:t>
                </a:r>
                <a:endParaRPr lang="de-DE"/>
              </a:p>
            </p:txBody>
          </p:sp>
        </p:grpSp>
      </p:grpSp>
      <p:sp>
        <p:nvSpPr>
          <p:cNvPr id="225" name="Textfeld 224"/>
          <p:cNvSpPr txBox="1"/>
          <p:nvPr/>
        </p:nvSpPr>
        <p:spPr>
          <a:xfrm>
            <a:off x="4932040" y="6095037"/>
            <a:ext cx="19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= Arbeitskontakt</a:t>
            </a:r>
          </a:p>
          <a:p>
            <a:r>
              <a:rPr lang="de-DE" smtClean="0"/>
              <a:t>R = Ruhekontakt</a:t>
            </a:r>
            <a:endParaRPr lang="de-DE"/>
          </a:p>
        </p:txBody>
      </p:sp>
      <p:cxnSp>
        <p:nvCxnSpPr>
          <p:cNvPr id="227" name="Gerade Verbindung 226"/>
          <p:cNvCxnSpPr/>
          <p:nvPr/>
        </p:nvCxnSpPr>
        <p:spPr>
          <a:xfrm>
            <a:off x="107504" y="5384246"/>
            <a:ext cx="4282561" cy="9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229"/>
          <p:cNvCxnSpPr/>
          <p:nvPr/>
        </p:nvCxnSpPr>
        <p:spPr>
          <a:xfrm flipV="1">
            <a:off x="107504" y="5769260"/>
            <a:ext cx="4639685" cy="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232"/>
          <p:cNvCxnSpPr/>
          <p:nvPr/>
        </p:nvCxnSpPr>
        <p:spPr>
          <a:xfrm>
            <a:off x="4908342" y="5384246"/>
            <a:ext cx="4056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5258171" y="5774091"/>
            <a:ext cx="3706317" cy="2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241"/>
          <p:cNvCxnSpPr/>
          <p:nvPr/>
        </p:nvCxnSpPr>
        <p:spPr>
          <a:xfrm>
            <a:off x="179512" y="3480226"/>
            <a:ext cx="4814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Ellipse 244"/>
          <p:cNvSpPr/>
          <p:nvPr/>
        </p:nvSpPr>
        <p:spPr>
          <a:xfrm>
            <a:off x="900321" y="344978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6" name="Gerade Verbindung 245"/>
          <p:cNvCxnSpPr/>
          <p:nvPr/>
        </p:nvCxnSpPr>
        <p:spPr>
          <a:xfrm>
            <a:off x="179512" y="3140968"/>
            <a:ext cx="532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179512" y="2780928"/>
            <a:ext cx="5838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247"/>
          <p:cNvCxnSpPr/>
          <p:nvPr/>
        </p:nvCxnSpPr>
        <p:spPr>
          <a:xfrm>
            <a:off x="179512" y="2420888"/>
            <a:ext cx="6331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/>
          <p:nvPr/>
        </p:nvCxnSpPr>
        <p:spPr>
          <a:xfrm>
            <a:off x="179512" y="2060848"/>
            <a:ext cx="6835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249"/>
          <p:cNvCxnSpPr/>
          <p:nvPr/>
        </p:nvCxnSpPr>
        <p:spPr>
          <a:xfrm>
            <a:off x="153170" y="1703588"/>
            <a:ext cx="7376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179512" y="1340768"/>
            <a:ext cx="7838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179512" y="980728"/>
            <a:ext cx="4326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Ellipse 257"/>
          <p:cNvSpPr/>
          <p:nvPr/>
        </p:nvSpPr>
        <p:spPr>
          <a:xfrm>
            <a:off x="1434821" y="311052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Ellipse 261"/>
          <p:cNvSpPr/>
          <p:nvPr/>
        </p:nvSpPr>
        <p:spPr>
          <a:xfrm>
            <a:off x="1948539" y="274975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Ellipse 265"/>
          <p:cNvSpPr/>
          <p:nvPr/>
        </p:nvSpPr>
        <p:spPr>
          <a:xfrm>
            <a:off x="2439648" y="238971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946989" y="203040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Ellipse 273"/>
          <p:cNvSpPr/>
          <p:nvPr/>
        </p:nvSpPr>
        <p:spPr>
          <a:xfrm>
            <a:off x="3451045" y="16703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Textfeld 296"/>
          <p:cNvSpPr txBox="1"/>
          <p:nvPr/>
        </p:nvSpPr>
        <p:spPr>
          <a:xfrm>
            <a:off x="8303604" y="4941168"/>
            <a:ext cx="80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A13 rot</a:t>
            </a:r>
          </a:p>
        </p:txBody>
      </p:sp>
      <p:sp>
        <p:nvSpPr>
          <p:cNvPr id="299" name="Textfeld 298"/>
          <p:cNvSpPr txBox="1"/>
          <p:nvPr/>
        </p:nvSpPr>
        <p:spPr>
          <a:xfrm>
            <a:off x="8172400" y="5826750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R13 grün</a:t>
            </a:r>
            <a:endParaRPr lang="de-DE" sz="1600"/>
          </a:p>
        </p:txBody>
      </p:sp>
      <p:sp>
        <p:nvSpPr>
          <p:cNvPr id="300" name="Textfeld 299"/>
          <p:cNvSpPr txBox="1"/>
          <p:nvPr/>
        </p:nvSpPr>
        <p:spPr>
          <a:xfrm>
            <a:off x="32175" y="4725144"/>
            <a:ext cx="86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A12 rot-</a:t>
            </a:r>
          </a:p>
          <a:p>
            <a:r>
              <a:rPr lang="de-DE" sz="1600" smtClean="0"/>
              <a:t>schwarz</a:t>
            </a:r>
          </a:p>
        </p:txBody>
      </p:sp>
      <p:sp>
        <p:nvSpPr>
          <p:cNvPr id="301" name="Textfeld 300"/>
          <p:cNvSpPr txBox="1"/>
          <p:nvPr/>
        </p:nvSpPr>
        <p:spPr>
          <a:xfrm>
            <a:off x="35496" y="5826750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R12 grün-</a:t>
            </a:r>
          </a:p>
          <a:p>
            <a:r>
              <a:rPr lang="de-DE" sz="1600" smtClean="0"/>
              <a:t>braun</a:t>
            </a:r>
            <a:endParaRPr lang="de-DE" sz="1600"/>
          </a:p>
        </p:txBody>
      </p:sp>
      <p:sp>
        <p:nvSpPr>
          <p:cNvPr id="302" name="Textfeld 301"/>
          <p:cNvSpPr txBox="1"/>
          <p:nvPr/>
        </p:nvSpPr>
        <p:spPr>
          <a:xfrm>
            <a:off x="263013" y="692696"/>
            <a:ext cx="996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G8 violett</a:t>
            </a:r>
            <a:endParaRPr lang="de-DE" sz="1600"/>
          </a:p>
        </p:txBody>
      </p:sp>
      <p:sp>
        <p:nvSpPr>
          <p:cNvPr id="303" name="Textfeld 302"/>
          <p:cNvSpPr txBox="1"/>
          <p:nvPr/>
        </p:nvSpPr>
        <p:spPr>
          <a:xfrm>
            <a:off x="251520" y="107422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G7 blau</a:t>
            </a:r>
            <a:endParaRPr lang="de-DE" sz="1600"/>
          </a:p>
        </p:txBody>
      </p:sp>
      <p:sp>
        <p:nvSpPr>
          <p:cNvPr id="304" name="Textfeld 303"/>
          <p:cNvSpPr txBox="1"/>
          <p:nvPr/>
        </p:nvSpPr>
        <p:spPr>
          <a:xfrm>
            <a:off x="251520" y="1434262"/>
            <a:ext cx="81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G6 gelb</a:t>
            </a:r>
            <a:endParaRPr lang="de-DE" sz="1600"/>
          </a:p>
        </p:txBody>
      </p:sp>
      <p:sp>
        <p:nvSpPr>
          <p:cNvPr id="305" name="Textfeld 304"/>
          <p:cNvSpPr txBox="1"/>
          <p:nvPr/>
        </p:nvSpPr>
        <p:spPr>
          <a:xfrm>
            <a:off x="251520" y="1794302"/>
            <a:ext cx="953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G5 braun</a:t>
            </a:r>
            <a:endParaRPr lang="de-DE" sz="1600"/>
          </a:p>
        </p:txBody>
      </p:sp>
      <p:sp>
        <p:nvSpPr>
          <p:cNvPr id="306" name="Textfeld 305"/>
          <p:cNvSpPr txBox="1"/>
          <p:nvPr/>
        </p:nvSpPr>
        <p:spPr>
          <a:xfrm>
            <a:off x="246660" y="2154342"/>
            <a:ext cx="868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G4 weiß</a:t>
            </a:r>
            <a:endParaRPr lang="de-DE" sz="1600"/>
          </a:p>
        </p:txBody>
      </p:sp>
      <p:sp>
        <p:nvSpPr>
          <p:cNvPr id="307" name="Textfeld 306"/>
          <p:cNvSpPr txBox="1"/>
          <p:nvPr/>
        </p:nvSpPr>
        <p:spPr>
          <a:xfrm>
            <a:off x="251520" y="2514382"/>
            <a:ext cx="1252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G3 grau-rosa</a:t>
            </a:r>
            <a:endParaRPr lang="de-DE" sz="1600"/>
          </a:p>
        </p:txBody>
      </p:sp>
      <p:sp>
        <p:nvSpPr>
          <p:cNvPr id="308" name="Textfeld 307"/>
          <p:cNvSpPr txBox="1"/>
          <p:nvPr/>
        </p:nvSpPr>
        <p:spPr>
          <a:xfrm>
            <a:off x="251520" y="2874422"/>
            <a:ext cx="834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G2 grau</a:t>
            </a:r>
            <a:endParaRPr lang="de-DE" sz="1600"/>
          </a:p>
        </p:txBody>
      </p:sp>
      <p:sp>
        <p:nvSpPr>
          <p:cNvPr id="309" name="Textfeld 308"/>
          <p:cNvSpPr txBox="1"/>
          <p:nvPr/>
        </p:nvSpPr>
        <p:spPr>
          <a:xfrm>
            <a:off x="251520" y="3193627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G1 schwarz</a:t>
            </a:r>
            <a:endParaRPr lang="de-DE" sz="1600"/>
          </a:p>
        </p:txBody>
      </p:sp>
      <p:sp>
        <p:nvSpPr>
          <p:cNvPr id="310" name="Textfeld 309"/>
          <p:cNvSpPr txBox="1"/>
          <p:nvPr/>
        </p:nvSpPr>
        <p:spPr>
          <a:xfrm>
            <a:off x="66726" y="260648"/>
            <a:ext cx="1010213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Sub-D Stift-Nr.</a:t>
            </a:r>
            <a:endParaRPr lang="de-DE" sz="1100"/>
          </a:p>
        </p:txBody>
      </p:sp>
      <p:sp>
        <p:nvSpPr>
          <p:cNvPr id="312" name="Textfeld 311"/>
          <p:cNvSpPr txBox="1"/>
          <p:nvPr/>
        </p:nvSpPr>
        <p:spPr>
          <a:xfrm>
            <a:off x="8748464" y="5615662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15</a:t>
            </a:r>
            <a:endParaRPr lang="de-DE" sz="1100"/>
          </a:p>
        </p:txBody>
      </p:sp>
      <p:sp>
        <p:nvSpPr>
          <p:cNvPr id="313" name="Textfeld 312"/>
          <p:cNvSpPr txBox="1"/>
          <p:nvPr/>
        </p:nvSpPr>
        <p:spPr>
          <a:xfrm>
            <a:off x="8748464" y="5229200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12</a:t>
            </a:r>
            <a:endParaRPr lang="de-DE" sz="1100"/>
          </a:p>
        </p:txBody>
      </p:sp>
      <p:sp>
        <p:nvSpPr>
          <p:cNvPr id="314" name="Textfeld 313"/>
          <p:cNvSpPr txBox="1"/>
          <p:nvPr/>
        </p:nvSpPr>
        <p:spPr>
          <a:xfrm>
            <a:off x="66600" y="5229200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11</a:t>
            </a:r>
            <a:endParaRPr lang="de-DE" sz="1100"/>
          </a:p>
        </p:txBody>
      </p:sp>
      <p:sp>
        <p:nvSpPr>
          <p:cNvPr id="315" name="Textfeld 314"/>
          <p:cNvSpPr txBox="1"/>
          <p:nvPr/>
        </p:nvSpPr>
        <p:spPr>
          <a:xfrm>
            <a:off x="66600" y="5615662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14</a:t>
            </a:r>
            <a:endParaRPr lang="de-DE" sz="1100"/>
          </a:p>
        </p:txBody>
      </p:sp>
      <p:sp>
        <p:nvSpPr>
          <p:cNvPr id="316" name="Textfeld 315"/>
          <p:cNvSpPr txBox="1"/>
          <p:nvPr/>
        </p:nvSpPr>
        <p:spPr>
          <a:xfrm>
            <a:off x="66726" y="83671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/>
              <a:t>8</a:t>
            </a:r>
          </a:p>
        </p:txBody>
      </p:sp>
      <p:sp>
        <p:nvSpPr>
          <p:cNvPr id="317" name="Textfeld 316"/>
          <p:cNvSpPr txBox="1"/>
          <p:nvPr/>
        </p:nvSpPr>
        <p:spPr>
          <a:xfrm>
            <a:off x="66726" y="1212783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7</a:t>
            </a:r>
            <a:endParaRPr lang="de-DE" sz="1100"/>
          </a:p>
        </p:txBody>
      </p:sp>
      <p:sp>
        <p:nvSpPr>
          <p:cNvPr id="318" name="Textfeld 317"/>
          <p:cNvSpPr txBox="1"/>
          <p:nvPr/>
        </p:nvSpPr>
        <p:spPr>
          <a:xfrm>
            <a:off x="66726" y="1583214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6</a:t>
            </a:r>
            <a:endParaRPr lang="de-DE" sz="1100"/>
          </a:p>
        </p:txBody>
      </p:sp>
      <p:sp>
        <p:nvSpPr>
          <p:cNvPr id="319" name="Textfeld 318"/>
          <p:cNvSpPr txBox="1"/>
          <p:nvPr/>
        </p:nvSpPr>
        <p:spPr>
          <a:xfrm>
            <a:off x="66726" y="192247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5</a:t>
            </a:r>
            <a:endParaRPr lang="de-DE" sz="1100"/>
          </a:p>
        </p:txBody>
      </p:sp>
      <p:sp>
        <p:nvSpPr>
          <p:cNvPr id="320" name="Textfeld 319"/>
          <p:cNvSpPr txBox="1"/>
          <p:nvPr/>
        </p:nvSpPr>
        <p:spPr>
          <a:xfrm>
            <a:off x="66726" y="228251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4</a:t>
            </a:r>
            <a:endParaRPr lang="de-DE" sz="1100"/>
          </a:p>
        </p:txBody>
      </p:sp>
      <p:sp>
        <p:nvSpPr>
          <p:cNvPr id="321" name="Textfeld 320"/>
          <p:cNvSpPr txBox="1"/>
          <p:nvPr/>
        </p:nvSpPr>
        <p:spPr>
          <a:xfrm>
            <a:off x="66726" y="2663334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3</a:t>
            </a:r>
            <a:endParaRPr lang="de-DE" sz="1100"/>
          </a:p>
        </p:txBody>
      </p:sp>
      <p:sp>
        <p:nvSpPr>
          <p:cNvPr id="322" name="Textfeld 321"/>
          <p:cNvSpPr txBox="1"/>
          <p:nvPr/>
        </p:nvSpPr>
        <p:spPr>
          <a:xfrm>
            <a:off x="66726" y="3012983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2</a:t>
            </a:r>
            <a:endParaRPr lang="de-DE" sz="1100"/>
          </a:p>
        </p:txBody>
      </p:sp>
      <p:sp>
        <p:nvSpPr>
          <p:cNvPr id="323" name="Textfeld 322"/>
          <p:cNvSpPr txBox="1"/>
          <p:nvPr/>
        </p:nvSpPr>
        <p:spPr>
          <a:xfrm>
            <a:off x="66726" y="335699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</a:t>
            </a:r>
            <a:endParaRPr lang="de-DE" sz="1100"/>
          </a:p>
        </p:txBody>
      </p:sp>
      <p:sp>
        <p:nvSpPr>
          <p:cNvPr id="324" name="Textfeld 323"/>
          <p:cNvSpPr txBox="1"/>
          <p:nvPr/>
        </p:nvSpPr>
        <p:spPr>
          <a:xfrm>
            <a:off x="2191621" y="6119718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13</a:t>
            </a:r>
            <a:endParaRPr lang="de-DE" sz="1100"/>
          </a:p>
        </p:txBody>
      </p:sp>
      <p:sp>
        <p:nvSpPr>
          <p:cNvPr id="325" name="Textfeld 324"/>
          <p:cNvSpPr txBox="1"/>
          <p:nvPr/>
        </p:nvSpPr>
        <p:spPr>
          <a:xfrm>
            <a:off x="2191495" y="6453336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16</a:t>
            </a:r>
            <a:endParaRPr lang="de-DE" sz="1100"/>
          </a:p>
        </p:txBody>
      </p:sp>
      <p:sp>
        <p:nvSpPr>
          <p:cNvPr id="326" name="Textfeld 325"/>
          <p:cNvSpPr txBox="1"/>
          <p:nvPr/>
        </p:nvSpPr>
        <p:spPr>
          <a:xfrm>
            <a:off x="2475313" y="6093296"/>
            <a:ext cx="9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A14 rosa</a:t>
            </a:r>
            <a:endParaRPr lang="de-DE" sz="1600"/>
          </a:p>
        </p:txBody>
      </p:sp>
      <p:sp>
        <p:nvSpPr>
          <p:cNvPr id="327" name="Textfeld 326"/>
          <p:cNvSpPr txBox="1"/>
          <p:nvPr/>
        </p:nvSpPr>
        <p:spPr>
          <a:xfrm>
            <a:off x="2470622" y="6402814"/>
            <a:ext cx="1401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R</a:t>
            </a:r>
            <a:r>
              <a:rPr lang="de-DE" sz="1600" smtClean="0"/>
              <a:t>14 grün-weiß</a:t>
            </a:r>
            <a:endParaRPr lang="de-DE" sz="1600"/>
          </a:p>
        </p:txBody>
      </p:sp>
      <p:sp>
        <p:nvSpPr>
          <p:cNvPr id="328" name="Textfeld 327"/>
          <p:cNvSpPr txBox="1"/>
          <p:nvPr/>
        </p:nvSpPr>
        <p:spPr>
          <a:xfrm>
            <a:off x="1187624" y="6237312"/>
            <a:ext cx="900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Reserve: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9931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erade Verbindung 117"/>
          <p:cNvCxnSpPr/>
          <p:nvPr/>
        </p:nvCxnSpPr>
        <p:spPr>
          <a:xfrm flipH="1">
            <a:off x="6875527" y="3669016"/>
            <a:ext cx="160279" cy="469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740352" y="548680"/>
            <a:ext cx="1296144" cy="4824536"/>
            <a:chOff x="7380312" y="548680"/>
            <a:chExt cx="1296144" cy="4824536"/>
          </a:xfrm>
        </p:grpSpPr>
        <p:sp>
          <p:nvSpPr>
            <p:cNvPr id="4" name="Rechteck 3"/>
            <p:cNvSpPr/>
            <p:nvPr/>
          </p:nvSpPr>
          <p:spPr>
            <a:xfrm>
              <a:off x="7380312" y="548680"/>
              <a:ext cx="1296144" cy="48245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mtClean="0"/>
                <a:t>AnagVision</a:t>
              </a:r>
            </a:p>
            <a:p>
              <a:pPr algn="ctr"/>
              <a:r>
                <a:rPr lang="de-DE" smtClean="0"/>
                <a:t>AV2020</a:t>
              </a:r>
              <a:endParaRPr lang="de-DE"/>
            </a:p>
            <a:p>
              <a:pPr algn="ctr"/>
              <a:r>
                <a:rPr lang="de-DE" smtClean="0"/>
                <a:t>LCD</a:t>
              </a:r>
            </a:p>
            <a:p>
              <a:pPr algn="ctr"/>
              <a:r>
                <a:rPr lang="de-DE" smtClean="0"/>
                <a:t>Display</a:t>
              </a:r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380312" y="1833786"/>
              <a:ext cx="1292341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16 LED -</a:t>
              </a:r>
            </a:p>
            <a:p>
              <a:r>
                <a:rPr lang="de-DE" sz="1400" smtClean="0"/>
                <a:t>15 LED +</a:t>
              </a:r>
            </a:p>
            <a:p>
              <a:r>
                <a:rPr lang="de-DE" sz="1400" smtClean="0"/>
                <a:t>14 D7</a:t>
              </a:r>
            </a:p>
            <a:p>
              <a:r>
                <a:rPr lang="de-DE" sz="1400" smtClean="0"/>
                <a:t>13 D6</a:t>
              </a:r>
            </a:p>
            <a:p>
              <a:r>
                <a:rPr lang="de-DE" sz="1400" smtClean="0"/>
                <a:t>12 D5</a:t>
              </a:r>
            </a:p>
            <a:p>
              <a:r>
                <a:rPr lang="de-DE" sz="1400" smtClean="0"/>
                <a:t>11 D4</a:t>
              </a:r>
            </a:p>
            <a:p>
              <a:r>
                <a:rPr lang="de-DE" sz="1400" smtClean="0"/>
                <a:t>10 D3</a:t>
              </a:r>
            </a:p>
            <a:p>
              <a:r>
                <a:rPr lang="de-DE" sz="1400" smtClean="0"/>
                <a:t>9 D2</a:t>
              </a:r>
            </a:p>
            <a:p>
              <a:r>
                <a:rPr lang="de-DE" sz="1400" smtClean="0"/>
                <a:t>8 D1</a:t>
              </a:r>
            </a:p>
            <a:p>
              <a:r>
                <a:rPr lang="de-DE" sz="1400" smtClean="0"/>
                <a:t>7 D0</a:t>
              </a:r>
            </a:p>
            <a:p>
              <a:r>
                <a:rPr lang="de-DE" sz="1400" smtClean="0"/>
                <a:t>6 Enable</a:t>
              </a:r>
            </a:p>
            <a:p>
              <a:r>
                <a:rPr lang="de-DE" sz="1400" smtClean="0"/>
                <a:t>5 R/W</a:t>
              </a:r>
            </a:p>
            <a:p>
              <a:r>
                <a:rPr lang="de-DE" sz="1400" smtClean="0"/>
                <a:t>4 Funct. Select</a:t>
              </a:r>
            </a:p>
            <a:p>
              <a:r>
                <a:rPr lang="de-DE" sz="1400" smtClean="0"/>
                <a:t>3 LCD Drive</a:t>
              </a:r>
            </a:p>
            <a:p>
              <a:r>
                <a:rPr lang="de-DE" sz="1400" smtClean="0"/>
                <a:t>2 +5V</a:t>
              </a:r>
            </a:p>
            <a:p>
              <a:r>
                <a:rPr lang="de-DE" sz="1400" smtClean="0"/>
                <a:t>1 Gnd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291444" y="1762358"/>
            <a:ext cx="4039816" cy="3754874"/>
            <a:chOff x="2339752" y="898262"/>
            <a:chExt cx="4039816" cy="3754874"/>
          </a:xfrm>
        </p:grpSpPr>
        <p:sp>
          <p:nvSpPr>
            <p:cNvPr id="6" name="Rechteck 5"/>
            <p:cNvSpPr/>
            <p:nvPr/>
          </p:nvSpPr>
          <p:spPr>
            <a:xfrm>
              <a:off x="2339752" y="908720"/>
              <a:ext cx="4032448" cy="37444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mtClean="0"/>
                <a:t>Arduino</a:t>
              </a:r>
            </a:p>
            <a:p>
              <a:pPr algn="ctr"/>
              <a:r>
                <a:rPr lang="de-DE" smtClean="0"/>
                <a:t>Mega 2560</a:t>
              </a:r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012160" y="1395933"/>
              <a:ext cx="3674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22</a:t>
              </a:r>
            </a:p>
            <a:p>
              <a:pPr algn="r"/>
              <a:r>
                <a:rPr lang="de-DE" sz="1400" smtClean="0"/>
                <a:t>23</a:t>
              </a:r>
            </a:p>
            <a:p>
              <a:pPr algn="r"/>
              <a:r>
                <a:rPr lang="de-DE" sz="1400" smtClean="0"/>
                <a:t>24</a:t>
              </a:r>
            </a:p>
            <a:p>
              <a:pPr algn="r"/>
              <a:r>
                <a:rPr lang="de-DE" sz="1400" smtClean="0"/>
                <a:t>25</a:t>
              </a:r>
            </a:p>
            <a:p>
              <a:pPr algn="r"/>
              <a:r>
                <a:rPr lang="de-DE" sz="1400" smtClean="0"/>
                <a:t>26</a:t>
              </a:r>
            </a:p>
            <a:p>
              <a:pPr algn="r"/>
              <a:r>
                <a:rPr lang="de-DE" sz="1400" smtClean="0"/>
                <a:t>27</a:t>
              </a:r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211960" y="908720"/>
              <a:ext cx="1938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 14  15   16   17   18   19</a:t>
              </a:r>
            </a:p>
            <a:p>
              <a:r>
                <a:rPr lang="de-DE" sz="1400" smtClean="0"/>
                <a:t>Tx3 Rx3 Tx2 Rx2 Tx1 Rx1</a:t>
              </a:r>
              <a:endParaRPr lang="de-DE" sz="140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868144" y="3268141"/>
              <a:ext cx="4876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+5V</a:t>
              </a:r>
            </a:p>
            <a:p>
              <a:pPr algn="r"/>
              <a:r>
                <a:rPr lang="de-DE" sz="1400" smtClean="0"/>
                <a:t>Gnd</a:t>
              </a:r>
            </a:p>
            <a:p>
              <a:pPr algn="r"/>
              <a:r>
                <a:rPr lang="de-DE" sz="1400" smtClean="0"/>
                <a:t>53</a:t>
              </a:r>
            </a:p>
            <a:p>
              <a:pPr algn="r"/>
              <a:r>
                <a:rPr lang="de-DE" sz="1400" smtClean="0"/>
                <a:t>51</a:t>
              </a:r>
            </a:p>
            <a:p>
              <a:pPr algn="r"/>
              <a:r>
                <a:rPr lang="de-DE" sz="1400" smtClean="0"/>
                <a:t>52</a:t>
              </a:r>
            </a:p>
            <a:p>
              <a:pPr algn="r"/>
              <a:r>
                <a:rPr lang="de-DE" sz="1400" smtClean="0"/>
                <a:t>50</a:t>
              </a:r>
              <a:endParaRPr lang="de-DE" sz="140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707904" y="4345359"/>
              <a:ext cx="128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Gnd +5V A0 A1</a:t>
              </a:r>
              <a:endParaRPr lang="de-DE" sz="14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9752" y="898262"/>
              <a:ext cx="367473" cy="3754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28</a:t>
              </a:r>
            </a:p>
            <a:p>
              <a:r>
                <a:rPr lang="de-DE" sz="1400" smtClean="0"/>
                <a:t>40</a:t>
              </a:r>
            </a:p>
            <a:p>
              <a:r>
                <a:rPr lang="de-DE" sz="1400" smtClean="0"/>
                <a:t>30</a:t>
              </a:r>
            </a:p>
            <a:p>
              <a:r>
                <a:rPr lang="de-DE" sz="1400" smtClean="0"/>
                <a:t>32</a:t>
              </a:r>
            </a:p>
            <a:p>
              <a:r>
                <a:rPr lang="de-DE" sz="1400" smtClean="0"/>
                <a:t>42</a:t>
              </a:r>
            </a:p>
            <a:p>
              <a:r>
                <a:rPr lang="de-DE" sz="1400" smtClean="0"/>
                <a:t>34</a:t>
              </a:r>
            </a:p>
            <a:p>
              <a:r>
                <a:rPr lang="de-DE" sz="1400" smtClean="0"/>
                <a:t>36</a:t>
              </a:r>
            </a:p>
            <a:p>
              <a:r>
                <a:rPr lang="de-DE" sz="1400" smtClean="0"/>
                <a:t>44</a:t>
              </a:r>
            </a:p>
            <a:p>
              <a:r>
                <a:rPr lang="de-DE" sz="1400" smtClean="0"/>
                <a:t>38</a:t>
              </a:r>
            </a:p>
            <a:p>
              <a:r>
                <a:rPr lang="de-DE" sz="1400" smtClean="0"/>
                <a:t>29</a:t>
              </a:r>
            </a:p>
            <a:p>
              <a:r>
                <a:rPr lang="de-DE" sz="1400" smtClean="0"/>
                <a:t>31</a:t>
              </a:r>
            </a:p>
            <a:p>
              <a:r>
                <a:rPr lang="de-DE" sz="1400" smtClean="0"/>
                <a:t>33</a:t>
              </a:r>
            </a:p>
            <a:p>
              <a:r>
                <a:rPr lang="de-DE" sz="1400" smtClean="0"/>
                <a:t>35</a:t>
              </a:r>
            </a:p>
            <a:p>
              <a:r>
                <a:rPr lang="de-DE" sz="1400" smtClean="0"/>
                <a:t>37</a:t>
              </a:r>
            </a:p>
            <a:p>
              <a:r>
                <a:rPr lang="de-DE" sz="1400" smtClean="0"/>
                <a:t>39</a:t>
              </a:r>
            </a:p>
            <a:p>
              <a:r>
                <a:rPr lang="de-DE" sz="1400" smtClean="0"/>
                <a:t>41</a:t>
              </a:r>
            </a:p>
            <a:p>
              <a:r>
                <a:rPr lang="de-DE" sz="1400" smtClean="0"/>
                <a:t>43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059832" y="908720"/>
              <a:ext cx="811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+5V Gnd</a:t>
              </a:r>
              <a:endParaRPr lang="de-DE" sz="1400"/>
            </a:p>
          </p:txBody>
        </p:sp>
      </p:grpSp>
      <p:cxnSp>
        <p:nvCxnSpPr>
          <p:cNvPr id="35" name="Gerade Verbindung 34"/>
          <p:cNvCxnSpPr/>
          <p:nvPr/>
        </p:nvCxnSpPr>
        <p:spPr>
          <a:xfrm>
            <a:off x="6331260" y="2420888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331260" y="2636912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331260" y="2832154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6331260" y="3048178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/>
          <p:nvPr/>
        </p:nvCxnSpPr>
        <p:spPr>
          <a:xfrm>
            <a:off x="6331260" y="3283824"/>
            <a:ext cx="1409092" cy="834083"/>
          </a:xfrm>
          <a:prstGeom prst="bentConnector3">
            <a:avLst>
              <a:gd name="adj1" fmla="val 831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/>
          <p:nvPr/>
        </p:nvCxnSpPr>
        <p:spPr>
          <a:xfrm>
            <a:off x="6331260" y="3521790"/>
            <a:ext cx="1409092" cy="1019663"/>
          </a:xfrm>
          <a:prstGeom prst="bentConnector3">
            <a:avLst>
              <a:gd name="adj1" fmla="val 75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6331260" y="4293096"/>
            <a:ext cx="1409092" cy="648072"/>
          </a:xfrm>
          <a:prstGeom prst="bentConnector3">
            <a:avLst>
              <a:gd name="adj1" fmla="val 684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/>
          <p:nvPr/>
        </p:nvCxnSpPr>
        <p:spPr>
          <a:xfrm>
            <a:off x="6331260" y="4509120"/>
            <a:ext cx="1409092" cy="700335"/>
          </a:xfrm>
          <a:prstGeom prst="bentConnector3">
            <a:avLst>
              <a:gd name="adj1" fmla="val 625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/>
          <p:nvPr/>
        </p:nvCxnSpPr>
        <p:spPr>
          <a:xfrm rot="10800000">
            <a:off x="6331260" y="4725145"/>
            <a:ext cx="1752926" cy="936105"/>
          </a:xfrm>
          <a:prstGeom prst="bentConnector3">
            <a:avLst>
              <a:gd name="adj1" fmla="val 55928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8028384" y="5497487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/>
              <a:t>ext. switch 1</a:t>
            </a:r>
            <a:endParaRPr lang="de-DE" sz="1400"/>
          </a:p>
        </p:txBody>
      </p:sp>
      <p:sp>
        <p:nvSpPr>
          <p:cNvPr id="64" name="Textfeld 63"/>
          <p:cNvSpPr txBox="1"/>
          <p:nvPr/>
        </p:nvSpPr>
        <p:spPr>
          <a:xfrm>
            <a:off x="8028384" y="5733256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/>
              <a:t>ext. switch 2</a:t>
            </a:r>
            <a:endParaRPr lang="de-DE" sz="1400"/>
          </a:p>
        </p:txBody>
      </p:sp>
      <p:cxnSp>
        <p:nvCxnSpPr>
          <p:cNvPr id="65" name="Gewinkelte Verbindung 64"/>
          <p:cNvCxnSpPr/>
          <p:nvPr/>
        </p:nvCxnSpPr>
        <p:spPr>
          <a:xfrm rot="10800000">
            <a:off x="6320975" y="4941166"/>
            <a:ext cx="1752926" cy="936105"/>
          </a:xfrm>
          <a:prstGeom prst="bentConnector3">
            <a:avLst>
              <a:gd name="adj1" fmla="val 61263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 rot="10800000">
            <a:off x="6331370" y="5157192"/>
            <a:ext cx="1270527" cy="1162000"/>
          </a:xfrm>
          <a:prstGeom prst="bentConnector3">
            <a:avLst>
              <a:gd name="adj1" fmla="val 5572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7593395" y="5949280"/>
            <a:ext cx="1195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int. red </a:t>
            </a:r>
          </a:p>
          <a:p>
            <a:r>
              <a:rPr lang="de-DE" sz="1400" smtClean="0"/>
              <a:t>switch (enter)</a:t>
            </a:r>
            <a:endParaRPr lang="de-DE" sz="1400"/>
          </a:p>
        </p:txBody>
      </p:sp>
      <p:cxnSp>
        <p:nvCxnSpPr>
          <p:cNvPr id="72" name="Gewinkelte Verbindung 71"/>
          <p:cNvCxnSpPr/>
          <p:nvPr/>
        </p:nvCxnSpPr>
        <p:spPr>
          <a:xfrm rot="10800000">
            <a:off x="6331259" y="5409222"/>
            <a:ext cx="1305912" cy="1270011"/>
          </a:xfrm>
          <a:prstGeom prst="bentConnector3">
            <a:avLst>
              <a:gd name="adj1" fmla="val 69892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7596336" y="6381328"/>
            <a:ext cx="107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int. black </a:t>
            </a:r>
          </a:p>
          <a:p>
            <a:r>
              <a:rPr lang="de-DE" sz="1400" smtClean="0"/>
              <a:t>switch (exit)</a:t>
            </a:r>
            <a:endParaRPr lang="de-DE" sz="1400"/>
          </a:p>
        </p:txBody>
      </p:sp>
      <p:cxnSp>
        <p:nvCxnSpPr>
          <p:cNvPr id="76" name="Gerade Verbindung 75"/>
          <p:cNvCxnSpPr/>
          <p:nvPr/>
        </p:nvCxnSpPr>
        <p:spPr>
          <a:xfrm>
            <a:off x="7593098" y="1999231"/>
            <a:ext cx="3238" cy="321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7593098" y="1999231"/>
            <a:ext cx="143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7596336" y="4344322"/>
            <a:ext cx="143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565163" y="517797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>
            <a:off x="7565892" y="431387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6717694" y="2080593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cxnSp>
        <p:nvCxnSpPr>
          <p:cNvPr id="87" name="Gerade Verbindung 86"/>
          <p:cNvCxnSpPr>
            <a:endCxn id="85" idx="3"/>
          </p:cNvCxnSpPr>
          <p:nvPr/>
        </p:nvCxnSpPr>
        <p:spPr>
          <a:xfrm flipH="1">
            <a:off x="7138002" y="2219092"/>
            <a:ext cx="5981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6444208" y="2219093"/>
            <a:ext cx="0" cy="207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>
            <a:stCxn id="85" idx="1"/>
          </p:cNvCxnSpPr>
          <p:nvPr/>
        </p:nvCxnSpPr>
        <p:spPr>
          <a:xfrm flipH="1">
            <a:off x="6444208" y="2219093"/>
            <a:ext cx="273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6413035" y="426265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6536998" y="3758509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10..20k</a:t>
            </a:r>
            <a:endParaRPr lang="de-DE" sz="1200"/>
          </a:p>
        </p:txBody>
      </p:sp>
      <p:cxnSp>
        <p:nvCxnSpPr>
          <p:cNvPr id="99" name="Gerade Verbindung 98"/>
          <p:cNvCxnSpPr>
            <a:endCxn id="98" idx="1"/>
          </p:cNvCxnSpPr>
          <p:nvPr/>
        </p:nvCxnSpPr>
        <p:spPr>
          <a:xfrm>
            <a:off x="6455077" y="3891492"/>
            <a:ext cx="81921" cy="5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6413035" y="386104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winkelte Verbindung 103"/>
          <p:cNvCxnSpPr>
            <a:endCxn id="98" idx="3"/>
          </p:cNvCxnSpPr>
          <p:nvPr/>
        </p:nvCxnSpPr>
        <p:spPr>
          <a:xfrm rot="5400000" flipH="1" flipV="1">
            <a:off x="6854609" y="4180402"/>
            <a:ext cx="612112" cy="45327"/>
          </a:xfrm>
          <a:prstGeom prst="bentConnector4">
            <a:avLst>
              <a:gd name="adj1" fmla="val 59058"/>
              <a:gd name="adj2" fmla="val 306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/>
          <p:cNvSpPr/>
          <p:nvPr/>
        </p:nvSpPr>
        <p:spPr>
          <a:xfrm>
            <a:off x="7102671" y="447867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winkelte Verbindung 110"/>
          <p:cNvCxnSpPr/>
          <p:nvPr/>
        </p:nvCxnSpPr>
        <p:spPr>
          <a:xfrm>
            <a:off x="6875475" y="4617132"/>
            <a:ext cx="860682" cy="128794"/>
          </a:xfrm>
          <a:prstGeom prst="bentConnector3">
            <a:avLst>
              <a:gd name="adj1" fmla="val 620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6876256" y="4132237"/>
            <a:ext cx="0" cy="469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6845083" y="411790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Gerade Verbindung 120"/>
          <p:cNvCxnSpPr/>
          <p:nvPr/>
        </p:nvCxnSpPr>
        <p:spPr>
          <a:xfrm>
            <a:off x="6955666" y="3639795"/>
            <a:ext cx="177449" cy="5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/>
          <p:cNvSpPr txBox="1"/>
          <p:nvPr/>
        </p:nvSpPr>
        <p:spPr>
          <a:xfrm>
            <a:off x="6660232" y="6433591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black </a:t>
            </a:r>
          </a:p>
        </p:txBody>
      </p:sp>
      <p:sp>
        <p:nvSpPr>
          <p:cNvPr id="145" name="Textfeld 144"/>
          <p:cNvSpPr txBox="1"/>
          <p:nvPr/>
        </p:nvSpPr>
        <p:spPr>
          <a:xfrm>
            <a:off x="6958341" y="6021288"/>
            <a:ext cx="637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black-</a:t>
            </a:r>
            <a:br>
              <a:rPr lang="de-DE" sz="1400" smtClean="0"/>
            </a:br>
            <a:r>
              <a:rPr lang="de-DE" sz="1400" smtClean="0"/>
              <a:t>white </a:t>
            </a:r>
          </a:p>
        </p:txBody>
      </p:sp>
    </p:spTree>
    <p:extLst>
      <p:ext uri="{BB962C8B-B14F-4D97-AF65-F5344CB8AC3E}">
        <p14:creationId xmlns:p14="http://schemas.microsoft.com/office/powerpoint/2010/main" val="34372655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Bildschirmpräsentation (4:3)</PresentationFormat>
  <Paragraphs>169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Diodenmatrix Fußpedal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269</cp:revision>
  <dcterms:created xsi:type="dcterms:W3CDTF">2016-03-06T18:59:25Z</dcterms:created>
  <dcterms:modified xsi:type="dcterms:W3CDTF">2016-03-06T22:13:39Z</dcterms:modified>
</cp:coreProperties>
</file>