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51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2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4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5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9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0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01CF-87A5-471D-ACE7-0C9EA2CCD883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8424936" cy="5616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Gerade Verbindung mit Pfeil 195"/>
          <p:cNvCxnSpPr>
            <a:stCxn id="168" idx="3"/>
            <a:endCxn id="194" idx="3"/>
          </p:cNvCxnSpPr>
          <p:nvPr/>
        </p:nvCxnSpPr>
        <p:spPr>
          <a:xfrm flipV="1">
            <a:off x="4752021" y="2077744"/>
            <a:ext cx="3420379" cy="8472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stCxn id="168" idx="3"/>
            <a:endCxn id="166" idx="3"/>
          </p:cNvCxnSpPr>
          <p:nvPr/>
        </p:nvCxnSpPr>
        <p:spPr>
          <a:xfrm flipV="1">
            <a:off x="4752021" y="1107849"/>
            <a:ext cx="3420379" cy="18170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547663" y="1556792"/>
            <a:ext cx="111612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GT-2</a:t>
            </a:r>
          </a:p>
          <a:p>
            <a:pPr algn="ctr"/>
            <a:r>
              <a:rPr lang="de-DE" smtClean="0"/>
              <a:t>mini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963760" y="2118775"/>
            <a:ext cx="1080120" cy="69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Ketron</a:t>
            </a:r>
            <a:endParaRPr lang="de-DE"/>
          </a:p>
          <a:p>
            <a:pPr algn="ctr"/>
            <a:r>
              <a:rPr lang="de-DE" smtClean="0"/>
              <a:t>SD-2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779912" y="4509120"/>
            <a:ext cx="129895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</a:p>
          <a:p>
            <a:pPr algn="ctr"/>
            <a:r>
              <a:rPr lang="de-DE" smtClean="0"/>
              <a:t>Controller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259632" y="2113692"/>
            <a:ext cx="2520280" cy="2791472"/>
            <a:chOff x="731968" y="1825660"/>
            <a:chExt cx="2520280" cy="2791472"/>
          </a:xfrm>
        </p:grpSpPr>
        <p:sp>
          <p:nvSpPr>
            <p:cNvPr id="10" name="Textfeld 9"/>
            <p:cNvSpPr txBox="1"/>
            <p:nvPr/>
          </p:nvSpPr>
          <p:spPr>
            <a:xfrm>
              <a:off x="731968" y="1825660"/>
              <a:ext cx="893193" cy="5232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tx2"/>
                  </a:solidFill>
                </a:rPr>
                <a:t>MIDI out</a:t>
              </a:r>
            </a:p>
            <a:p>
              <a:r>
                <a:rPr lang="de-DE" sz="1400" err="1" smtClean="0">
                  <a:solidFill>
                    <a:schemeClr val="tx2"/>
                  </a:solidFill>
                </a:rPr>
                <a:t>channel</a:t>
              </a:r>
              <a:r>
                <a:rPr lang="de-DE" sz="1400" smtClean="0">
                  <a:solidFill>
                    <a:schemeClr val="tx2"/>
                  </a:solidFill>
                </a:rPr>
                <a:t> 1</a:t>
              </a:r>
              <a:endParaRPr lang="de-DE" sz="1400">
                <a:solidFill>
                  <a:schemeClr val="tx2"/>
                </a:solidFill>
              </a:endParaRPr>
            </a:p>
          </p:txBody>
        </p:sp>
        <p:cxnSp>
          <p:nvCxnSpPr>
            <p:cNvPr id="14" name="Gekrümmte Verbindung 13"/>
            <p:cNvCxnSpPr>
              <a:stCxn id="5" idx="2"/>
              <a:endCxn id="7" idx="1"/>
            </p:cNvCxnSpPr>
            <p:nvPr/>
          </p:nvCxnSpPr>
          <p:spPr>
            <a:xfrm rot="16200000" flipH="1">
              <a:off x="1029001" y="2393885"/>
              <a:ext cx="2772308" cy="1674186"/>
            </a:xfrm>
            <a:prstGeom prst="curvedConnector2">
              <a:avLst/>
            </a:prstGeom>
            <a:ln w="19050">
              <a:noFill/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krümmte Verbindung 16"/>
          <p:cNvCxnSpPr>
            <a:stCxn id="7" idx="0"/>
            <a:endCxn id="6" idx="2"/>
          </p:cNvCxnSpPr>
          <p:nvPr/>
        </p:nvCxnSpPr>
        <p:spPr>
          <a:xfrm rot="5400000" flipH="1" flipV="1">
            <a:off x="4620513" y="2625813"/>
            <a:ext cx="1692187" cy="2074428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347864" y="3212976"/>
            <a:ext cx="1324337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tx2"/>
                </a:solidFill>
              </a:rPr>
              <a:t>right: channel 1</a:t>
            </a:r>
            <a:br>
              <a:rPr lang="de-DE" sz="1400" smtClean="0">
                <a:solidFill>
                  <a:schemeClr val="tx2"/>
                </a:solidFill>
              </a:rPr>
            </a:br>
            <a:r>
              <a:rPr lang="de-DE" sz="1400" smtClean="0">
                <a:solidFill>
                  <a:schemeClr val="tx2"/>
                </a:solidFill>
              </a:rPr>
              <a:t>left: channel 2</a:t>
            </a:r>
            <a:br>
              <a:rPr lang="de-DE" sz="1400" smtClean="0">
                <a:solidFill>
                  <a:schemeClr val="tx2"/>
                </a:solidFill>
              </a:rPr>
            </a:br>
            <a:r>
              <a:rPr lang="de-DE" sz="1400" smtClean="0">
                <a:solidFill>
                  <a:schemeClr val="tx2"/>
                </a:solidFill>
              </a:rPr>
              <a:t>foot: channel 3</a:t>
            </a:r>
          </a:p>
          <a:p>
            <a:pPr algn="r"/>
            <a:r>
              <a:rPr lang="de-DE" sz="1400" smtClean="0">
                <a:solidFill>
                  <a:schemeClr val="tx2"/>
                </a:solidFill>
              </a:rPr>
              <a:t>Tx3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25" name="Flussdiagramm: Verbindungsstelle 24"/>
          <p:cNvSpPr/>
          <p:nvPr/>
        </p:nvSpPr>
        <p:spPr>
          <a:xfrm>
            <a:off x="8532440" y="3573016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26" name="Gekrümmte Verbindung 25"/>
          <p:cNvCxnSpPr>
            <a:stCxn id="7" idx="0"/>
            <a:endCxn id="25" idx="2"/>
          </p:cNvCxnSpPr>
          <p:nvPr/>
        </p:nvCxnSpPr>
        <p:spPr>
          <a:xfrm rot="5400000" flipH="1" flipV="1">
            <a:off x="6102874" y="2079554"/>
            <a:ext cx="756084" cy="4103048"/>
          </a:xfrm>
          <a:prstGeom prst="curvedConnector2">
            <a:avLst/>
          </a:prstGeom>
          <a:ln w="19050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644008" y="4201343"/>
            <a:ext cx="4348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Tx2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30" name="Flussdiagramm: Verbindungsstelle 29"/>
          <p:cNvSpPr/>
          <p:nvPr/>
        </p:nvSpPr>
        <p:spPr>
          <a:xfrm>
            <a:off x="8532440" y="3068960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31" name="Gekrümmte Verbindung 30"/>
          <p:cNvCxnSpPr>
            <a:stCxn id="6" idx="2"/>
            <a:endCxn id="30" idx="2"/>
          </p:cNvCxnSpPr>
          <p:nvPr/>
        </p:nvCxnSpPr>
        <p:spPr>
          <a:xfrm rot="16200000" flipH="1">
            <a:off x="7302107" y="2018646"/>
            <a:ext cx="432047" cy="20286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876256" y="2780928"/>
            <a:ext cx="7684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</a:t>
            </a:r>
          </a:p>
          <a:p>
            <a:r>
              <a:rPr lang="de-DE" sz="1400" smtClean="0">
                <a:solidFill>
                  <a:schemeClr val="tx2"/>
                </a:solidFill>
              </a:rPr>
              <a:t>through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36" name="Flussdiagramm: Verbindungsstelle 35"/>
          <p:cNvSpPr/>
          <p:nvPr/>
        </p:nvSpPr>
        <p:spPr>
          <a:xfrm>
            <a:off x="2483768" y="260648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sp>
        <p:nvSpPr>
          <p:cNvPr id="37" name="Flussdiagramm: Verbindungsstelle 36"/>
          <p:cNvSpPr/>
          <p:nvPr/>
        </p:nvSpPr>
        <p:spPr>
          <a:xfrm>
            <a:off x="1403648" y="260648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sp>
        <p:nvSpPr>
          <p:cNvPr id="44" name="Textfeld 43"/>
          <p:cNvSpPr txBox="1"/>
          <p:nvPr/>
        </p:nvSpPr>
        <p:spPr>
          <a:xfrm>
            <a:off x="6035768" y="3030051"/>
            <a:ext cx="7152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in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67744" y="836712"/>
            <a:ext cx="11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through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1331640" y="83671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in</a:t>
            </a:r>
          </a:p>
        </p:txBody>
      </p:sp>
      <p:cxnSp>
        <p:nvCxnSpPr>
          <p:cNvPr id="71" name="Gewinkelte Verbindung 70"/>
          <p:cNvCxnSpPr>
            <a:stCxn id="7" idx="3"/>
            <a:endCxn id="69" idx="2"/>
          </p:cNvCxnSpPr>
          <p:nvPr/>
        </p:nvCxnSpPr>
        <p:spPr>
          <a:xfrm>
            <a:off x="5078871" y="4905164"/>
            <a:ext cx="1293329" cy="43204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7" idx="3"/>
            <a:endCxn id="68" idx="2"/>
          </p:cNvCxnSpPr>
          <p:nvPr/>
        </p:nvCxnSpPr>
        <p:spPr>
          <a:xfrm>
            <a:off x="5078871" y="4905164"/>
            <a:ext cx="1293329" cy="79208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106"/>
          <p:cNvGrpSpPr/>
          <p:nvPr/>
        </p:nvGrpSpPr>
        <p:grpSpPr>
          <a:xfrm>
            <a:off x="6372200" y="5157192"/>
            <a:ext cx="880109" cy="307777"/>
            <a:chOff x="6377020" y="4797152"/>
            <a:chExt cx="880109" cy="307777"/>
          </a:xfrm>
        </p:grpSpPr>
        <p:sp>
          <p:nvSpPr>
            <p:cNvPr id="69" name="Zylinder 68"/>
            <p:cNvSpPr/>
            <p:nvPr/>
          </p:nvSpPr>
          <p:spPr>
            <a:xfrm>
              <a:off x="6377020" y="4869160"/>
              <a:ext cx="436868" cy="216024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04248" y="4797152"/>
              <a:ext cx="452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exit</a:t>
              </a:r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6372200" y="5517232"/>
            <a:ext cx="1010668" cy="307777"/>
            <a:chOff x="6372200" y="5157192"/>
            <a:chExt cx="1010668" cy="307777"/>
          </a:xfrm>
        </p:grpSpPr>
        <p:sp>
          <p:nvSpPr>
            <p:cNvPr id="68" name="Zylinder 67"/>
            <p:cNvSpPr/>
            <p:nvPr/>
          </p:nvSpPr>
          <p:spPr>
            <a:xfrm>
              <a:off x="6372200" y="5229200"/>
              <a:ext cx="436868" cy="216024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804248" y="5157192"/>
              <a:ext cx="578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enter</a:t>
              </a:r>
            </a:p>
          </p:txBody>
        </p:sp>
      </p:grpSp>
      <p:cxnSp>
        <p:nvCxnSpPr>
          <p:cNvPr id="79" name="Gewinkelte Verbindung 78"/>
          <p:cNvCxnSpPr>
            <a:stCxn id="7" idx="2"/>
            <a:endCxn id="77" idx="4"/>
          </p:cNvCxnSpPr>
          <p:nvPr/>
        </p:nvCxnSpPr>
        <p:spPr>
          <a:xfrm rot="5400000" flipH="1">
            <a:off x="2871515" y="3743331"/>
            <a:ext cx="450050" cy="2665704"/>
          </a:xfrm>
          <a:prstGeom prst="bentConnector4">
            <a:avLst>
              <a:gd name="adj1" fmla="val -50794"/>
              <a:gd name="adj2" fmla="val 62182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" idx="2"/>
            <a:endCxn id="78" idx="4"/>
          </p:cNvCxnSpPr>
          <p:nvPr/>
        </p:nvCxnSpPr>
        <p:spPr>
          <a:xfrm rot="5400000">
            <a:off x="2934613" y="4112463"/>
            <a:ext cx="306034" cy="2683525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518280" y="4545124"/>
            <a:ext cx="1245408" cy="612068"/>
            <a:chOff x="518280" y="4221088"/>
            <a:chExt cx="1245408" cy="612068"/>
          </a:xfrm>
        </p:grpSpPr>
        <p:sp>
          <p:nvSpPr>
            <p:cNvPr id="77" name="Flussdiagramm: Datenträger mit direktem Zugriff 76"/>
            <p:cNvSpPr/>
            <p:nvPr/>
          </p:nvSpPr>
          <p:spPr>
            <a:xfrm>
              <a:off x="1493477" y="4221088"/>
              <a:ext cx="270211" cy="612068"/>
            </a:xfrm>
            <a:prstGeom prst="flowChartMagneticDru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18280" y="4365104"/>
              <a:ext cx="1029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modulation</a:t>
              </a: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539552" y="5301208"/>
            <a:ext cx="1206315" cy="612068"/>
            <a:chOff x="539552" y="4977172"/>
            <a:chExt cx="1206315" cy="612068"/>
          </a:xfrm>
        </p:grpSpPr>
        <p:sp>
          <p:nvSpPr>
            <p:cNvPr id="78" name="Flussdiagramm: Datenträger mit direktem Zugriff 77"/>
            <p:cNvSpPr/>
            <p:nvPr/>
          </p:nvSpPr>
          <p:spPr>
            <a:xfrm>
              <a:off x="1475656" y="4977172"/>
              <a:ext cx="270211" cy="612068"/>
            </a:xfrm>
            <a:prstGeom prst="flowChartMagneticDru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539552" y="5085184"/>
              <a:ext cx="963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pitch bend</a:t>
              </a:r>
            </a:p>
          </p:txBody>
        </p:sp>
      </p:grpSp>
      <p:sp>
        <p:nvSpPr>
          <p:cNvPr id="88" name="Rechteck 87"/>
          <p:cNvSpPr/>
          <p:nvPr/>
        </p:nvSpPr>
        <p:spPr>
          <a:xfrm>
            <a:off x="3634283" y="6361856"/>
            <a:ext cx="1388168" cy="3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Foot Pedal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67544" y="2905472"/>
            <a:ext cx="1247744" cy="59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  <a:br>
              <a:rPr lang="de-DE" smtClean="0"/>
            </a:br>
            <a:r>
              <a:rPr lang="de-DE" smtClean="0"/>
              <a:t>Sensor</a:t>
            </a:r>
          </a:p>
        </p:txBody>
      </p:sp>
      <p:cxnSp>
        <p:nvCxnSpPr>
          <p:cNvPr id="92" name="Gewinkelte Verbindung 91"/>
          <p:cNvCxnSpPr>
            <a:stCxn id="5" idx="1"/>
            <a:endCxn id="91" idx="0"/>
          </p:cNvCxnSpPr>
          <p:nvPr/>
        </p:nvCxnSpPr>
        <p:spPr>
          <a:xfrm rot="10800000" flipV="1">
            <a:off x="1091417" y="1844824"/>
            <a:ext cx="456247" cy="1060648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7" idx="2"/>
            <a:endCxn id="88" idx="0"/>
          </p:cNvCxnSpPr>
          <p:nvPr/>
        </p:nvCxnSpPr>
        <p:spPr>
          <a:xfrm rot="5400000">
            <a:off x="3848556" y="5781020"/>
            <a:ext cx="1060648" cy="101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7" idx="3"/>
            <a:endCxn id="115" idx="2"/>
          </p:cNvCxnSpPr>
          <p:nvPr/>
        </p:nvCxnSpPr>
        <p:spPr>
          <a:xfrm flipV="1">
            <a:off x="5078871" y="4365104"/>
            <a:ext cx="3588785" cy="540060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103"/>
          <p:cNvCxnSpPr>
            <a:stCxn id="7" idx="3"/>
            <a:endCxn id="116" idx="2"/>
          </p:cNvCxnSpPr>
          <p:nvPr/>
        </p:nvCxnSpPr>
        <p:spPr>
          <a:xfrm flipV="1">
            <a:off x="5078871" y="4797152"/>
            <a:ext cx="3588785" cy="108012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7596336" y="4129335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ext. switch 1</a:t>
            </a:r>
          </a:p>
        </p:txBody>
      </p:sp>
      <p:sp>
        <p:nvSpPr>
          <p:cNvPr id="113" name="Textfeld 112"/>
          <p:cNvSpPr txBox="1"/>
          <p:nvPr/>
        </p:nvSpPr>
        <p:spPr>
          <a:xfrm>
            <a:off x="7596336" y="4561383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ext. switch 2</a:t>
            </a:r>
          </a:p>
        </p:txBody>
      </p:sp>
      <p:sp>
        <p:nvSpPr>
          <p:cNvPr id="115" name="Rad 114"/>
          <p:cNvSpPr/>
          <p:nvPr/>
        </p:nvSpPr>
        <p:spPr>
          <a:xfrm>
            <a:off x="8667656" y="4221088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6" name="Rad 115"/>
          <p:cNvSpPr/>
          <p:nvPr/>
        </p:nvSpPr>
        <p:spPr>
          <a:xfrm>
            <a:off x="8667656" y="4653136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1" name="Gekrümmte Verbindung 120"/>
          <p:cNvCxnSpPr>
            <a:stCxn id="5" idx="0"/>
            <a:endCxn id="36" idx="4"/>
          </p:cNvCxnSpPr>
          <p:nvPr/>
        </p:nvCxnSpPr>
        <p:spPr>
          <a:xfrm rot="5400000" flipH="1" flipV="1">
            <a:off x="1916705" y="809709"/>
            <a:ext cx="936104" cy="558062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123"/>
          <p:cNvCxnSpPr>
            <a:stCxn id="37" idx="4"/>
            <a:endCxn id="5" idx="0"/>
          </p:cNvCxnSpPr>
          <p:nvPr/>
        </p:nvCxnSpPr>
        <p:spPr>
          <a:xfrm rot="16200000" flipH="1">
            <a:off x="1376645" y="827711"/>
            <a:ext cx="936104" cy="522058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krümmte Verbindung 126"/>
          <p:cNvCxnSpPr>
            <a:stCxn id="6" idx="1"/>
            <a:endCxn id="5" idx="3"/>
          </p:cNvCxnSpPr>
          <p:nvPr/>
        </p:nvCxnSpPr>
        <p:spPr>
          <a:xfrm rot="10800000">
            <a:off x="2663788" y="1844824"/>
            <a:ext cx="3299972" cy="6230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4716016" y="2132856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131" name="Textfeld 130"/>
          <p:cNvSpPr txBox="1"/>
          <p:nvPr/>
        </p:nvSpPr>
        <p:spPr>
          <a:xfrm>
            <a:off x="2629397" y="1268760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2629397" y="189708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in</a:t>
            </a:r>
          </a:p>
        </p:txBody>
      </p:sp>
      <p:cxnSp>
        <p:nvCxnSpPr>
          <p:cNvPr id="138" name="Gekrümmte Verbindung 137"/>
          <p:cNvCxnSpPr>
            <a:stCxn id="5" idx="3"/>
            <a:endCxn id="171" idx="3"/>
          </p:cNvCxnSpPr>
          <p:nvPr/>
        </p:nvCxnSpPr>
        <p:spPr>
          <a:xfrm flipV="1">
            <a:off x="2663788" y="1489211"/>
            <a:ext cx="1386154" cy="35561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krümmte Verbindung 141"/>
          <p:cNvCxnSpPr>
            <a:stCxn id="171" idx="0"/>
            <a:endCxn id="137" idx="4"/>
          </p:cNvCxnSpPr>
          <p:nvPr/>
        </p:nvCxnSpPr>
        <p:spPr>
          <a:xfrm rot="5400000" flipH="1" flipV="1">
            <a:off x="3956342" y="570272"/>
            <a:ext cx="360040" cy="1728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171" idx="0"/>
            <a:endCxn id="136" idx="4"/>
          </p:cNvCxnSpPr>
          <p:nvPr/>
        </p:nvCxnSpPr>
        <p:spPr>
          <a:xfrm rot="16200000" flipV="1">
            <a:off x="3801504" y="588274"/>
            <a:ext cx="360040" cy="1368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pieren 150"/>
          <p:cNvGrpSpPr/>
          <p:nvPr/>
        </p:nvGrpSpPr>
        <p:grpSpPr>
          <a:xfrm>
            <a:off x="3591912" y="188640"/>
            <a:ext cx="454388" cy="523801"/>
            <a:chOff x="3591912" y="188640"/>
            <a:chExt cx="454388" cy="523801"/>
          </a:xfrm>
        </p:grpSpPr>
        <p:sp>
          <p:nvSpPr>
            <p:cNvPr id="136" name="Rad 135"/>
            <p:cNvSpPr/>
            <p:nvPr/>
          </p:nvSpPr>
          <p:spPr>
            <a:xfrm>
              <a:off x="3779912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591912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4089588" y="188640"/>
            <a:ext cx="504854" cy="523801"/>
            <a:chOff x="4089588" y="188640"/>
            <a:chExt cx="504854" cy="523801"/>
          </a:xfrm>
        </p:grpSpPr>
        <p:sp>
          <p:nvSpPr>
            <p:cNvPr id="137" name="Rad 136"/>
            <p:cNvSpPr/>
            <p:nvPr/>
          </p:nvSpPr>
          <p:spPr>
            <a:xfrm>
              <a:off x="4089588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4311992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79" name="Gruppieren 178"/>
          <p:cNvGrpSpPr/>
          <p:nvPr/>
        </p:nvGrpSpPr>
        <p:grpSpPr>
          <a:xfrm>
            <a:off x="5364088" y="188640"/>
            <a:ext cx="454388" cy="523801"/>
            <a:chOff x="4572000" y="188640"/>
            <a:chExt cx="454388" cy="523801"/>
          </a:xfrm>
        </p:grpSpPr>
        <p:sp>
          <p:nvSpPr>
            <p:cNvPr id="155" name="Rad 154"/>
            <p:cNvSpPr/>
            <p:nvPr/>
          </p:nvSpPr>
          <p:spPr>
            <a:xfrm>
              <a:off x="4760000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4572000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0" name="Gruppieren 179"/>
          <p:cNvGrpSpPr/>
          <p:nvPr/>
        </p:nvGrpSpPr>
        <p:grpSpPr>
          <a:xfrm>
            <a:off x="5861764" y="188640"/>
            <a:ext cx="504854" cy="523801"/>
            <a:chOff x="5069676" y="188640"/>
            <a:chExt cx="504854" cy="523801"/>
          </a:xfrm>
        </p:grpSpPr>
        <p:sp>
          <p:nvSpPr>
            <p:cNvPr id="158" name="Rad 157"/>
            <p:cNvSpPr/>
            <p:nvPr/>
          </p:nvSpPr>
          <p:spPr>
            <a:xfrm>
              <a:off x="5069676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5292080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sp>
        <p:nvSpPr>
          <p:cNvPr id="171" name="Gleichschenkliges Dreieck 170"/>
          <p:cNvSpPr/>
          <p:nvPr/>
        </p:nvSpPr>
        <p:spPr>
          <a:xfrm>
            <a:off x="3491880" y="836712"/>
            <a:ext cx="1116124" cy="6524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mix</a:t>
            </a:r>
            <a:endParaRPr lang="de-DE"/>
          </a:p>
        </p:txBody>
      </p:sp>
      <p:grpSp>
        <p:nvGrpSpPr>
          <p:cNvPr id="181" name="Gruppieren 180"/>
          <p:cNvGrpSpPr/>
          <p:nvPr/>
        </p:nvGrpSpPr>
        <p:grpSpPr>
          <a:xfrm>
            <a:off x="6305774" y="188640"/>
            <a:ext cx="454388" cy="523801"/>
            <a:chOff x="4572000" y="188640"/>
            <a:chExt cx="454388" cy="523801"/>
          </a:xfrm>
        </p:grpSpPr>
        <p:sp>
          <p:nvSpPr>
            <p:cNvPr id="182" name="Rad 181"/>
            <p:cNvSpPr/>
            <p:nvPr/>
          </p:nvSpPr>
          <p:spPr>
            <a:xfrm>
              <a:off x="4760000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3" name="Textfeld 182"/>
            <p:cNvSpPr txBox="1"/>
            <p:nvPr/>
          </p:nvSpPr>
          <p:spPr>
            <a:xfrm>
              <a:off x="4572000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6803450" y="188640"/>
            <a:ext cx="504854" cy="523801"/>
            <a:chOff x="5069676" y="188640"/>
            <a:chExt cx="504854" cy="523801"/>
          </a:xfrm>
        </p:grpSpPr>
        <p:sp>
          <p:nvSpPr>
            <p:cNvPr id="185" name="Rad 184"/>
            <p:cNvSpPr/>
            <p:nvPr/>
          </p:nvSpPr>
          <p:spPr>
            <a:xfrm>
              <a:off x="5069676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5292080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sp>
        <p:nvSpPr>
          <p:cNvPr id="187" name="Textfeld 186"/>
          <p:cNvSpPr txBox="1"/>
          <p:nvPr/>
        </p:nvSpPr>
        <p:spPr>
          <a:xfrm>
            <a:off x="5220072" y="11663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2x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7020272" y="116632"/>
            <a:ext cx="156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cinch stereo inputs</a:t>
            </a:r>
          </a:p>
        </p:txBody>
      </p:sp>
      <p:cxnSp>
        <p:nvCxnSpPr>
          <p:cNvPr id="189" name="Gekrümmte Verbindung 188"/>
          <p:cNvCxnSpPr>
            <a:stCxn id="155" idx="4"/>
            <a:endCxn id="171" idx="3"/>
          </p:cNvCxnSpPr>
          <p:nvPr/>
        </p:nvCxnSpPr>
        <p:spPr>
          <a:xfrm rot="5400000">
            <a:off x="4361343" y="165271"/>
            <a:ext cx="1012539" cy="1635340"/>
          </a:xfrm>
          <a:prstGeom prst="curvedConnector3">
            <a:avLst>
              <a:gd name="adj1" fmla="val 1225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krümmte Verbindung 191"/>
          <p:cNvCxnSpPr>
            <a:stCxn id="158" idx="4"/>
            <a:endCxn id="171" idx="3"/>
          </p:cNvCxnSpPr>
          <p:nvPr/>
        </p:nvCxnSpPr>
        <p:spPr>
          <a:xfrm rot="5400000">
            <a:off x="4516181" y="10433"/>
            <a:ext cx="1012539" cy="1945016"/>
          </a:xfrm>
          <a:prstGeom prst="curvedConnector3">
            <a:avLst>
              <a:gd name="adj1" fmla="val 12976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krümmte Verbindung 194"/>
          <p:cNvCxnSpPr>
            <a:stCxn id="182" idx="4"/>
            <a:endCxn id="171" idx="3"/>
          </p:cNvCxnSpPr>
          <p:nvPr/>
        </p:nvCxnSpPr>
        <p:spPr>
          <a:xfrm rot="5400000">
            <a:off x="4832186" y="-305572"/>
            <a:ext cx="1012539" cy="2577026"/>
          </a:xfrm>
          <a:prstGeom prst="curvedConnector3">
            <a:avLst>
              <a:gd name="adj1" fmla="val 14104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krümmte Verbindung 197"/>
          <p:cNvCxnSpPr>
            <a:stCxn id="185" idx="4"/>
            <a:endCxn id="171" idx="3"/>
          </p:cNvCxnSpPr>
          <p:nvPr/>
        </p:nvCxnSpPr>
        <p:spPr>
          <a:xfrm rot="5400000">
            <a:off x="4987024" y="-460410"/>
            <a:ext cx="1012539" cy="2886702"/>
          </a:xfrm>
          <a:prstGeom prst="curvedConnector3">
            <a:avLst>
              <a:gd name="adj1" fmla="val 156442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/>
          <p:cNvSpPr txBox="1"/>
          <p:nvPr/>
        </p:nvSpPr>
        <p:spPr>
          <a:xfrm>
            <a:off x="3133453" y="116632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202" name="Textfeld 201"/>
          <p:cNvSpPr txBox="1"/>
          <p:nvPr/>
        </p:nvSpPr>
        <p:spPr>
          <a:xfrm>
            <a:off x="4324386" y="600154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Sub-D connector</a:t>
            </a:r>
            <a:endParaRPr lang="de-DE" sz="1400"/>
          </a:p>
        </p:txBody>
      </p:sp>
      <p:sp>
        <p:nvSpPr>
          <p:cNvPr id="168" name="Rechteck 167"/>
          <p:cNvSpPr/>
          <p:nvPr/>
        </p:nvSpPr>
        <p:spPr>
          <a:xfrm>
            <a:off x="3635896" y="2636912"/>
            <a:ext cx="1116125" cy="5760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Triac</a:t>
            </a:r>
          </a:p>
          <a:p>
            <a:pPr algn="ctr"/>
            <a:r>
              <a:rPr lang="de-DE" smtClean="0"/>
              <a:t>relais</a:t>
            </a:r>
          </a:p>
        </p:txBody>
      </p:sp>
      <p:cxnSp>
        <p:nvCxnSpPr>
          <p:cNvPr id="143" name="Gerade Verbindung mit Pfeil 142"/>
          <p:cNvCxnSpPr>
            <a:stCxn id="5" idx="2"/>
            <a:endCxn id="168" idx="1"/>
          </p:cNvCxnSpPr>
          <p:nvPr/>
        </p:nvCxnSpPr>
        <p:spPr>
          <a:xfrm>
            <a:off x="2105726" y="2132856"/>
            <a:ext cx="1530170" cy="7920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feld 189"/>
          <p:cNvSpPr txBox="1"/>
          <p:nvPr/>
        </p:nvSpPr>
        <p:spPr>
          <a:xfrm>
            <a:off x="2771800" y="2689756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power</a:t>
            </a:r>
          </a:p>
          <a:p>
            <a:r>
              <a:rPr lang="de-DE" sz="1400" smtClean="0">
                <a:solidFill>
                  <a:srgbClr val="FF0000"/>
                </a:solidFill>
              </a:rPr>
              <a:t>sensor</a:t>
            </a:r>
          </a:p>
        </p:txBody>
      </p:sp>
      <p:sp>
        <p:nvSpPr>
          <p:cNvPr id="166" name="Sechseck 165"/>
          <p:cNvSpPr/>
          <p:nvPr/>
        </p:nvSpPr>
        <p:spPr>
          <a:xfrm>
            <a:off x="8172400" y="692696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220V</a:t>
            </a:r>
            <a:endParaRPr lang="de-DE"/>
          </a:p>
        </p:txBody>
      </p:sp>
      <p:sp>
        <p:nvSpPr>
          <p:cNvPr id="194" name="Sechseck 193"/>
          <p:cNvSpPr/>
          <p:nvPr/>
        </p:nvSpPr>
        <p:spPr>
          <a:xfrm>
            <a:off x="8172400" y="1662591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220V</a:t>
            </a:r>
            <a:endParaRPr lang="de-DE"/>
          </a:p>
        </p:txBody>
      </p:sp>
      <p:cxnSp>
        <p:nvCxnSpPr>
          <p:cNvPr id="197" name="Gerade Verbindung mit Pfeil 196"/>
          <p:cNvCxnSpPr>
            <a:stCxn id="168" idx="3"/>
          </p:cNvCxnSpPr>
          <p:nvPr/>
        </p:nvCxnSpPr>
        <p:spPr>
          <a:xfrm>
            <a:off x="4752021" y="2924944"/>
            <a:ext cx="822635" cy="11759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168" idx="3"/>
          </p:cNvCxnSpPr>
          <p:nvPr/>
        </p:nvCxnSpPr>
        <p:spPr>
          <a:xfrm>
            <a:off x="4752021" y="2924944"/>
            <a:ext cx="742071" cy="37920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feld 202"/>
          <p:cNvSpPr txBox="1"/>
          <p:nvPr/>
        </p:nvSpPr>
        <p:spPr>
          <a:xfrm>
            <a:off x="4696918" y="2996952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power</a:t>
            </a:r>
          </a:p>
          <a:p>
            <a:r>
              <a:rPr lang="de-DE" sz="1400" smtClean="0">
                <a:solidFill>
                  <a:srgbClr val="FF0000"/>
                </a:solidFill>
              </a:rPr>
              <a:t>slaves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2084866" y="4149080"/>
            <a:ext cx="1002764" cy="3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Display</a:t>
            </a:r>
          </a:p>
        </p:txBody>
      </p:sp>
      <p:cxnSp>
        <p:nvCxnSpPr>
          <p:cNvPr id="205" name="Gewinkelte Verbindung 204"/>
          <p:cNvCxnSpPr>
            <a:stCxn id="204" idx="3"/>
            <a:endCxn id="7" idx="1"/>
          </p:cNvCxnSpPr>
          <p:nvPr/>
        </p:nvCxnSpPr>
        <p:spPr>
          <a:xfrm>
            <a:off x="3087630" y="4338836"/>
            <a:ext cx="692282" cy="5663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krümmte Verbindung 95"/>
          <p:cNvCxnSpPr>
            <a:stCxn id="5" idx="2"/>
            <a:endCxn id="7" idx="0"/>
          </p:cNvCxnSpPr>
          <p:nvPr/>
        </p:nvCxnSpPr>
        <p:spPr>
          <a:xfrm rot="16200000" flipH="1">
            <a:off x="2079427" y="2159155"/>
            <a:ext cx="2376264" cy="2323666"/>
          </a:xfrm>
          <a:prstGeom prst="curvedConnector3">
            <a:avLst>
              <a:gd name="adj1" fmla="val 74050"/>
            </a:avLst>
          </a:prstGeom>
          <a:ln w="19050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995936" y="4221088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Rx3</a:t>
            </a:r>
            <a:endParaRPr lang="de-DE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2000" y="116632"/>
            <a:ext cx="5416504" cy="64807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Diodenmatrix Fußpedal</a:t>
            </a:r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964763" y="130959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4" name="Gruppieren 223"/>
          <p:cNvGrpSpPr/>
          <p:nvPr/>
        </p:nvGrpSpPr>
        <p:grpSpPr>
          <a:xfrm>
            <a:off x="755576" y="980728"/>
            <a:ext cx="7650677" cy="4824536"/>
            <a:chOff x="755576" y="-78610"/>
            <a:chExt cx="7650677" cy="4824536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755576" y="2420888"/>
              <a:ext cx="472883" cy="2325038"/>
              <a:chOff x="1907704" y="2420888"/>
              <a:chExt cx="472883" cy="2325038"/>
            </a:xfrm>
          </p:grpSpPr>
          <p:sp>
            <p:nvSpPr>
              <p:cNvPr id="4" name="Flussdiagramm: Zusammenführen 3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 Verbindung 6"/>
              <p:cNvCxnSpPr/>
              <p:nvPr/>
            </p:nvCxnSpPr>
            <p:spPr>
              <a:xfrm>
                <a:off x="2082164" y="2420888"/>
                <a:ext cx="5560" cy="1008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e 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" name="Gerade Verbindung 9"/>
              <p:cNvCxnSpPr>
                <a:stCxn id="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lipse 22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</a:t>
                </a:r>
                <a:endParaRPr lang="de-DE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1290805" y="2081630"/>
              <a:ext cx="472883" cy="2664296"/>
              <a:chOff x="1907704" y="2081630"/>
              <a:chExt cx="472883" cy="2664296"/>
            </a:xfrm>
          </p:grpSpPr>
          <p:sp>
            <p:nvSpPr>
              <p:cNvPr id="30" name="Flussdiagramm: Zusammenführen 29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" name="Gerade Verbindung 31"/>
              <p:cNvCxnSpPr/>
              <p:nvPr/>
            </p:nvCxnSpPr>
            <p:spPr>
              <a:xfrm>
                <a:off x="2082164" y="2081630"/>
                <a:ext cx="5560" cy="1347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lipse 32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>
                <a:stCxn id="33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2</a:t>
                </a:r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1794861" y="1721590"/>
              <a:ext cx="472883" cy="3024336"/>
              <a:chOff x="1907704" y="1721590"/>
              <a:chExt cx="472883" cy="3024336"/>
            </a:xfrm>
          </p:grpSpPr>
          <p:sp>
            <p:nvSpPr>
              <p:cNvPr id="43" name="Flussdiagramm: Zusammenführen 42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 Verbindung 44"/>
              <p:cNvCxnSpPr/>
              <p:nvPr/>
            </p:nvCxnSpPr>
            <p:spPr>
              <a:xfrm>
                <a:off x="2087724" y="1721590"/>
                <a:ext cx="0" cy="170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lipse 45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" name="Gerade Verbindung 46"/>
              <p:cNvCxnSpPr>
                <a:stCxn id="46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lipse 51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3</a:t>
                </a:r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2298917" y="1361550"/>
              <a:ext cx="472883" cy="3384376"/>
              <a:chOff x="1907704" y="1361550"/>
              <a:chExt cx="472883" cy="3384376"/>
            </a:xfrm>
          </p:grpSpPr>
          <p:sp>
            <p:nvSpPr>
              <p:cNvPr id="56" name="Flussdiagramm: Zusammenführen 55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8" name="Gerade Verbindung 57"/>
              <p:cNvCxnSpPr/>
              <p:nvPr/>
            </p:nvCxnSpPr>
            <p:spPr>
              <a:xfrm>
                <a:off x="2082164" y="1361550"/>
                <a:ext cx="5560" cy="206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0" name="Gerade Verbindung 59"/>
              <p:cNvCxnSpPr>
                <a:stCxn id="5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lipse 64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4</a:t>
                </a:r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2802973" y="1001510"/>
              <a:ext cx="472883" cy="3744416"/>
              <a:chOff x="1907704" y="1001510"/>
              <a:chExt cx="472883" cy="3744416"/>
            </a:xfrm>
          </p:grpSpPr>
          <p:sp>
            <p:nvSpPr>
              <p:cNvPr id="69" name="Flussdiagramm: Zusammenführen 68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2082164" y="1001510"/>
                <a:ext cx="5560" cy="2427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lipse 71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3" name="Gerade Verbindung 72"/>
              <p:cNvCxnSpPr>
                <a:stCxn id="72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73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75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Ellipse 77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5</a:t>
                </a:r>
                <a:endParaRPr lang="de-DE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3307029" y="641470"/>
              <a:ext cx="472883" cy="4104456"/>
              <a:chOff x="1907704" y="641470"/>
              <a:chExt cx="472883" cy="4104456"/>
            </a:xfrm>
          </p:grpSpPr>
          <p:sp>
            <p:nvSpPr>
              <p:cNvPr id="82" name="Flussdiagramm: Zusammenführen 81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 Verbindung 83"/>
              <p:cNvCxnSpPr/>
              <p:nvPr/>
            </p:nvCxnSpPr>
            <p:spPr>
              <a:xfrm>
                <a:off x="2082164" y="641470"/>
                <a:ext cx="5560" cy="2787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lipse 84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6" name="Gerade Verbindung 85"/>
              <p:cNvCxnSpPr>
                <a:stCxn id="85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8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lipse 90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Textfeld 92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6</a:t>
                </a:r>
              </a:p>
            </p:txBody>
          </p:sp>
        </p:grpSp>
        <p:grpSp>
          <p:nvGrpSpPr>
            <p:cNvPr id="94" name="Gruppieren 93"/>
            <p:cNvGrpSpPr/>
            <p:nvPr/>
          </p:nvGrpSpPr>
          <p:grpSpPr>
            <a:xfrm>
              <a:off x="3811085" y="281430"/>
              <a:ext cx="472883" cy="4464496"/>
              <a:chOff x="1907704" y="281430"/>
              <a:chExt cx="472883" cy="4464496"/>
            </a:xfrm>
          </p:grpSpPr>
          <p:sp>
            <p:nvSpPr>
              <p:cNvPr id="95" name="Flussdiagramm: Zusammenführen 94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7" name="Gerade Verbindung 96"/>
              <p:cNvCxnSpPr/>
              <p:nvPr/>
            </p:nvCxnSpPr>
            <p:spPr>
              <a:xfrm>
                <a:off x="2087724" y="281430"/>
                <a:ext cx="1" cy="31475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Ellipse 97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>
                <a:stCxn id="98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7</a:t>
                </a:r>
              </a:p>
            </p:txBody>
          </p:sp>
        </p:grpSp>
        <p:grpSp>
          <p:nvGrpSpPr>
            <p:cNvPr id="107" name="Gruppieren 106"/>
            <p:cNvGrpSpPr/>
            <p:nvPr/>
          </p:nvGrpSpPr>
          <p:grpSpPr>
            <a:xfrm>
              <a:off x="4315141" y="-78610"/>
              <a:ext cx="445702" cy="4788532"/>
              <a:chOff x="1907704" y="-78610"/>
              <a:chExt cx="445702" cy="4788532"/>
            </a:xfrm>
          </p:grpSpPr>
          <p:sp>
            <p:nvSpPr>
              <p:cNvPr id="108" name="Flussdiagramm: Zusammenführen 107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0" name="Gerade Verbindung 109"/>
              <p:cNvCxnSpPr/>
              <p:nvPr/>
            </p:nvCxnSpPr>
            <p:spPr>
              <a:xfrm>
                <a:off x="2087724" y="-78610"/>
                <a:ext cx="0" cy="3507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2" name="Gerade Verbindung 111"/>
              <p:cNvCxnSpPr>
                <a:stCxn id="111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112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113"/>
              <p:cNvCxnSpPr/>
              <p:nvPr/>
            </p:nvCxnSpPr>
            <p:spPr>
              <a:xfrm>
                <a:off x="2339752" y="3933056"/>
                <a:ext cx="0" cy="776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114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115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8</a:t>
                </a:r>
                <a:endParaRPr lang="de-DE"/>
              </a:p>
            </p:txBody>
          </p:sp>
        </p:grpSp>
        <p:grpSp>
          <p:nvGrpSpPr>
            <p:cNvPr id="120" name="Gruppieren 119"/>
            <p:cNvGrpSpPr/>
            <p:nvPr/>
          </p:nvGrpSpPr>
          <p:grpSpPr>
            <a:xfrm>
              <a:off x="4819197" y="2420888"/>
              <a:ext cx="445702" cy="2295872"/>
              <a:chOff x="1907704" y="2420888"/>
              <a:chExt cx="445702" cy="2295872"/>
            </a:xfrm>
          </p:grpSpPr>
          <p:sp>
            <p:nvSpPr>
              <p:cNvPr id="121" name="Flussdiagramm: Zusammenführen 120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>
                <a:off x="2082164" y="2420888"/>
                <a:ext cx="5560" cy="1008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lipse 123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5" name="Gerade Verbindung 124"/>
              <p:cNvCxnSpPr>
                <a:stCxn id="124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125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/>
              <p:cNvCxnSpPr/>
              <p:nvPr/>
            </p:nvCxnSpPr>
            <p:spPr>
              <a:xfrm>
                <a:off x="1979712" y="3933056"/>
                <a:ext cx="0" cy="388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feld 131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9</a:t>
                </a:r>
              </a:p>
            </p:txBody>
          </p:sp>
        </p:grpSp>
        <p:grpSp>
          <p:nvGrpSpPr>
            <p:cNvPr id="133" name="Gruppieren 132"/>
            <p:cNvGrpSpPr/>
            <p:nvPr/>
          </p:nvGrpSpPr>
          <p:grpSpPr>
            <a:xfrm>
              <a:off x="5323253" y="2081630"/>
              <a:ext cx="562720" cy="2664296"/>
              <a:chOff x="1907704" y="2081630"/>
              <a:chExt cx="562720" cy="2664296"/>
            </a:xfrm>
          </p:grpSpPr>
          <p:sp>
            <p:nvSpPr>
              <p:cNvPr id="134" name="Flussdiagramm: Zusammenführen 133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>
                <a:off x="2082164" y="2081630"/>
                <a:ext cx="5560" cy="1347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Ellipse 136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8" name="Gerade Verbindung 137"/>
              <p:cNvCxnSpPr>
                <a:stCxn id="137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138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141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Ellipse 142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Textfeld 144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10</a:t>
                </a:r>
                <a:endParaRPr lang="de-DE"/>
              </a:p>
            </p:txBody>
          </p:sp>
        </p:grpSp>
        <p:grpSp>
          <p:nvGrpSpPr>
            <p:cNvPr id="159" name="Gruppieren 158"/>
            <p:cNvGrpSpPr/>
            <p:nvPr/>
          </p:nvGrpSpPr>
          <p:grpSpPr>
            <a:xfrm>
              <a:off x="5827309" y="1721590"/>
              <a:ext cx="562720" cy="3024336"/>
              <a:chOff x="1907704" y="1721590"/>
              <a:chExt cx="562720" cy="3024336"/>
            </a:xfrm>
          </p:grpSpPr>
          <p:sp>
            <p:nvSpPr>
              <p:cNvPr id="160" name="Flussdiagramm: Zusammenführen 159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2" name="Gerade Verbindung 161"/>
              <p:cNvCxnSpPr/>
              <p:nvPr/>
            </p:nvCxnSpPr>
            <p:spPr>
              <a:xfrm>
                <a:off x="2082164" y="1721590"/>
                <a:ext cx="5560" cy="170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Ellipse 162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4" name="Gerade Verbindung 163"/>
              <p:cNvCxnSpPr>
                <a:stCxn id="163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164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165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166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167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Ellipse 168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11</a:t>
                </a:r>
                <a:endParaRPr lang="de-DE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6331365" y="1361550"/>
              <a:ext cx="562720" cy="3384376"/>
              <a:chOff x="1907704" y="1361550"/>
              <a:chExt cx="562720" cy="3384376"/>
            </a:xfrm>
          </p:grpSpPr>
          <p:sp>
            <p:nvSpPr>
              <p:cNvPr id="173" name="Flussdiagramm: Zusammenführen 172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5" name="Gerade Verbindung 174"/>
              <p:cNvCxnSpPr/>
              <p:nvPr/>
            </p:nvCxnSpPr>
            <p:spPr>
              <a:xfrm>
                <a:off x="2082164" y="1361550"/>
                <a:ext cx="5560" cy="206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Ellipse 175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7" name="Gerade Verbindung 176"/>
              <p:cNvCxnSpPr>
                <a:stCxn id="176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78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Ellipse 181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Textfeld 183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12</a:t>
                </a:r>
                <a:endParaRPr lang="de-DE"/>
              </a:p>
            </p:txBody>
          </p:sp>
        </p:grpSp>
        <p:grpSp>
          <p:nvGrpSpPr>
            <p:cNvPr id="185" name="Gruppieren 184"/>
            <p:cNvGrpSpPr/>
            <p:nvPr/>
          </p:nvGrpSpPr>
          <p:grpSpPr>
            <a:xfrm>
              <a:off x="6835421" y="1001510"/>
              <a:ext cx="562720" cy="3744416"/>
              <a:chOff x="1907704" y="1001510"/>
              <a:chExt cx="562720" cy="3744416"/>
            </a:xfrm>
          </p:grpSpPr>
          <p:sp>
            <p:nvSpPr>
              <p:cNvPr id="186" name="Flussdiagramm: Zusammenführen 185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88" name="Gerade Verbindung 187"/>
              <p:cNvCxnSpPr/>
              <p:nvPr/>
            </p:nvCxnSpPr>
            <p:spPr>
              <a:xfrm>
                <a:off x="2087724" y="1001510"/>
                <a:ext cx="1" cy="2427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Ellipse 18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0" name="Gerade Verbindung 189"/>
              <p:cNvCxnSpPr>
                <a:stCxn id="18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 Verbindung 190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192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Ellipse 194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Ellipse 195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Textfeld 196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13</a:t>
                </a:r>
                <a:endParaRPr lang="de-DE"/>
              </a:p>
            </p:txBody>
          </p:sp>
        </p:grpSp>
        <p:grpSp>
          <p:nvGrpSpPr>
            <p:cNvPr id="198" name="Gruppieren 197"/>
            <p:cNvGrpSpPr/>
            <p:nvPr/>
          </p:nvGrpSpPr>
          <p:grpSpPr>
            <a:xfrm>
              <a:off x="7339477" y="647030"/>
              <a:ext cx="562720" cy="4098896"/>
              <a:chOff x="1907704" y="647030"/>
              <a:chExt cx="562720" cy="4098896"/>
            </a:xfrm>
          </p:grpSpPr>
          <p:sp>
            <p:nvSpPr>
              <p:cNvPr id="199" name="Flussdiagramm: Zusammenführen 198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1" name="Gerade Verbindung 200"/>
              <p:cNvCxnSpPr/>
              <p:nvPr/>
            </p:nvCxnSpPr>
            <p:spPr>
              <a:xfrm>
                <a:off x="2087724" y="647030"/>
                <a:ext cx="0" cy="27819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3" name="Gerade Verbindung 202"/>
              <p:cNvCxnSpPr>
                <a:stCxn id="202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203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204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205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Ellipse 207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08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feld 209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14</a:t>
                </a:r>
                <a:endParaRPr lang="de-DE"/>
              </a:p>
            </p:txBody>
          </p:sp>
        </p:grpSp>
        <p:grpSp>
          <p:nvGrpSpPr>
            <p:cNvPr id="211" name="Gruppieren 210"/>
            <p:cNvGrpSpPr/>
            <p:nvPr/>
          </p:nvGrpSpPr>
          <p:grpSpPr>
            <a:xfrm>
              <a:off x="7843533" y="281430"/>
              <a:ext cx="562720" cy="4464496"/>
              <a:chOff x="1907704" y="281430"/>
              <a:chExt cx="562720" cy="4464496"/>
            </a:xfrm>
          </p:grpSpPr>
          <p:sp>
            <p:nvSpPr>
              <p:cNvPr id="212" name="Flussdiagramm: Zusammenführen 211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" name="Rechteck 212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4" name="Gerade Verbindung 213"/>
              <p:cNvCxnSpPr/>
              <p:nvPr/>
            </p:nvCxnSpPr>
            <p:spPr>
              <a:xfrm>
                <a:off x="2087724" y="281430"/>
                <a:ext cx="1" cy="31475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Ellipse 214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6" name="Gerade Verbindung 215"/>
              <p:cNvCxnSpPr>
                <a:stCxn id="215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21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Textfeld 222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15</a:t>
                </a:r>
                <a:endParaRPr lang="de-DE"/>
              </a:p>
            </p:txBody>
          </p:sp>
        </p:grpSp>
      </p:grpSp>
      <p:sp>
        <p:nvSpPr>
          <p:cNvPr id="225" name="Textfeld 224"/>
          <p:cNvSpPr txBox="1"/>
          <p:nvPr/>
        </p:nvSpPr>
        <p:spPr>
          <a:xfrm>
            <a:off x="4932040" y="6095037"/>
            <a:ext cx="19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= Arbeitskontakt</a:t>
            </a:r>
          </a:p>
          <a:p>
            <a:r>
              <a:rPr lang="de-DE" smtClean="0"/>
              <a:t>R = Ruhekontakt</a:t>
            </a:r>
            <a:endParaRPr lang="de-DE"/>
          </a:p>
        </p:txBody>
      </p:sp>
      <p:cxnSp>
        <p:nvCxnSpPr>
          <p:cNvPr id="227" name="Gerade Verbindung 226"/>
          <p:cNvCxnSpPr/>
          <p:nvPr/>
        </p:nvCxnSpPr>
        <p:spPr>
          <a:xfrm>
            <a:off x="107504" y="5384246"/>
            <a:ext cx="4282561" cy="9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229"/>
          <p:cNvCxnSpPr/>
          <p:nvPr/>
        </p:nvCxnSpPr>
        <p:spPr>
          <a:xfrm flipV="1">
            <a:off x="107504" y="5769260"/>
            <a:ext cx="4639685" cy="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232"/>
          <p:cNvCxnSpPr/>
          <p:nvPr/>
        </p:nvCxnSpPr>
        <p:spPr>
          <a:xfrm>
            <a:off x="4908342" y="5384246"/>
            <a:ext cx="4056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5258171" y="5774091"/>
            <a:ext cx="3706317" cy="2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241"/>
          <p:cNvCxnSpPr/>
          <p:nvPr/>
        </p:nvCxnSpPr>
        <p:spPr>
          <a:xfrm>
            <a:off x="179512" y="3480226"/>
            <a:ext cx="4814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/>
          <p:cNvSpPr/>
          <p:nvPr/>
        </p:nvSpPr>
        <p:spPr>
          <a:xfrm>
            <a:off x="900321" y="34497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6" name="Gerade Verbindung 245"/>
          <p:cNvCxnSpPr/>
          <p:nvPr/>
        </p:nvCxnSpPr>
        <p:spPr>
          <a:xfrm>
            <a:off x="179512" y="3140968"/>
            <a:ext cx="532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179512" y="2780928"/>
            <a:ext cx="5838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247"/>
          <p:cNvCxnSpPr/>
          <p:nvPr/>
        </p:nvCxnSpPr>
        <p:spPr>
          <a:xfrm>
            <a:off x="179512" y="2420888"/>
            <a:ext cx="6331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/>
          <p:nvPr/>
        </p:nvCxnSpPr>
        <p:spPr>
          <a:xfrm>
            <a:off x="179512" y="2060848"/>
            <a:ext cx="6835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249"/>
          <p:cNvCxnSpPr/>
          <p:nvPr/>
        </p:nvCxnSpPr>
        <p:spPr>
          <a:xfrm>
            <a:off x="153170" y="1703588"/>
            <a:ext cx="7376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179512" y="1340768"/>
            <a:ext cx="7838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179512" y="980728"/>
            <a:ext cx="4326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Ellipse 257"/>
          <p:cNvSpPr/>
          <p:nvPr/>
        </p:nvSpPr>
        <p:spPr>
          <a:xfrm>
            <a:off x="1434821" y="311052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261"/>
          <p:cNvSpPr/>
          <p:nvPr/>
        </p:nvSpPr>
        <p:spPr>
          <a:xfrm>
            <a:off x="1948539" y="274975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Ellipse 265"/>
          <p:cNvSpPr/>
          <p:nvPr/>
        </p:nvSpPr>
        <p:spPr>
          <a:xfrm>
            <a:off x="2439648" y="238971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946989" y="203040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Ellipse 273"/>
          <p:cNvSpPr/>
          <p:nvPr/>
        </p:nvSpPr>
        <p:spPr>
          <a:xfrm>
            <a:off x="3451045" y="16703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Textfeld 296"/>
          <p:cNvSpPr txBox="1"/>
          <p:nvPr/>
        </p:nvSpPr>
        <p:spPr>
          <a:xfrm>
            <a:off x="8303604" y="4941168"/>
            <a:ext cx="80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A13 rot</a:t>
            </a:r>
          </a:p>
        </p:txBody>
      </p:sp>
      <p:sp>
        <p:nvSpPr>
          <p:cNvPr id="299" name="Textfeld 298"/>
          <p:cNvSpPr txBox="1"/>
          <p:nvPr/>
        </p:nvSpPr>
        <p:spPr>
          <a:xfrm>
            <a:off x="8172400" y="5826750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R13 grün</a:t>
            </a:r>
            <a:endParaRPr lang="de-DE" sz="1600"/>
          </a:p>
        </p:txBody>
      </p:sp>
      <p:sp>
        <p:nvSpPr>
          <p:cNvPr id="300" name="Textfeld 299"/>
          <p:cNvSpPr txBox="1"/>
          <p:nvPr/>
        </p:nvSpPr>
        <p:spPr>
          <a:xfrm>
            <a:off x="32175" y="4725144"/>
            <a:ext cx="86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A12 rot-</a:t>
            </a:r>
          </a:p>
          <a:p>
            <a:r>
              <a:rPr lang="de-DE" sz="1600" smtClean="0"/>
              <a:t>schwarz</a:t>
            </a:r>
          </a:p>
        </p:txBody>
      </p:sp>
      <p:sp>
        <p:nvSpPr>
          <p:cNvPr id="301" name="Textfeld 300"/>
          <p:cNvSpPr txBox="1"/>
          <p:nvPr/>
        </p:nvSpPr>
        <p:spPr>
          <a:xfrm>
            <a:off x="35496" y="5826750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R12 grün-</a:t>
            </a:r>
          </a:p>
          <a:p>
            <a:r>
              <a:rPr lang="de-DE" sz="1600" smtClean="0"/>
              <a:t>braun</a:t>
            </a:r>
            <a:endParaRPr lang="de-DE" sz="1600"/>
          </a:p>
        </p:txBody>
      </p:sp>
      <p:sp>
        <p:nvSpPr>
          <p:cNvPr id="302" name="Textfeld 301"/>
          <p:cNvSpPr txBox="1"/>
          <p:nvPr/>
        </p:nvSpPr>
        <p:spPr>
          <a:xfrm>
            <a:off x="263013" y="692696"/>
            <a:ext cx="996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G8 violett</a:t>
            </a:r>
            <a:endParaRPr lang="de-DE" sz="1600"/>
          </a:p>
        </p:txBody>
      </p:sp>
      <p:sp>
        <p:nvSpPr>
          <p:cNvPr id="303" name="Textfeld 302"/>
          <p:cNvSpPr txBox="1"/>
          <p:nvPr/>
        </p:nvSpPr>
        <p:spPr>
          <a:xfrm>
            <a:off x="251520" y="107422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G7 blau</a:t>
            </a:r>
            <a:endParaRPr lang="de-DE" sz="1600"/>
          </a:p>
        </p:txBody>
      </p:sp>
      <p:sp>
        <p:nvSpPr>
          <p:cNvPr id="304" name="Textfeld 303"/>
          <p:cNvSpPr txBox="1"/>
          <p:nvPr/>
        </p:nvSpPr>
        <p:spPr>
          <a:xfrm>
            <a:off x="251520" y="1434262"/>
            <a:ext cx="81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G6 gelb</a:t>
            </a:r>
            <a:endParaRPr lang="de-DE" sz="1600"/>
          </a:p>
        </p:txBody>
      </p:sp>
      <p:sp>
        <p:nvSpPr>
          <p:cNvPr id="305" name="Textfeld 304"/>
          <p:cNvSpPr txBox="1"/>
          <p:nvPr/>
        </p:nvSpPr>
        <p:spPr>
          <a:xfrm>
            <a:off x="251520" y="1794302"/>
            <a:ext cx="95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G5 braun</a:t>
            </a:r>
            <a:endParaRPr lang="de-DE" sz="1600"/>
          </a:p>
        </p:txBody>
      </p:sp>
      <p:sp>
        <p:nvSpPr>
          <p:cNvPr id="306" name="Textfeld 305"/>
          <p:cNvSpPr txBox="1"/>
          <p:nvPr/>
        </p:nvSpPr>
        <p:spPr>
          <a:xfrm>
            <a:off x="246660" y="2154342"/>
            <a:ext cx="868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G4 weiß</a:t>
            </a:r>
            <a:endParaRPr lang="de-DE" sz="1600"/>
          </a:p>
        </p:txBody>
      </p:sp>
      <p:sp>
        <p:nvSpPr>
          <p:cNvPr id="307" name="Textfeld 306"/>
          <p:cNvSpPr txBox="1"/>
          <p:nvPr/>
        </p:nvSpPr>
        <p:spPr>
          <a:xfrm>
            <a:off x="251520" y="2514382"/>
            <a:ext cx="1252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G3 grau-rosa</a:t>
            </a:r>
            <a:endParaRPr lang="de-DE" sz="1600"/>
          </a:p>
        </p:txBody>
      </p:sp>
      <p:sp>
        <p:nvSpPr>
          <p:cNvPr id="308" name="Textfeld 307"/>
          <p:cNvSpPr txBox="1"/>
          <p:nvPr/>
        </p:nvSpPr>
        <p:spPr>
          <a:xfrm>
            <a:off x="251520" y="2874422"/>
            <a:ext cx="834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G2 grau</a:t>
            </a:r>
            <a:endParaRPr lang="de-DE" sz="1600"/>
          </a:p>
        </p:txBody>
      </p:sp>
      <p:sp>
        <p:nvSpPr>
          <p:cNvPr id="309" name="Textfeld 308"/>
          <p:cNvSpPr txBox="1"/>
          <p:nvPr/>
        </p:nvSpPr>
        <p:spPr>
          <a:xfrm>
            <a:off x="251520" y="3193627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G1 schwarz</a:t>
            </a:r>
            <a:endParaRPr lang="de-DE" sz="1600"/>
          </a:p>
        </p:txBody>
      </p:sp>
      <p:sp>
        <p:nvSpPr>
          <p:cNvPr id="310" name="Textfeld 309"/>
          <p:cNvSpPr txBox="1"/>
          <p:nvPr/>
        </p:nvSpPr>
        <p:spPr>
          <a:xfrm>
            <a:off x="66726" y="260648"/>
            <a:ext cx="1010213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Sub-D Stift-Nr.</a:t>
            </a:r>
            <a:endParaRPr lang="de-DE" sz="1100"/>
          </a:p>
        </p:txBody>
      </p:sp>
      <p:sp>
        <p:nvSpPr>
          <p:cNvPr id="312" name="Textfeld 311"/>
          <p:cNvSpPr txBox="1"/>
          <p:nvPr/>
        </p:nvSpPr>
        <p:spPr>
          <a:xfrm>
            <a:off x="8748464" y="5615662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15</a:t>
            </a:r>
            <a:endParaRPr lang="de-DE" sz="1100"/>
          </a:p>
        </p:txBody>
      </p:sp>
      <p:sp>
        <p:nvSpPr>
          <p:cNvPr id="313" name="Textfeld 312"/>
          <p:cNvSpPr txBox="1"/>
          <p:nvPr/>
        </p:nvSpPr>
        <p:spPr>
          <a:xfrm>
            <a:off x="8748464" y="5229200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12</a:t>
            </a:r>
            <a:endParaRPr lang="de-DE" sz="1100"/>
          </a:p>
        </p:txBody>
      </p:sp>
      <p:sp>
        <p:nvSpPr>
          <p:cNvPr id="314" name="Textfeld 313"/>
          <p:cNvSpPr txBox="1"/>
          <p:nvPr/>
        </p:nvSpPr>
        <p:spPr>
          <a:xfrm>
            <a:off x="66600" y="5229200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11</a:t>
            </a:r>
            <a:endParaRPr lang="de-DE" sz="1100"/>
          </a:p>
        </p:txBody>
      </p:sp>
      <p:sp>
        <p:nvSpPr>
          <p:cNvPr id="315" name="Textfeld 314"/>
          <p:cNvSpPr txBox="1"/>
          <p:nvPr/>
        </p:nvSpPr>
        <p:spPr>
          <a:xfrm>
            <a:off x="66600" y="5615662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14</a:t>
            </a:r>
            <a:endParaRPr lang="de-DE" sz="1100"/>
          </a:p>
        </p:txBody>
      </p:sp>
      <p:sp>
        <p:nvSpPr>
          <p:cNvPr id="316" name="Textfeld 315"/>
          <p:cNvSpPr txBox="1"/>
          <p:nvPr/>
        </p:nvSpPr>
        <p:spPr>
          <a:xfrm>
            <a:off x="66726" y="83671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/>
              <a:t>8</a:t>
            </a:r>
          </a:p>
        </p:txBody>
      </p:sp>
      <p:sp>
        <p:nvSpPr>
          <p:cNvPr id="317" name="Textfeld 316"/>
          <p:cNvSpPr txBox="1"/>
          <p:nvPr/>
        </p:nvSpPr>
        <p:spPr>
          <a:xfrm>
            <a:off x="66726" y="1212783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7</a:t>
            </a:r>
            <a:endParaRPr lang="de-DE" sz="1100"/>
          </a:p>
        </p:txBody>
      </p:sp>
      <p:sp>
        <p:nvSpPr>
          <p:cNvPr id="318" name="Textfeld 317"/>
          <p:cNvSpPr txBox="1"/>
          <p:nvPr/>
        </p:nvSpPr>
        <p:spPr>
          <a:xfrm>
            <a:off x="66726" y="1583214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6</a:t>
            </a:r>
            <a:endParaRPr lang="de-DE" sz="1100"/>
          </a:p>
        </p:txBody>
      </p:sp>
      <p:sp>
        <p:nvSpPr>
          <p:cNvPr id="319" name="Textfeld 318"/>
          <p:cNvSpPr txBox="1"/>
          <p:nvPr/>
        </p:nvSpPr>
        <p:spPr>
          <a:xfrm>
            <a:off x="66726" y="192247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5</a:t>
            </a:r>
            <a:endParaRPr lang="de-DE" sz="1100"/>
          </a:p>
        </p:txBody>
      </p:sp>
      <p:sp>
        <p:nvSpPr>
          <p:cNvPr id="320" name="Textfeld 319"/>
          <p:cNvSpPr txBox="1"/>
          <p:nvPr/>
        </p:nvSpPr>
        <p:spPr>
          <a:xfrm>
            <a:off x="66726" y="228251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4</a:t>
            </a:r>
            <a:endParaRPr lang="de-DE" sz="1100"/>
          </a:p>
        </p:txBody>
      </p:sp>
      <p:sp>
        <p:nvSpPr>
          <p:cNvPr id="321" name="Textfeld 320"/>
          <p:cNvSpPr txBox="1"/>
          <p:nvPr/>
        </p:nvSpPr>
        <p:spPr>
          <a:xfrm>
            <a:off x="66726" y="2663334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3</a:t>
            </a:r>
            <a:endParaRPr lang="de-DE" sz="1100"/>
          </a:p>
        </p:txBody>
      </p:sp>
      <p:sp>
        <p:nvSpPr>
          <p:cNvPr id="322" name="Textfeld 321"/>
          <p:cNvSpPr txBox="1"/>
          <p:nvPr/>
        </p:nvSpPr>
        <p:spPr>
          <a:xfrm>
            <a:off x="66726" y="3012983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2</a:t>
            </a:r>
            <a:endParaRPr lang="de-DE" sz="1100"/>
          </a:p>
        </p:txBody>
      </p:sp>
      <p:sp>
        <p:nvSpPr>
          <p:cNvPr id="323" name="Textfeld 322"/>
          <p:cNvSpPr txBox="1"/>
          <p:nvPr/>
        </p:nvSpPr>
        <p:spPr>
          <a:xfrm>
            <a:off x="66726" y="335699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</a:t>
            </a:r>
            <a:endParaRPr lang="de-DE" sz="1100"/>
          </a:p>
        </p:txBody>
      </p:sp>
      <p:sp>
        <p:nvSpPr>
          <p:cNvPr id="324" name="Textfeld 323"/>
          <p:cNvSpPr txBox="1"/>
          <p:nvPr/>
        </p:nvSpPr>
        <p:spPr>
          <a:xfrm>
            <a:off x="2191621" y="6119718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13</a:t>
            </a:r>
            <a:endParaRPr lang="de-DE" sz="1100"/>
          </a:p>
        </p:txBody>
      </p:sp>
      <p:sp>
        <p:nvSpPr>
          <p:cNvPr id="325" name="Textfeld 324"/>
          <p:cNvSpPr txBox="1"/>
          <p:nvPr/>
        </p:nvSpPr>
        <p:spPr>
          <a:xfrm>
            <a:off x="2191495" y="6453336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16</a:t>
            </a:r>
            <a:endParaRPr lang="de-DE" sz="1100"/>
          </a:p>
        </p:txBody>
      </p:sp>
      <p:sp>
        <p:nvSpPr>
          <p:cNvPr id="326" name="Textfeld 325"/>
          <p:cNvSpPr txBox="1"/>
          <p:nvPr/>
        </p:nvSpPr>
        <p:spPr>
          <a:xfrm>
            <a:off x="2475313" y="6093296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A14 rosa</a:t>
            </a:r>
            <a:endParaRPr lang="de-DE" sz="1600"/>
          </a:p>
        </p:txBody>
      </p:sp>
      <p:sp>
        <p:nvSpPr>
          <p:cNvPr id="327" name="Textfeld 326"/>
          <p:cNvSpPr txBox="1"/>
          <p:nvPr/>
        </p:nvSpPr>
        <p:spPr>
          <a:xfrm>
            <a:off x="2470622" y="6402814"/>
            <a:ext cx="1401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R</a:t>
            </a:r>
            <a:r>
              <a:rPr lang="de-DE" sz="1600" smtClean="0"/>
              <a:t>14 grün-weiß</a:t>
            </a:r>
            <a:endParaRPr lang="de-DE" sz="1600"/>
          </a:p>
        </p:txBody>
      </p:sp>
      <p:sp>
        <p:nvSpPr>
          <p:cNvPr id="328" name="Textfeld 327"/>
          <p:cNvSpPr txBox="1"/>
          <p:nvPr/>
        </p:nvSpPr>
        <p:spPr>
          <a:xfrm>
            <a:off x="1187624" y="6237312"/>
            <a:ext cx="900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Reserve: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9931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erade Verbindung 117"/>
          <p:cNvCxnSpPr/>
          <p:nvPr/>
        </p:nvCxnSpPr>
        <p:spPr>
          <a:xfrm flipH="1">
            <a:off x="6875527" y="3741024"/>
            <a:ext cx="160279" cy="469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740352" y="1100846"/>
            <a:ext cx="1296144" cy="4344378"/>
            <a:chOff x="7380312" y="1028838"/>
            <a:chExt cx="1296144" cy="4344378"/>
          </a:xfrm>
        </p:grpSpPr>
        <p:sp>
          <p:nvSpPr>
            <p:cNvPr id="4" name="Rechteck 3"/>
            <p:cNvSpPr/>
            <p:nvPr/>
          </p:nvSpPr>
          <p:spPr>
            <a:xfrm>
              <a:off x="7380312" y="1028838"/>
              <a:ext cx="1296144" cy="4344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mtClean="0"/>
                <a:t>AV2020</a:t>
              </a:r>
              <a:endParaRPr lang="de-DE"/>
            </a:p>
            <a:p>
              <a:pPr algn="ctr"/>
              <a:r>
                <a:rPr lang="de-DE" smtClean="0"/>
                <a:t>LCD</a:t>
              </a:r>
            </a:p>
            <a:p>
              <a:pPr algn="ctr"/>
              <a:r>
                <a:rPr lang="de-DE" smtClean="0"/>
                <a:t>Display</a:t>
              </a:r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380312" y="1833786"/>
              <a:ext cx="1292341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16 LED -</a:t>
              </a:r>
            </a:p>
            <a:p>
              <a:r>
                <a:rPr lang="de-DE" sz="1400" smtClean="0"/>
                <a:t>15 LED +</a:t>
              </a:r>
            </a:p>
            <a:p>
              <a:r>
                <a:rPr lang="de-DE" sz="1400" smtClean="0"/>
                <a:t>14 D7</a:t>
              </a:r>
            </a:p>
            <a:p>
              <a:r>
                <a:rPr lang="de-DE" sz="1400" smtClean="0"/>
                <a:t>13 D6</a:t>
              </a:r>
            </a:p>
            <a:p>
              <a:r>
                <a:rPr lang="de-DE" sz="1400" smtClean="0"/>
                <a:t>12 D5</a:t>
              </a:r>
            </a:p>
            <a:p>
              <a:r>
                <a:rPr lang="de-DE" sz="1400" smtClean="0"/>
                <a:t>11 D4</a:t>
              </a:r>
            </a:p>
            <a:p>
              <a:r>
                <a:rPr lang="de-DE" sz="1400" smtClean="0"/>
                <a:t>10 D3</a:t>
              </a:r>
            </a:p>
            <a:p>
              <a:r>
                <a:rPr lang="de-DE" sz="1400" smtClean="0"/>
                <a:t>9 D2</a:t>
              </a:r>
            </a:p>
            <a:p>
              <a:r>
                <a:rPr lang="de-DE" sz="1400" smtClean="0"/>
                <a:t>8 D1</a:t>
              </a:r>
            </a:p>
            <a:p>
              <a:r>
                <a:rPr lang="de-DE" sz="1400" smtClean="0"/>
                <a:t>7 D0</a:t>
              </a:r>
            </a:p>
            <a:p>
              <a:r>
                <a:rPr lang="de-DE" sz="1400" smtClean="0"/>
                <a:t>6 Enable</a:t>
              </a:r>
            </a:p>
            <a:p>
              <a:r>
                <a:rPr lang="de-DE" sz="1400" smtClean="0"/>
                <a:t>5 R/W</a:t>
              </a:r>
            </a:p>
            <a:p>
              <a:r>
                <a:rPr lang="de-DE" sz="1400" smtClean="0"/>
                <a:t>4 Funct. Select</a:t>
              </a:r>
            </a:p>
            <a:p>
              <a:r>
                <a:rPr lang="de-DE" sz="1400" smtClean="0"/>
                <a:t>3 LCD Drive</a:t>
              </a:r>
            </a:p>
            <a:p>
              <a:r>
                <a:rPr lang="de-DE" sz="1400" smtClean="0"/>
                <a:t>2 +5V</a:t>
              </a:r>
            </a:p>
            <a:p>
              <a:r>
                <a:rPr lang="de-DE" sz="1400" smtClean="0"/>
                <a:t>1 Gnd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291444" y="1834366"/>
            <a:ext cx="4039816" cy="3754874"/>
            <a:chOff x="2339752" y="898262"/>
            <a:chExt cx="4039816" cy="3754874"/>
          </a:xfrm>
        </p:grpSpPr>
        <p:sp>
          <p:nvSpPr>
            <p:cNvPr id="6" name="Rechteck 5"/>
            <p:cNvSpPr/>
            <p:nvPr/>
          </p:nvSpPr>
          <p:spPr>
            <a:xfrm>
              <a:off x="2339752" y="908720"/>
              <a:ext cx="4032448" cy="37444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mtClean="0"/>
                <a:t>Arduino</a:t>
              </a:r>
            </a:p>
            <a:p>
              <a:pPr algn="ctr"/>
              <a:r>
                <a:rPr lang="de-DE" smtClean="0"/>
                <a:t>Mega 2560</a:t>
              </a:r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012160" y="1395933"/>
              <a:ext cx="3674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22</a:t>
              </a:r>
            </a:p>
            <a:p>
              <a:pPr algn="r"/>
              <a:r>
                <a:rPr lang="de-DE" sz="1400" smtClean="0"/>
                <a:t>23</a:t>
              </a:r>
            </a:p>
            <a:p>
              <a:pPr algn="r"/>
              <a:r>
                <a:rPr lang="de-DE" sz="1400" smtClean="0"/>
                <a:t>24</a:t>
              </a:r>
            </a:p>
            <a:p>
              <a:pPr algn="r"/>
              <a:r>
                <a:rPr lang="de-DE" sz="1400" smtClean="0"/>
                <a:t>25</a:t>
              </a:r>
            </a:p>
            <a:p>
              <a:pPr algn="r"/>
              <a:r>
                <a:rPr lang="de-DE" sz="1400" smtClean="0"/>
                <a:t>26</a:t>
              </a:r>
            </a:p>
            <a:p>
              <a:pPr algn="r"/>
              <a:r>
                <a:rPr lang="de-DE" sz="1400" smtClean="0"/>
                <a:t>27</a:t>
              </a:r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211960" y="908720"/>
              <a:ext cx="1938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 14  15   16   17   18   19</a:t>
              </a:r>
            </a:p>
            <a:p>
              <a:r>
                <a:rPr lang="de-DE" sz="1400" smtClean="0"/>
                <a:t>Tx3 Rx3 Tx2 Rx2 Tx1 Rx1</a:t>
              </a:r>
              <a:endParaRPr lang="de-DE" sz="14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868144" y="3268141"/>
              <a:ext cx="4876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+5V</a:t>
              </a:r>
            </a:p>
            <a:p>
              <a:pPr algn="r"/>
              <a:r>
                <a:rPr lang="de-DE" sz="1400" smtClean="0"/>
                <a:t>Gnd</a:t>
              </a:r>
            </a:p>
            <a:p>
              <a:pPr algn="r"/>
              <a:r>
                <a:rPr lang="de-DE" sz="1400" smtClean="0"/>
                <a:t>53</a:t>
              </a:r>
            </a:p>
            <a:p>
              <a:pPr algn="r"/>
              <a:r>
                <a:rPr lang="de-DE" sz="1400" smtClean="0"/>
                <a:t>51</a:t>
              </a:r>
            </a:p>
            <a:p>
              <a:pPr algn="r"/>
              <a:r>
                <a:rPr lang="de-DE" sz="1400" smtClean="0"/>
                <a:t>52</a:t>
              </a:r>
            </a:p>
            <a:p>
              <a:pPr algn="r"/>
              <a:r>
                <a:rPr lang="de-DE" sz="1400" smtClean="0"/>
                <a:t>50</a:t>
              </a:r>
              <a:endParaRPr lang="de-DE" sz="140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826252" y="4345359"/>
              <a:ext cx="2164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Gnd +</a:t>
              </a:r>
              <a:r>
                <a:rPr lang="de-DE" sz="1400" smtClean="0"/>
                <a:t>5V                       </a:t>
              </a:r>
              <a:r>
                <a:rPr lang="de-DE" sz="1400" smtClean="0"/>
                <a:t>A0 A1</a:t>
              </a:r>
              <a:endParaRPr lang="de-DE" sz="14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9752" y="898262"/>
              <a:ext cx="367473" cy="3754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28</a:t>
              </a:r>
            </a:p>
            <a:p>
              <a:r>
                <a:rPr lang="de-DE" sz="1400" smtClean="0"/>
                <a:t>40</a:t>
              </a:r>
            </a:p>
            <a:p>
              <a:r>
                <a:rPr lang="de-DE" sz="1400" smtClean="0"/>
                <a:t>30</a:t>
              </a:r>
            </a:p>
            <a:p>
              <a:r>
                <a:rPr lang="de-DE" sz="1400" smtClean="0"/>
                <a:t>32</a:t>
              </a:r>
            </a:p>
            <a:p>
              <a:r>
                <a:rPr lang="de-DE" sz="1400" smtClean="0"/>
                <a:t>42</a:t>
              </a:r>
            </a:p>
            <a:p>
              <a:r>
                <a:rPr lang="de-DE" sz="1400" smtClean="0"/>
                <a:t>34</a:t>
              </a:r>
            </a:p>
            <a:p>
              <a:r>
                <a:rPr lang="de-DE" sz="1400" smtClean="0"/>
                <a:t>36</a:t>
              </a:r>
            </a:p>
            <a:p>
              <a:r>
                <a:rPr lang="de-DE" sz="1400" smtClean="0"/>
                <a:t>44</a:t>
              </a:r>
            </a:p>
            <a:p>
              <a:r>
                <a:rPr lang="de-DE" sz="1400" smtClean="0"/>
                <a:t>38</a:t>
              </a:r>
            </a:p>
            <a:p>
              <a:r>
                <a:rPr lang="de-DE" sz="1400" smtClean="0"/>
                <a:t>29</a:t>
              </a:r>
            </a:p>
            <a:p>
              <a:r>
                <a:rPr lang="de-DE" sz="1400" smtClean="0"/>
                <a:t>31</a:t>
              </a:r>
            </a:p>
            <a:p>
              <a:r>
                <a:rPr lang="de-DE" sz="1400" smtClean="0"/>
                <a:t>33</a:t>
              </a:r>
            </a:p>
            <a:p>
              <a:r>
                <a:rPr lang="de-DE" sz="1400" smtClean="0"/>
                <a:t>35</a:t>
              </a:r>
            </a:p>
            <a:p>
              <a:r>
                <a:rPr lang="de-DE" sz="1400" smtClean="0"/>
                <a:t>37</a:t>
              </a:r>
            </a:p>
            <a:p>
              <a:r>
                <a:rPr lang="de-DE" sz="1400" smtClean="0"/>
                <a:t>39</a:t>
              </a:r>
            </a:p>
            <a:p>
              <a:r>
                <a:rPr lang="de-DE" sz="1400" smtClean="0"/>
                <a:t>41</a:t>
              </a:r>
            </a:p>
            <a:p>
              <a:r>
                <a:rPr lang="de-DE" sz="1400" smtClean="0"/>
                <a:t>43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059832" y="908720"/>
              <a:ext cx="811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+5V Gnd</a:t>
              </a:r>
              <a:endParaRPr lang="de-DE" sz="1400"/>
            </a:p>
          </p:txBody>
        </p:sp>
      </p:grpSp>
      <p:cxnSp>
        <p:nvCxnSpPr>
          <p:cNvPr id="35" name="Gerade Verbindung 34"/>
          <p:cNvCxnSpPr/>
          <p:nvPr/>
        </p:nvCxnSpPr>
        <p:spPr>
          <a:xfrm>
            <a:off x="6331260" y="2492896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331260" y="2708920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331260" y="2904162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331260" y="3120186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/>
          <p:nvPr/>
        </p:nvCxnSpPr>
        <p:spPr>
          <a:xfrm>
            <a:off x="6331260" y="3355832"/>
            <a:ext cx="1409092" cy="834083"/>
          </a:xfrm>
          <a:prstGeom prst="bentConnector3">
            <a:avLst>
              <a:gd name="adj1" fmla="val 831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/>
          <p:nvPr/>
        </p:nvCxnSpPr>
        <p:spPr>
          <a:xfrm>
            <a:off x="6331260" y="3593798"/>
            <a:ext cx="1409092" cy="1019663"/>
          </a:xfrm>
          <a:prstGeom prst="bentConnector3">
            <a:avLst>
              <a:gd name="adj1" fmla="val 75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6331260" y="4365104"/>
            <a:ext cx="1409092" cy="648072"/>
          </a:xfrm>
          <a:prstGeom prst="bentConnector3">
            <a:avLst>
              <a:gd name="adj1" fmla="val 684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/>
          <p:nvPr/>
        </p:nvCxnSpPr>
        <p:spPr>
          <a:xfrm>
            <a:off x="6331260" y="4581128"/>
            <a:ext cx="1409092" cy="700335"/>
          </a:xfrm>
          <a:prstGeom prst="bentConnector3">
            <a:avLst>
              <a:gd name="adj1" fmla="val 625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/>
          <p:nvPr/>
        </p:nvCxnSpPr>
        <p:spPr>
          <a:xfrm rot="10800000">
            <a:off x="6331260" y="4797153"/>
            <a:ext cx="1752926" cy="936105"/>
          </a:xfrm>
          <a:prstGeom prst="bentConnector3">
            <a:avLst>
              <a:gd name="adj1" fmla="val 5592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2069236" y="6021288"/>
            <a:ext cx="702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internal </a:t>
            </a:r>
          </a:p>
          <a:p>
            <a:pPr algn="r"/>
            <a:r>
              <a:rPr lang="de-DE" sz="1200" smtClean="0"/>
              <a:t>wheels</a:t>
            </a:r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8069245" y="5805264"/>
            <a:ext cx="9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ext. switch 2</a:t>
            </a:r>
            <a:endParaRPr lang="de-DE" sz="1200"/>
          </a:p>
        </p:txBody>
      </p:sp>
      <p:cxnSp>
        <p:nvCxnSpPr>
          <p:cNvPr id="65" name="Gewinkelte Verbindung 64"/>
          <p:cNvCxnSpPr/>
          <p:nvPr/>
        </p:nvCxnSpPr>
        <p:spPr>
          <a:xfrm rot="10800000">
            <a:off x="6320975" y="5013174"/>
            <a:ext cx="1752926" cy="936105"/>
          </a:xfrm>
          <a:prstGeom prst="bentConnector3">
            <a:avLst>
              <a:gd name="adj1" fmla="val 61263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 rot="10800000">
            <a:off x="6331370" y="5229200"/>
            <a:ext cx="1270527" cy="1162000"/>
          </a:xfrm>
          <a:prstGeom prst="bentConnector3">
            <a:avLst>
              <a:gd name="adj1" fmla="val 5572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7596336" y="6237312"/>
            <a:ext cx="1566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int. red </a:t>
            </a:r>
            <a:r>
              <a:rPr lang="de-DE" sz="1200" smtClean="0"/>
              <a:t> switch </a:t>
            </a:r>
            <a:r>
              <a:rPr lang="de-DE" sz="1200" smtClean="0"/>
              <a:t>(enter)</a:t>
            </a:r>
            <a:endParaRPr lang="de-DE" sz="1200"/>
          </a:p>
        </p:txBody>
      </p:sp>
      <p:cxnSp>
        <p:nvCxnSpPr>
          <p:cNvPr id="72" name="Gewinkelte Verbindung 71"/>
          <p:cNvCxnSpPr/>
          <p:nvPr/>
        </p:nvCxnSpPr>
        <p:spPr>
          <a:xfrm rot="10800000">
            <a:off x="6331259" y="5481230"/>
            <a:ext cx="1305912" cy="1270011"/>
          </a:xfrm>
          <a:prstGeom prst="bentConnector3">
            <a:avLst>
              <a:gd name="adj1" fmla="val 69892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7596336" y="6608385"/>
            <a:ext cx="1577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int. black </a:t>
            </a:r>
            <a:r>
              <a:rPr lang="de-DE" sz="1200" smtClean="0"/>
              <a:t> switch </a:t>
            </a:r>
            <a:r>
              <a:rPr lang="de-DE" sz="1200" smtClean="0"/>
              <a:t>(exit)</a:t>
            </a:r>
            <a:endParaRPr lang="de-DE" sz="1200"/>
          </a:p>
        </p:txBody>
      </p:sp>
      <p:cxnSp>
        <p:nvCxnSpPr>
          <p:cNvPr id="76" name="Gerade Verbindung 75"/>
          <p:cNvCxnSpPr/>
          <p:nvPr/>
        </p:nvCxnSpPr>
        <p:spPr>
          <a:xfrm>
            <a:off x="7596336" y="2076756"/>
            <a:ext cx="0" cy="3512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7593098" y="2071239"/>
            <a:ext cx="143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7596336" y="4416330"/>
            <a:ext cx="143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565163" y="52499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>
            <a:off x="7565892" y="43858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6717694" y="2152601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87" name="Gerade Verbindung 86"/>
          <p:cNvCxnSpPr>
            <a:endCxn id="85" idx="3"/>
          </p:cNvCxnSpPr>
          <p:nvPr/>
        </p:nvCxnSpPr>
        <p:spPr>
          <a:xfrm flipH="1">
            <a:off x="7138002" y="2291100"/>
            <a:ext cx="5981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6444208" y="2291101"/>
            <a:ext cx="0" cy="207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>
            <a:stCxn id="85" idx="1"/>
          </p:cNvCxnSpPr>
          <p:nvPr/>
        </p:nvCxnSpPr>
        <p:spPr>
          <a:xfrm flipH="1">
            <a:off x="6444208" y="2291101"/>
            <a:ext cx="273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6413035" y="433466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6536998" y="3830517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10..20k</a:t>
            </a:r>
            <a:endParaRPr lang="de-DE" sz="1200"/>
          </a:p>
        </p:txBody>
      </p:sp>
      <p:cxnSp>
        <p:nvCxnSpPr>
          <p:cNvPr id="99" name="Gerade Verbindung 98"/>
          <p:cNvCxnSpPr>
            <a:endCxn id="98" idx="1"/>
          </p:cNvCxnSpPr>
          <p:nvPr/>
        </p:nvCxnSpPr>
        <p:spPr>
          <a:xfrm>
            <a:off x="6455077" y="3963500"/>
            <a:ext cx="81921" cy="5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6413035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winkelte Verbindung 103"/>
          <p:cNvCxnSpPr>
            <a:endCxn id="98" idx="3"/>
          </p:cNvCxnSpPr>
          <p:nvPr/>
        </p:nvCxnSpPr>
        <p:spPr>
          <a:xfrm rot="5400000" flipH="1" flipV="1">
            <a:off x="6854609" y="4252410"/>
            <a:ext cx="612112" cy="45327"/>
          </a:xfrm>
          <a:prstGeom prst="bentConnector4">
            <a:avLst>
              <a:gd name="adj1" fmla="val 59058"/>
              <a:gd name="adj2" fmla="val 306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7102671" y="455068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winkelte Verbindung 110"/>
          <p:cNvCxnSpPr/>
          <p:nvPr/>
        </p:nvCxnSpPr>
        <p:spPr>
          <a:xfrm>
            <a:off x="6875475" y="4689140"/>
            <a:ext cx="860682" cy="128794"/>
          </a:xfrm>
          <a:prstGeom prst="bentConnector3">
            <a:avLst>
              <a:gd name="adj1" fmla="val 620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6876256" y="4204245"/>
            <a:ext cx="0" cy="469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6845083" y="418991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Gerade Verbindung 120"/>
          <p:cNvCxnSpPr/>
          <p:nvPr/>
        </p:nvCxnSpPr>
        <p:spPr>
          <a:xfrm>
            <a:off x="6955666" y="3711803"/>
            <a:ext cx="177449" cy="5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/>
          <p:cNvSpPr txBox="1"/>
          <p:nvPr/>
        </p:nvSpPr>
        <p:spPr>
          <a:xfrm>
            <a:off x="6660232" y="6551766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black </a:t>
            </a:r>
          </a:p>
        </p:txBody>
      </p:sp>
      <p:sp>
        <p:nvSpPr>
          <p:cNvPr id="145" name="Textfeld 144"/>
          <p:cNvSpPr txBox="1"/>
          <p:nvPr/>
        </p:nvSpPr>
        <p:spPr>
          <a:xfrm>
            <a:off x="6958341" y="6166465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black-</a:t>
            </a:r>
            <a:br>
              <a:rPr lang="de-DE" sz="1100" smtClean="0"/>
            </a:br>
            <a:r>
              <a:rPr lang="de-DE" sz="1100" smtClean="0"/>
              <a:t>white 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716016" y="6331454"/>
            <a:ext cx="360040" cy="121882"/>
            <a:chOff x="4572000" y="6165304"/>
            <a:chExt cx="360040" cy="121882"/>
          </a:xfrm>
        </p:grpSpPr>
        <p:sp>
          <p:nvSpPr>
            <p:cNvPr id="81" name="Rechteck 80"/>
            <p:cNvSpPr/>
            <p:nvPr/>
          </p:nvSpPr>
          <p:spPr>
            <a:xfrm>
              <a:off x="4572000" y="6165304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4572000" y="6241467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" name="Gewinkelte Verbindung 16"/>
          <p:cNvCxnSpPr>
            <a:stCxn id="81" idx="0"/>
          </p:cNvCxnSpPr>
          <p:nvPr/>
        </p:nvCxnSpPr>
        <p:spPr>
          <a:xfrm rot="16200000" flipV="1">
            <a:off x="4434919" y="5870337"/>
            <a:ext cx="742214" cy="180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4283968" y="6331454"/>
            <a:ext cx="360040" cy="121882"/>
            <a:chOff x="4572000" y="6165304"/>
            <a:chExt cx="360040" cy="121882"/>
          </a:xfrm>
        </p:grpSpPr>
        <p:sp>
          <p:nvSpPr>
            <p:cNvPr id="89" name="Rechteck 88"/>
            <p:cNvSpPr/>
            <p:nvPr/>
          </p:nvSpPr>
          <p:spPr>
            <a:xfrm>
              <a:off x="4572000" y="6165304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4572000" y="6241467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2" name="Gewinkelte Verbindung 91"/>
          <p:cNvCxnSpPr>
            <a:stCxn id="89" idx="0"/>
          </p:cNvCxnSpPr>
          <p:nvPr/>
        </p:nvCxnSpPr>
        <p:spPr>
          <a:xfrm rot="5400000" flipH="1" flipV="1">
            <a:off x="4146887" y="5906341"/>
            <a:ext cx="742214" cy="1080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/>
          <p:cNvGrpSpPr/>
          <p:nvPr/>
        </p:nvGrpSpPr>
        <p:grpSpPr>
          <a:xfrm rot="16200000">
            <a:off x="3700353" y="5941729"/>
            <a:ext cx="646331" cy="520899"/>
            <a:chOff x="685309" y="3821416"/>
            <a:chExt cx="646331" cy="520899"/>
          </a:xfrm>
        </p:grpSpPr>
        <p:cxnSp>
          <p:nvCxnSpPr>
            <p:cNvPr id="95" name="Gerade Verbindung 94"/>
            <p:cNvCxnSpPr/>
            <p:nvPr/>
          </p:nvCxnSpPr>
          <p:spPr>
            <a:xfrm flipH="1">
              <a:off x="1023838" y="3821416"/>
              <a:ext cx="160279" cy="469673"/>
            </a:xfrm>
            <a:prstGeom prst="line">
              <a:avLst/>
            </a:prstGeom>
            <a:ln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/>
          </p:nvSpPr>
          <p:spPr>
            <a:xfrm>
              <a:off x="685309" y="3910909"/>
              <a:ext cx="6463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10..20k</a:t>
              </a:r>
              <a:endParaRPr lang="de-DE" sz="1200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993394" y="427030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3" name="Gruppieren 102"/>
          <p:cNvGrpSpPr/>
          <p:nvPr/>
        </p:nvGrpSpPr>
        <p:grpSpPr>
          <a:xfrm rot="16200000">
            <a:off x="2998885" y="5920805"/>
            <a:ext cx="646331" cy="520899"/>
            <a:chOff x="685309" y="3821416"/>
            <a:chExt cx="646331" cy="520899"/>
          </a:xfrm>
        </p:grpSpPr>
        <p:cxnSp>
          <p:nvCxnSpPr>
            <p:cNvPr id="105" name="Gerade Verbindung 104"/>
            <p:cNvCxnSpPr/>
            <p:nvPr/>
          </p:nvCxnSpPr>
          <p:spPr>
            <a:xfrm flipH="1">
              <a:off x="1023838" y="3821416"/>
              <a:ext cx="160279" cy="469673"/>
            </a:xfrm>
            <a:prstGeom prst="line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/>
            <p:cNvSpPr txBox="1"/>
            <p:nvPr/>
          </p:nvSpPr>
          <p:spPr>
            <a:xfrm>
              <a:off x="685309" y="3910909"/>
              <a:ext cx="6463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10..20k</a:t>
              </a:r>
              <a:endParaRPr lang="de-DE" sz="120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993394" y="427030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0" name="Gewinkelte Verbindung 109"/>
          <p:cNvCxnSpPr>
            <a:stCxn id="106" idx="3"/>
          </p:cNvCxnSpPr>
          <p:nvPr/>
        </p:nvCxnSpPr>
        <p:spPr>
          <a:xfrm rot="5400000" flipH="1" flipV="1">
            <a:off x="3200523" y="5658566"/>
            <a:ext cx="288594" cy="110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winkelte Verbindung 111"/>
          <p:cNvCxnSpPr>
            <a:stCxn id="97" idx="3"/>
          </p:cNvCxnSpPr>
          <p:nvPr/>
        </p:nvCxnSpPr>
        <p:spPr>
          <a:xfrm rot="16200000" flipV="1">
            <a:off x="3612944" y="5500895"/>
            <a:ext cx="165221" cy="5910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368646" y="568203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4" name="Gerade Verbindung 113"/>
          <p:cNvCxnSpPr/>
          <p:nvPr/>
        </p:nvCxnSpPr>
        <p:spPr>
          <a:xfrm flipH="1">
            <a:off x="4253526" y="6181254"/>
            <a:ext cx="210462" cy="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4427984" y="614452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9" name="Gerade Verbindung 118"/>
          <p:cNvCxnSpPr/>
          <p:nvPr/>
        </p:nvCxnSpPr>
        <p:spPr>
          <a:xfrm flipH="1">
            <a:off x="2825479" y="6793322"/>
            <a:ext cx="20649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winkelte Verbindung 119"/>
          <p:cNvCxnSpPr>
            <a:endCxn id="107" idx="6"/>
          </p:cNvCxnSpPr>
          <p:nvPr/>
        </p:nvCxnSpPr>
        <p:spPr>
          <a:xfrm rot="10800000" flipV="1">
            <a:off x="3546496" y="5796403"/>
            <a:ext cx="1169520" cy="3279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4684843" y="576370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 Verbindung 122"/>
          <p:cNvCxnSpPr>
            <a:stCxn id="86" idx="2"/>
          </p:cNvCxnSpPr>
          <p:nvPr/>
        </p:nvCxnSpPr>
        <p:spPr>
          <a:xfrm flipH="1">
            <a:off x="4890476" y="6453336"/>
            <a:ext cx="5560" cy="34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91" idx="2"/>
          </p:cNvCxnSpPr>
          <p:nvPr/>
        </p:nvCxnSpPr>
        <p:spPr>
          <a:xfrm flipH="1">
            <a:off x="4463259" y="6453336"/>
            <a:ext cx="729" cy="34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e 124"/>
          <p:cNvSpPr/>
          <p:nvPr/>
        </p:nvSpPr>
        <p:spPr>
          <a:xfrm>
            <a:off x="4438375" y="676215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feld 125"/>
          <p:cNvSpPr txBox="1"/>
          <p:nvPr/>
        </p:nvSpPr>
        <p:spPr>
          <a:xfrm>
            <a:off x="4431582" y="6464369"/>
            <a:ext cx="500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470n</a:t>
            </a:r>
            <a:endParaRPr lang="de-DE" sz="1200"/>
          </a:p>
        </p:txBody>
      </p:sp>
      <p:sp>
        <p:nvSpPr>
          <p:cNvPr id="127" name="Textfeld 126"/>
          <p:cNvSpPr txBox="1"/>
          <p:nvPr/>
        </p:nvSpPr>
        <p:spPr>
          <a:xfrm>
            <a:off x="4860032" y="6464369"/>
            <a:ext cx="500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470n</a:t>
            </a:r>
            <a:endParaRPr lang="de-DE" sz="1200"/>
          </a:p>
        </p:txBody>
      </p:sp>
      <p:cxnSp>
        <p:nvCxnSpPr>
          <p:cNvPr id="45" name="Gewinkelte Verbindung 44"/>
          <p:cNvCxnSpPr/>
          <p:nvPr/>
        </p:nvCxnSpPr>
        <p:spPr>
          <a:xfrm rot="5400000">
            <a:off x="2314944" y="6099778"/>
            <a:ext cx="1207120" cy="186049"/>
          </a:xfrm>
          <a:prstGeom prst="bentConnector3">
            <a:avLst>
              <a:gd name="adj1" fmla="val 147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97" idx="1"/>
          </p:cNvCxnSpPr>
          <p:nvPr/>
        </p:nvCxnSpPr>
        <p:spPr>
          <a:xfrm flipH="1">
            <a:off x="3991061" y="6525344"/>
            <a:ext cx="1" cy="271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106" idx="1"/>
          </p:cNvCxnSpPr>
          <p:nvPr/>
        </p:nvCxnSpPr>
        <p:spPr>
          <a:xfrm flipH="1">
            <a:off x="3289593" y="6504420"/>
            <a:ext cx="1" cy="30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>
            <a:off x="3955101" y="676215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3266923" y="676215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/>
          <p:cNvSpPr txBox="1"/>
          <p:nvPr/>
        </p:nvSpPr>
        <p:spPr>
          <a:xfrm rot="16200000">
            <a:off x="3380638" y="6306815"/>
            <a:ext cx="80958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pitch bnd.</a:t>
            </a:r>
            <a:endParaRPr lang="de-DE" sz="1200"/>
          </a:p>
        </p:txBody>
      </p:sp>
      <p:sp>
        <p:nvSpPr>
          <p:cNvPr id="141" name="Textfeld 140"/>
          <p:cNvSpPr txBox="1"/>
          <p:nvPr/>
        </p:nvSpPr>
        <p:spPr>
          <a:xfrm rot="16200000">
            <a:off x="2691592" y="6301120"/>
            <a:ext cx="7475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modulat.</a:t>
            </a:r>
            <a:endParaRPr lang="de-DE" sz="1200"/>
          </a:p>
        </p:txBody>
      </p:sp>
      <p:sp>
        <p:nvSpPr>
          <p:cNvPr id="142" name="Textfeld 141"/>
          <p:cNvSpPr txBox="1"/>
          <p:nvPr/>
        </p:nvSpPr>
        <p:spPr>
          <a:xfrm rot="16200000">
            <a:off x="3866340" y="6304329"/>
            <a:ext cx="6178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orange</a:t>
            </a:r>
            <a:endParaRPr lang="de-DE" sz="1200"/>
          </a:p>
        </p:txBody>
      </p:sp>
      <p:sp>
        <p:nvSpPr>
          <p:cNvPr id="143" name="Textfeld 142"/>
          <p:cNvSpPr txBox="1"/>
          <p:nvPr/>
        </p:nvSpPr>
        <p:spPr>
          <a:xfrm rot="16200000">
            <a:off x="3211648" y="6297708"/>
            <a:ext cx="5909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yellow</a:t>
            </a:r>
            <a:endParaRPr lang="de-DE" sz="1200"/>
          </a:p>
        </p:txBody>
      </p:sp>
      <p:sp>
        <p:nvSpPr>
          <p:cNvPr id="147" name="Textfeld 146"/>
          <p:cNvSpPr txBox="1"/>
          <p:nvPr/>
        </p:nvSpPr>
        <p:spPr>
          <a:xfrm>
            <a:off x="6403373" y="3615222"/>
            <a:ext cx="6601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contrst.</a:t>
            </a:r>
            <a:endParaRPr lang="de-DE" sz="1200"/>
          </a:p>
        </p:txBody>
      </p:sp>
      <p:grpSp>
        <p:nvGrpSpPr>
          <p:cNvPr id="193" name="Gruppieren 192"/>
          <p:cNvGrpSpPr/>
          <p:nvPr/>
        </p:nvGrpSpPr>
        <p:grpSpPr>
          <a:xfrm>
            <a:off x="1336519" y="2463736"/>
            <a:ext cx="954925" cy="605224"/>
            <a:chOff x="1336519" y="2391728"/>
            <a:chExt cx="954925" cy="605224"/>
          </a:xfrm>
        </p:grpSpPr>
        <p:sp>
          <p:nvSpPr>
            <p:cNvPr id="155" name="Textfeld 154"/>
            <p:cNvSpPr txBox="1"/>
            <p:nvPr/>
          </p:nvSpPr>
          <p:spPr>
            <a:xfrm>
              <a:off x="1336519" y="2391728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1k</a:t>
              </a:r>
              <a:endParaRPr lang="de-DE" sz="1200"/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1336519" y="2719953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1k</a:t>
              </a:r>
              <a:endParaRPr lang="de-DE" sz="1200"/>
            </a:p>
          </p:txBody>
        </p:sp>
        <p:cxnSp>
          <p:nvCxnSpPr>
            <p:cNvPr id="157" name="Gewinkelte Verbindung 156"/>
            <p:cNvCxnSpPr>
              <a:stCxn id="155" idx="3"/>
              <a:endCxn id="156" idx="3"/>
            </p:cNvCxnSpPr>
            <p:nvPr/>
          </p:nvCxnSpPr>
          <p:spPr>
            <a:xfrm>
              <a:off x="1670265" y="2530228"/>
              <a:ext cx="12700" cy="32822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Ellipse 157"/>
            <p:cNvSpPr/>
            <p:nvPr/>
          </p:nvSpPr>
          <p:spPr>
            <a:xfrm>
              <a:off x="1866236" y="266872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7" name="Gewinkelte Verbindung 166"/>
            <p:cNvCxnSpPr>
              <a:stCxn id="158" idx="6"/>
            </p:cNvCxnSpPr>
            <p:nvPr/>
          </p:nvCxnSpPr>
          <p:spPr>
            <a:xfrm>
              <a:off x="1938244" y="2704731"/>
              <a:ext cx="353200" cy="76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feld 176"/>
          <p:cNvSpPr txBox="1"/>
          <p:nvPr/>
        </p:nvSpPr>
        <p:spPr>
          <a:xfrm>
            <a:off x="1342031" y="1610031"/>
            <a:ext cx="333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1k</a:t>
            </a:r>
            <a:endParaRPr lang="de-DE" sz="1200"/>
          </a:p>
        </p:txBody>
      </p:sp>
      <p:sp>
        <p:nvSpPr>
          <p:cNvPr id="178" name="Textfeld 177"/>
          <p:cNvSpPr txBox="1"/>
          <p:nvPr/>
        </p:nvSpPr>
        <p:spPr>
          <a:xfrm>
            <a:off x="1342031" y="1938256"/>
            <a:ext cx="333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1k</a:t>
            </a:r>
            <a:endParaRPr lang="de-DE" sz="1200"/>
          </a:p>
        </p:txBody>
      </p:sp>
      <p:cxnSp>
        <p:nvCxnSpPr>
          <p:cNvPr id="179" name="Gewinkelte Verbindung 178"/>
          <p:cNvCxnSpPr>
            <a:stCxn id="177" idx="3"/>
            <a:endCxn id="178" idx="3"/>
          </p:cNvCxnSpPr>
          <p:nvPr/>
        </p:nvCxnSpPr>
        <p:spPr>
          <a:xfrm>
            <a:off x="1676355" y="1748531"/>
            <a:ext cx="11545" cy="32822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lipse 179"/>
          <p:cNvSpPr/>
          <p:nvPr/>
        </p:nvSpPr>
        <p:spPr>
          <a:xfrm>
            <a:off x="1861357" y="187663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Gewinkelte Verbindung 189"/>
          <p:cNvCxnSpPr/>
          <p:nvPr/>
        </p:nvCxnSpPr>
        <p:spPr>
          <a:xfrm>
            <a:off x="1934597" y="1916832"/>
            <a:ext cx="353200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/>
          <p:cNvGrpSpPr/>
          <p:nvPr/>
        </p:nvGrpSpPr>
        <p:grpSpPr>
          <a:xfrm>
            <a:off x="1342031" y="3327832"/>
            <a:ext cx="954925" cy="605224"/>
            <a:chOff x="1336519" y="2391728"/>
            <a:chExt cx="954925" cy="605224"/>
          </a:xfrm>
        </p:grpSpPr>
        <p:sp>
          <p:nvSpPr>
            <p:cNvPr id="195" name="Textfeld 194"/>
            <p:cNvSpPr txBox="1"/>
            <p:nvPr/>
          </p:nvSpPr>
          <p:spPr>
            <a:xfrm>
              <a:off x="1336519" y="2391728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1k</a:t>
              </a:r>
              <a:endParaRPr lang="de-DE" sz="1200"/>
            </a:p>
          </p:txBody>
        </p:sp>
        <p:sp>
          <p:nvSpPr>
            <p:cNvPr id="196" name="Textfeld 195"/>
            <p:cNvSpPr txBox="1"/>
            <p:nvPr/>
          </p:nvSpPr>
          <p:spPr>
            <a:xfrm>
              <a:off x="1336519" y="2719953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1k</a:t>
              </a:r>
              <a:endParaRPr lang="de-DE" sz="1200"/>
            </a:p>
          </p:txBody>
        </p:sp>
        <p:cxnSp>
          <p:nvCxnSpPr>
            <p:cNvPr id="197" name="Gewinkelte Verbindung 196"/>
            <p:cNvCxnSpPr>
              <a:stCxn id="195" idx="3"/>
              <a:endCxn id="196" idx="3"/>
            </p:cNvCxnSpPr>
            <p:nvPr/>
          </p:nvCxnSpPr>
          <p:spPr>
            <a:xfrm>
              <a:off x="1670265" y="2530228"/>
              <a:ext cx="12700" cy="32822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Ellipse 197"/>
            <p:cNvSpPr/>
            <p:nvPr/>
          </p:nvSpPr>
          <p:spPr>
            <a:xfrm>
              <a:off x="1866236" y="266872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winkelte Verbindung 198"/>
            <p:cNvCxnSpPr>
              <a:stCxn id="198" idx="6"/>
            </p:cNvCxnSpPr>
            <p:nvPr/>
          </p:nvCxnSpPr>
          <p:spPr>
            <a:xfrm flipV="1">
              <a:off x="1938244" y="2530228"/>
              <a:ext cx="353200" cy="174503"/>
            </a:xfrm>
            <a:prstGeom prst="bentConnector3">
              <a:avLst>
                <a:gd name="adj1" fmla="val 117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Gerade Verbindung 211"/>
          <p:cNvCxnSpPr/>
          <p:nvPr/>
        </p:nvCxnSpPr>
        <p:spPr>
          <a:xfrm>
            <a:off x="179512" y="3264202"/>
            <a:ext cx="2117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7605998" y="5589240"/>
            <a:ext cx="47818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8073269" y="5425479"/>
            <a:ext cx="442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Gnd</a:t>
            </a:r>
            <a:endParaRPr lang="de-DE" sz="1200"/>
          </a:p>
        </p:txBody>
      </p:sp>
      <p:cxnSp>
        <p:nvCxnSpPr>
          <p:cNvPr id="227" name="Gewinkelte Verbindung 226"/>
          <p:cNvCxnSpPr/>
          <p:nvPr/>
        </p:nvCxnSpPr>
        <p:spPr>
          <a:xfrm rot="10800000" flipV="1">
            <a:off x="179513" y="3068958"/>
            <a:ext cx="2115174" cy="72009"/>
          </a:xfrm>
          <a:prstGeom prst="bentConnector3">
            <a:avLst>
              <a:gd name="adj1" fmla="val 13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winkelte Verbindung 232"/>
          <p:cNvCxnSpPr/>
          <p:nvPr/>
        </p:nvCxnSpPr>
        <p:spPr>
          <a:xfrm rot="10800000" flipV="1">
            <a:off x="179513" y="3712200"/>
            <a:ext cx="2114984" cy="298424"/>
          </a:xfrm>
          <a:prstGeom prst="bentConnector3">
            <a:avLst>
              <a:gd name="adj1" fmla="val 111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winkelte Verbindung 235"/>
          <p:cNvCxnSpPr>
            <a:endCxn id="177" idx="1"/>
          </p:cNvCxnSpPr>
          <p:nvPr/>
        </p:nvCxnSpPr>
        <p:spPr>
          <a:xfrm rot="16200000" flipH="1">
            <a:off x="1168958" y="1575457"/>
            <a:ext cx="191739" cy="1544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winkelte Verbindung 238"/>
          <p:cNvCxnSpPr>
            <a:stCxn id="178" idx="1"/>
          </p:cNvCxnSpPr>
          <p:nvPr/>
        </p:nvCxnSpPr>
        <p:spPr>
          <a:xfrm rot="10800000" flipV="1">
            <a:off x="1187625" y="2076756"/>
            <a:ext cx="154407" cy="2001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winkelte Verbindung 242"/>
          <p:cNvCxnSpPr>
            <a:endCxn id="155" idx="1"/>
          </p:cNvCxnSpPr>
          <p:nvPr/>
        </p:nvCxnSpPr>
        <p:spPr>
          <a:xfrm rot="16200000" flipH="1">
            <a:off x="1155811" y="2421527"/>
            <a:ext cx="212521" cy="1488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winkelte Verbindung 245"/>
          <p:cNvCxnSpPr>
            <a:endCxn id="156" idx="1"/>
          </p:cNvCxnSpPr>
          <p:nvPr/>
        </p:nvCxnSpPr>
        <p:spPr>
          <a:xfrm rot="5400000" flipH="1" flipV="1">
            <a:off x="1156817" y="2961268"/>
            <a:ext cx="210509" cy="1488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48"/>
          <p:cNvCxnSpPr>
            <a:endCxn id="195" idx="1"/>
          </p:cNvCxnSpPr>
          <p:nvPr/>
        </p:nvCxnSpPr>
        <p:spPr>
          <a:xfrm rot="16200000" flipH="1">
            <a:off x="1163762" y="3288063"/>
            <a:ext cx="202130" cy="1544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winkelte Verbindung 252"/>
          <p:cNvCxnSpPr>
            <a:endCxn id="196" idx="1"/>
          </p:cNvCxnSpPr>
          <p:nvPr/>
        </p:nvCxnSpPr>
        <p:spPr>
          <a:xfrm rot="5400000" flipH="1" flipV="1">
            <a:off x="1167367" y="3820010"/>
            <a:ext cx="200116" cy="1492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Ellipse 256"/>
          <p:cNvSpPr/>
          <p:nvPr/>
        </p:nvSpPr>
        <p:spPr>
          <a:xfrm>
            <a:off x="1156451" y="152561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Ellipse 257"/>
          <p:cNvSpPr/>
          <p:nvPr/>
        </p:nvSpPr>
        <p:spPr>
          <a:xfrm>
            <a:off x="1156451" y="223603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Ellipse 258"/>
          <p:cNvSpPr/>
          <p:nvPr/>
        </p:nvSpPr>
        <p:spPr>
          <a:xfrm>
            <a:off x="1156451" y="234888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1156451" y="310013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Ellipse 260"/>
          <p:cNvSpPr/>
          <p:nvPr/>
        </p:nvSpPr>
        <p:spPr>
          <a:xfrm>
            <a:off x="1157180" y="322336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261"/>
          <p:cNvSpPr/>
          <p:nvPr/>
        </p:nvSpPr>
        <p:spPr>
          <a:xfrm>
            <a:off x="1166842" y="397462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7" name="Gewinkelte Verbindung 266"/>
          <p:cNvCxnSpPr/>
          <p:nvPr/>
        </p:nvCxnSpPr>
        <p:spPr>
          <a:xfrm>
            <a:off x="179513" y="2368044"/>
            <a:ext cx="2117443" cy="234192"/>
          </a:xfrm>
          <a:prstGeom prst="bentConnector3">
            <a:avLst>
              <a:gd name="adj1" fmla="val 853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winkelte Verbindung 272"/>
          <p:cNvCxnSpPr/>
          <p:nvPr/>
        </p:nvCxnSpPr>
        <p:spPr>
          <a:xfrm>
            <a:off x="179512" y="1556792"/>
            <a:ext cx="2117443" cy="441920"/>
          </a:xfrm>
          <a:prstGeom prst="bentConnector3">
            <a:avLst>
              <a:gd name="adj1" fmla="val 941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winkelte Verbindung 275"/>
          <p:cNvCxnSpPr/>
          <p:nvPr/>
        </p:nvCxnSpPr>
        <p:spPr>
          <a:xfrm>
            <a:off x="179512" y="2276872"/>
            <a:ext cx="2117443" cy="117096"/>
          </a:xfrm>
          <a:prstGeom prst="bentConnector3">
            <a:avLst>
              <a:gd name="adj1" fmla="val 897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winkelte Verbindung 279"/>
          <p:cNvCxnSpPr/>
          <p:nvPr/>
        </p:nvCxnSpPr>
        <p:spPr>
          <a:xfrm rot="10800000" flipV="1">
            <a:off x="1336520" y="3922662"/>
            <a:ext cx="957981" cy="216024"/>
          </a:xfrm>
          <a:prstGeom prst="bentConnector3">
            <a:avLst>
              <a:gd name="adj1" fmla="val 196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/>
          <p:cNvSpPr txBox="1"/>
          <p:nvPr/>
        </p:nvSpPr>
        <p:spPr>
          <a:xfrm>
            <a:off x="107504" y="1319986"/>
            <a:ext cx="13137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diode matrix rows</a:t>
            </a:r>
          </a:p>
          <a:p>
            <a:r>
              <a:rPr lang="de-DE" sz="1200" smtClean="0"/>
              <a:t>A12 red-black</a:t>
            </a:r>
            <a:endParaRPr lang="de-DE" sz="1200"/>
          </a:p>
        </p:txBody>
      </p:sp>
      <p:sp>
        <p:nvSpPr>
          <p:cNvPr id="285" name="Textfeld 284"/>
          <p:cNvSpPr txBox="1"/>
          <p:nvPr/>
        </p:nvSpPr>
        <p:spPr>
          <a:xfrm>
            <a:off x="107504" y="1887215"/>
            <a:ext cx="8638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/>
              <a:t>R</a:t>
            </a:r>
            <a:r>
              <a:rPr lang="de-DE" sz="1200" smtClean="0"/>
              <a:t>12 green-</a:t>
            </a:r>
          </a:p>
          <a:p>
            <a:r>
              <a:rPr lang="de-DE" sz="1200" smtClean="0"/>
              <a:t>brown</a:t>
            </a:r>
            <a:endParaRPr lang="de-DE" sz="1200"/>
          </a:p>
        </p:txBody>
      </p:sp>
      <p:sp>
        <p:nvSpPr>
          <p:cNvPr id="286" name="Textfeld 285"/>
          <p:cNvSpPr txBox="1"/>
          <p:nvPr/>
        </p:nvSpPr>
        <p:spPr>
          <a:xfrm>
            <a:off x="107504" y="2308687"/>
            <a:ext cx="6747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A13 red</a:t>
            </a:r>
            <a:endParaRPr lang="de-DE" sz="1200"/>
          </a:p>
        </p:txBody>
      </p:sp>
      <p:sp>
        <p:nvSpPr>
          <p:cNvPr id="287" name="Textfeld 286"/>
          <p:cNvSpPr txBox="1"/>
          <p:nvPr/>
        </p:nvSpPr>
        <p:spPr>
          <a:xfrm>
            <a:off x="107504" y="2904162"/>
            <a:ext cx="817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R</a:t>
            </a:r>
            <a:r>
              <a:rPr lang="de-DE" sz="1200" smtClean="0"/>
              <a:t>13 green</a:t>
            </a:r>
            <a:endParaRPr lang="de-DE" sz="1200"/>
          </a:p>
        </p:txBody>
      </p:sp>
      <p:sp>
        <p:nvSpPr>
          <p:cNvPr id="288" name="Textfeld 287"/>
          <p:cNvSpPr txBox="1"/>
          <p:nvPr/>
        </p:nvSpPr>
        <p:spPr>
          <a:xfrm>
            <a:off x="107504" y="3212976"/>
            <a:ext cx="9827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A14 light red</a:t>
            </a:r>
            <a:endParaRPr lang="de-DE" sz="1200"/>
          </a:p>
        </p:txBody>
      </p:sp>
      <p:sp>
        <p:nvSpPr>
          <p:cNvPr id="289" name="Textfeld 288"/>
          <p:cNvSpPr txBox="1"/>
          <p:nvPr/>
        </p:nvSpPr>
        <p:spPr>
          <a:xfrm>
            <a:off x="107504" y="3613851"/>
            <a:ext cx="8638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/>
              <a:t>R</a:t>
            </a:r>
            <a:r>
              <a:rPr lang="de-DE" sz="1200" smtClean="0"/>
              <a:t>14 green-</a:t>
            </a:r>
          </a:p>
          <a:p>
            <a:r>
              <a:rPr lang="de-DE" sz="1200" smtClean="0"/>
              <a:t>white</a:t>
            </a:r>
            <a:endParaRPr lang="de-DE" sz="1200"/>
          </a:p>
        </p:txBody>
      </p:sp>
      <p:cxnSp>
        <p:nvCxnSpPr>
          <p:cNvPr id="291" name="Gewinkelte Verbindung 290"/>
          <p:cNvCxnSpPr/>
          <p:nvPr/>
        </p:nvCxnSpPr>
        <p:spPr>
          <a:xfrm rot="10800000" flipV="1">
            <a:off x="1342033" y="4138683"/>
            <a:ext cx="947590" cy="136389"/>
          </a:xfrm>
          <a:prstGeom prst="bentConnector3">
            <a:avLst>
              <a:gd name="adj1" fmla="val 138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feld 291"/>
          <p:cNvSpPr txBox="1"/>
          <p:nvPr/>
        </p:nvSpPr>
        <p:spPr>
          <a:xfrm>
            <a:off x="107504" y="4005064"/>
            <a:ext cx="1538113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G1 black</a:t>
            </a:r>
          </a:p>
          <a:p>
            <a:r>
              <a:rPr lang="de-DE" sz="1200" smtClean="0"/>
              <a:t>G2 grey</a:t>
            </a:r>
          </a:p>
          <a:p>
            <a:r>
              <a:rPr lang="de-DE" sz="1200" smtClean="0"/>
              <a:t>G3 grey-lght.rd.</a:t>
            </a:r>
          </a:p>
          <a:p>
            <a:r>
              <a:rPr lang="de-DE" sz="1200" smtClean="0"/>
              <a:t>G4 white</a:t>
            </a:r>
          </a:p>
          <a:p>
            <a:r>
              <a:rPr lang="de-DE" sz="1200" smtClean="0"/>
              <a:t>G5 brown</a:t>
            </a:r>
          </a:p>
          <a:p>
            <a:r>
              <a:rPr lang="de-DE" sz="1200" smtClean="0"/>
              <a:t>G6 yellow</a:t>
            </a:r>
          </a:p>
          <a:p>
            <a:r>
              <a:rPr lang="de-DE" sz="1200" smtClean="0"/>
              <a:t>G7 blue</a:t>
            </a:r>
          </a:p>
          <a:p>
            <a:r>
              <a:rPr lang="de-DE" sz="1200" smtClean="0"/>
              <a:t>G8 violet</a:t>
            </a:r>
          </a:p>
          <a:p>
            <a:r>
              <a:rPr lang="de-DE" sz="1200" smtClean="0"/>
              <a:t>diode matrix columns</a:t>
            </a:r>
          </a:p>
        </p:txBody>
      </p:sp>
      <p:cxnSp>
        <p:nvCxnSpPr>
          <p:cNvPr id="299" name="Gewinkelte Verbindung 298"/>
          <p:cNvCxnSpPr/>
          <p:nvPr/>
        </p:nvCxnSpPr>
        <p:spPr>
          <a:xfrm rot="10800000" flipV="1">
            <a:off x="1342031" y="4341559"/>
            <a:ext cx="947590" cy="136387"/>
          </a:xfrm>
          <a:prstGeom prst="bentConnector3">
            <a:avLst>
              <a:gd name="adj1" fmla="val 127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winkelte Verbindung 304"/>
          <p:cNvCxnSpPr/>
          <p:nvPr/>
        </p:nvCxnSpPr>
        <p:spPr>
          <a:xfrm rot="10800000" flipV="1">
            <a:off x="1342033" y="4547192"/>
            <a:ext cx="947590" cy="141948"/>
          </a:xfrm>
          <a:prstGeom prst="bentConnector3">
            <a:avLst>
              <a:gd name="adj1" fmla="val 116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winkelte Verbindung 307"/>
          <p:cNvCxnSpPr/>
          <p:nvPr/>
        </p:nvCxnSpPr>
        <p:spPr>
          <a:xfrm rot="10800000" flipV="1">
            <a:off x="1336519" y="4766708"/>
            <a:ext cx="953102" cy="141948"/>
          </a:xfrm>
          <a:prstGeom prst="bentConnector3">
            <a:avLst>
              <a:gd name="adj1" fmla="val 107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winkelte Verbindung 309"/>
          <p:cNvCxnSpPr/>
          <p:nvPr/>
        </p:nvCxnSpPr>
        <p:spPr>
          <a:xfrm rot="10800000" flipV="1">
            <a:off x="1342031" y="4973680"/>
            <a:ext cx="953102" cy="70974"/>
          </a:xfrm>
          <a:prstGeom prst="bentConnector3">
            <a:avLst>
              <a:gd name="adj1" fmla="val 9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winkelte Verbindung 311"/>
          <p:cNvCxnSpPr/>
          <p:nvPr/>
        </p:nvCxnSpPr>
        <p:spPr>
          <a:xfrm rot="10800000" flipV="1">
            <a:off x="1342031" y="5199060"/>
            <a:ext cx="953102" cy="30139"/>
          </a:xfrm>
          <a:prstGeom prst="bentConnector3">
            <a:avLst>
              <a:gd name="adj1" fmla="val 53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314"/>
          <p:cNvCxnSpPr/>
          <p:nvPr/>
        </p:nvCxnSpPr>
        <p:spPr>
          <a:xfrm>
            <a:off x="1342033" y="5414569"/>
            <a:ext cx="94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 Verbindung 325"/>
          <p:cNvCxnSpPr/>
          <p:nvPr/>
        </p:nvCxnSpPr>
        <p:spPr>
          <a:xfrm>
            <a:off x="7452318" y="5287065"/>
            <a:ext cx="2" cy="819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 Verbindung 331"/>
          <p:cNvCxnSpPr/>
          <p:nvPr/>
        </p:nvCxnSpPr>
        <p:spPr>
          <a:xfrm>
            <a:off x="7462711" y="6113349"/>
            <a:ext cx="18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feld 336"/>
          <p:cNvSpPr txBox="1"/>
          <p:nvPr/>
        </p:nvSpPr>
        <p:spPr>
          <a:xfrm>
            <a:off x="7596336" y="594928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Gnd</a:t>
            </a:r>
            <a:endParaRPr lang="de-DE" sz="1200"/>
          </a:p>
        </p:txBody>
      </p:sp>
      <p:sp>
        <p:nvSpPr>
          <p:cNvPr id="338" name="Textfeld 337"/>
          <p:cNvSpPr txBox="1"/>
          <p:nvPr/>
        </p:nvSpPr>
        <p:spPr>
          <a:xfrm>
            <a:off x="7092280" y="59757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blue </a:t>
            </a:r>
            <a:endParaRPr lang="de-DE" sz="1100" smtClean="0"/>
          </a:p>
        </p:txBody>
      </p:sp>
      <p:sp>
        <p:nvSpPr>
          <p:cNvPr id="339" name="Ellipse 338"/>
          <p:cNvSpPr/>
          <p:nvPr/>
        </p:nvSpPr>
        <p:spPr>
          <a:xfrm>
            <a:off x="7421147" y="52499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6" name="Gruppieren 385"/>
          <p:cNvGrpSpPr/>
          <p:nvPr/>
        </p:nvGrpSpPr>
        <p:grpSpPr>
          <a:xfrm>
            <a:off x="4852906" y="790385"/>
            <a:ext cx="666231" cy="688907"/>
            <a:chOff x="5086359" y="701080"/>
            <a:chExt cx="733477" cy="752531"/>
          </a:xfrm>
        </p:grpSpPr>
        <p:sp>
          <p:nvSpPr>
            <p:cNvPr id="382" name="Rechteck 381"/>
            <p:cNvSpPr/>
            <p:nvPr/>
          </p:nvSpPr>
          <p:spPr>
            <a:xfrm>
              <a:off x="5148063" y="701080"/>
              <a:ext cx="671773" cy="7525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smtClean="0"/>
                <a:t>PC817</a:t>
              </a:r>
              <a:endParaRPr lang="de-DE" sz="1200" smtClean="0"/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5544794" y="1070386"/>
              <a:ext cx="179334" cy="189735"/>
              <a:chOff x="3995936" y="908720"/>
              <a:chExt cx="360040" cy="333751"/>
            </a:xfrm>
          </p:grpSpPr>
          <p:sp>
            <p:nvSpPr>
              <p:cNvPr id="368" name="Flussdiagramm: Zusammenführen 367"/>
              <p:cNvSpPr/>
              <p:nvPr/>
            </p:nvSpPr>
            <p:spPr>
              <a:xfrm>
                <a:off x="3995936" y="908720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9" name="Rechteck 368"/>
              <p:cNvSpPr/>
              <p:nvPr/>
            </p:nvSpPr>
            <p:spPr>
              <a:xfrm>
                <a:off x="3995936" y="1196752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1" name="Rechteck 370"/>
            <p:cNvSpPr/>
            <p:nvPr/>
          </p:nvSpPr>
          <p:spPr>
            <a:xfrm flipH="1">
              <a:off x="5307856" y="1001510"/>
              <a:ext cx="45719" cy="3421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5" name="Gruppieren 374"/>
            <p:cNvGrpSpPr/>
            <p:nvPr/>
          </p:nvGrpSpPr>
          <p:grpSpPr>
            <a:xfrm>
              <a:off x="5364088" y="1073518"/>
              <a:ext cx="180706" cy="160612"/>
              <a:chOff x="6084168" y="908720"/>
              <a:chExt cx="223302" cy="185580"/>
            </a:xfrm>
          </p:grpSpPr>
          <p:cxnSp>
            <p:nvCxnSpPr>
              <p:cNvPr id="373" name="Gerade Verbindung mit Pfeil 372"/>
              <p:cNvCxnSpPr/>
              <p:nvPr/>
            </p:nvCxnSpPr>
            <p:spPr>
              <a:xfrm flipH="1" flipV="1">
                <a:off x="6102388" y="908720"/>
                <a:ext cx="205082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mit Pfeil 373"/>
              <p:cNvCxnSpPr/>
              <p:nvPr/>
            </p:nvCxnSpPr>
            <p:spPr>
              <a:xfrm flipH="1" flipV="1">
                <a:off x="6084168" y="1022292"/>
                <a:ext cx="205082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uppieren 378"/>
            <p:cNvGrpSpPr/>
            <p:nvPr/>
          </p:nvGrpSpPr>
          <p:grpSpPr>
            <a:xfrm>
              <a:off x="5086359" y="980728"/>
              <a:ext cx="226503" cy="400875"/>
              <a:chOff x="3918324" y="1052736"/>
              <a:chExt cx="226503" cy="400875"/>
            </a:xfrm>
          </p:grpSpPr>
          <p:cxnSp>
            <p:nvCxnSpPr>
              <p:cNvPr id="377" name="Gerade Verbindung 376"/>
              <p:cNvCxnSpPr/>
              <p:nvPr/>
            </p:nvCxnSpPr>
            <p:spPr>
              <a:xfrm flipV="1">
                <a:off x="3918324" y="1311347"/>
                <a:ext cx="220899" cy="14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3923928" y="1052736"/>
                <a:ext cx="220899" cy="14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Gerade Verbindung 384"/>
            <p:cNvCxnSpPr/>
            <p:nvPr/>
          </p:nvCxnSpPr>
          <p:spPr>
            <a:xfrm>
              <a:off x="5631338" y="970053"/>
              <a:ext cx="0" cy="395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Gerade Verbindung 386"/>
          <p:cNvCxnSpPr/>
          <p:nvPr/>
        </p:nvCxnSpPr>
        <p:spPr>
          <a:xfrm flipV="1">
            <a:off x="4904949" y="1315223"/>
            <a:ext cx="110132" cy="7073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feld 392"/>
          <p:cNvSpPr txBox="1"/>
          <p:nvPr/>
        </p:nvSpPr>
        <p:spPr>
          <a:xfrm>
            <a:off x="4054547" y="908720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30</a:t>
            </a:r>
            <a:r>
              <a:rPr lang="de-DE" sz="1200" smtClean="0"/>
              <a:t>0</a:t>
            </a:r>
            <a:endParaRPr lang="de-DE" sz="1200"/>
          </a:p>
        </p:txBody>
      </p:sp>
      <p:cxnSp>
        <p:nvCxnSpPr>
          <p:cNvPr id="394" name="Gerade Verbindung 393"/>
          <p:cNvCxnSpPr>
            <a:endCxn id="393" idx="3"/>
          </p:cNvCxnSpPr>
          <p:nvPr/>
        </p:nvCxnSpPr>
        <p:spPr>
          <a:xfrm flipH="1" flipV="1">
            <a:off x="4474855" y="1047220"/>
            <a:ext cx="385183" cy="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397"/>
          <p:cNvCxnSpPr/>
          <p:nvPr/>
        </p:nvCxnSpPr>
        <p:spPr>
          <a:xfrm>
            <a:off x="4644008" y="1047219"/>
            <a:ext cx="0" cy="797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winkelte Verbindung 401"/>
          <p:cNvCxnSpPr/>
          <p:nvPr/>
        </p:nvCxnSpPr>
        <p:spPr>
          <a:xfrm rot="10800000" flipV="1">
            <a:off x="3594336" y="1410034"/>
            <a:ext cx="1258570" cy="434788"/>
          </a:xfrm>
          <a:prstGeom prst="bentConnector3">
            <a:avLst>
              <a:gd name="adj1" fmla="val 1003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Ellipse 407"/>
          <p:cNvSpPr/>
          <p:nvPr/>
        </p:nvSpPr>
        <p:spPr>
          <a:xfrm>
            <a:off x="4613564" y="101190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0" name="Gewinkelte Verbindung 409"/>
          <p:cNvCxnSpPr>
            <a:stCxn id="393" idx="1"/>
          </p:cNvCxnSpPr>
          <p:nvPr/>
        </p:nvCxnSpPr>
        <p:spPr>
          <a:xfrm rot="10800000" flipV="1">
            <a:off x="3266923" y="1047220"/>
            <a:ext cx="787624" cy="7976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uppieren 418"/>
          <p:cNvGrpSpPr/>
          <p:nvPr/>
        </p:nvGrpSpPr>
        <p:grpSpPr>
          <a:xfrm rot="10800000">
            <a:off x="5555827" y="1034151"/>
            <a:ext cx="179334" cy="361957"/>
            <a:chOff x="6313182" y="1121772"/>
            <a:chExt cx="179334" cy="361957"/>
          </a:xfrm>
        </p:grpSpPr>
        <p:sp>
          <p:nvSpPr>
            <p:cNvPr id="416" name="Flussdiagramm: Zusammenführen 415"/>
            <p:cNvSpPr/>
            <p:nvPr/>
          </p:nvSpPr>
          <p:spPr>
            <a:xfrm>
              <a:off x="6313182" y="1213622"/>
              <a:ext cx="179334" cy="149900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Rechteck 416"/>
            <p:cNvSpPr/>
            <p:nvPr/>
          </p:nvSpPr>
          <p:spPr>
            <a:xfrm>
              <a:off x="6313182" y="1363522"/>
              <a:ext cx="179334" cy="237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8" name="Gerade Verbindung 417"/>
            <p:cNvCxnSpPr/>
            <p:nvPr/>
          </p:nvCxnSpPr>
          <p:spPr>
            <a:xfrm>
              <a:off x="6399726" y="1121772"/>
              <a:ext cx="0" cy="361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extfeld 420"/>
          <p:cNvSpPr txBox="1"/>
          <p:nvPr/>
        </p:nvSpPr>
        <p:spPr>
          <a:xfrm>
            <a:off x="5818909" y="899195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77" y="-38510"/>
            <a:ext cx="1173422" cy="111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4" name="Gruppieren 423"/>
          <p:cNvGrpSpPr/>
          <p:nvPr/>
        </p:nvGrpSpPr>
        <p:grpSpPr>
          <a:xfrm rot="16200000">
            <a:off x="6254118" y="929891"/>
            <a:ext cx="535229" cy="565031"/>
            <a:chOff x="3446063" y="-16351"/>
            <a:chExt cx="535229" cy="565031"/>
          </a:xfrm>
        </p:grpSpPr>
        <p:sp>
          <p:nvSpPr>
            <p:cNvPr id="340" name="Ellipse 339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Ellipse 340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Ellipse 341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Ellipse 342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Ellipse 343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5" name="Ellipse 344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3" name="Textfeld 422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cxnSp>
        <p:nvCxnSpPr>
          <p:cNvPr id="426" name="Gerade Verbindung 425"/>
          <p:cNvCxnSpPr>
            <a:stCxn id="421" idx="1"/>
          </p:cNvCxnSpPr>
          <p:nvPr/>
        </p:nvCxnSpPr>
        <p:spPr>
          <a:xfrm flipH="1">
            <a:off x="5347921" y="1037695"/>
            <a:ext cx="470988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winkelte Verbindung 429"/>
          <p:cNvCxnSpPr>
            <a:stCxn id="421" idx="3"/>
          </p:cNvCxnSpPr>
          <p:nvPr/>
        </p:nvCxnSpPr>
        <p:spPr>
          <a:xfrm>
            <a:off x="6239217" y="1037695"/>
            <a:ext cx="234788" cy="63150"/>
          </a:xfrm>
          <a:prstGeom prst="bentConnector3">
            <a:avLst>
              <a:gd name="adj1" fmla="val 1047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Gewinkelte Verbindung 434"/>
          <p:cNvCxnSpPr/>
          <p:nvPr/>
        </p:nvCxnSpPr>
        <p:spPr>
          <a:xfrm flipV="1">
            <a:off x="5347921" y="1338027"/>
            <a:ext cx="1139434" cy="52689"/>
          </a:xfrm>
          <a:prstGeom prst="bentConnector3">
            <a:avLst>
              <a:gd name="adj1" fmla="val 100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Ellipse 440"/>
          <p:cNvSpPr/>
          <p:nvPr/>
        </p:nvSpPr>
        <p:spPr>
          <a:xfrm>
            <a:off x="5615523" y="100454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Ellipse 441"/>
          <p:cNvSpPr/>
          <p:nvPr/>
        </p:nvSpPr>
        <p:spPr>
          <a:xfrm>
            <a:off x="5615507" y="135505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3" name="Gruppieren 442"/>
          <p:cNvGrpSpPr/>
          <p:nvPr/>
        </p:nvGrpSpPr>
        <p:grpSpPr>
          <a:xfrm rot="16200000">
            <a:off x="3290758" y="154124"/>
            <a:ext cx="535229" cy="565031"/>
            <a:chOff x="3446063" y="-16351"/>
            <a:chExt cx="535229" cy="565031"/>
          </a:xfrm>
        </p:grpSpPr>
        <p:sp>
          <p:nvSpPr>
            <p:cNvPr id="444" name="Ellipse 443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Textfeld 449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sp>
        <p:nvSpPr>
          <p:cNvPr id="453" name="Ellipse 452"/>
          <p:cNvSpPr/>
          <p:nvPr/>
        </p:nvSpPr>
        <p:spPr>
          <a:xfrm>
            <a:off x="3232426" y="100930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4" name="Textfeld 453"/>
          <p:cNvSpPr txBox="1"/>
          <p:nvPr/>
        </p:nvSpPr>
        <p:spPr>
          <a:xfrm rot="16200000">
            <a:off x="2927202" y="560066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1027" name="Gewinkelte Verbindung 1026"/>
          <p:cNvCxnSpPr>
            <a:stCxn id="454" idx="1"/>
            <a:endCxn id="453" idx="2"/>
          </p:cNvCxnSpPr>
          <p:nvPr/>
        </p:nvCxnSpPr>
        <p:spPr>
          <a:xfrm rot="16200000" flipH="1">
            <a:off x="3116596" y="929480"/>
            <a:ext cx="136590" cy="950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Gewinkelte Verbindung 1036"/>
          <p:cNvCxnSpPr/>
          <p:nvPr/>
        </p:nvCxnSpPr>
        <p:spPr>
          <a:xfrm rot="16200000" flipH="1">
            <a:off x="3297712" y="783777"/>
            <a:ext cx="1287328" cy="834765"/>
          </a:xfrm>
          <a:prstGeom prst="bentConnector3">
            <a:avLst>
              <a:gd name="adj1" fmla="val 895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0" name="Gruppieren 469"/>
          <p:cNvGrpSpPr/>
          <p:nvPr/>
        </p:nvGrpSpPr>
        <p:grpSpPr>
          <a:xfrm rot="16200000">
            <a:off x="4586902" y="156855"/>
            <a:ext cx="535229" cy="565031"/>
            <a:chOff x="3446063" y="-16351"/>
            <a:chExt cx="535229" cy="565031"/>
          </a:xfrm>
        </p:grpSpPr>
        <p:sp>
          <p:nvSpPr>
            <p:cNvPr id="471" name="Ellipse 470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Ellipse 472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Ellipse 473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Ellipse 474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Ellipse 475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7" name="Textfeld 476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sp>
        <p:nvSpPr>
          <p:cNvPr id="478" name="Textfeld 477"/>
          <p:cNvSpPr txBox="1"/>
          <p:nvPr/>
        </p:nvSpPr>
        <p:spPr>
          <a:xfrm>
            <a:off x="4067944" y="191371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479" name="Gerade Verbindung 478"/>
          <p:cNvCxnSpPr>
            <a:stCxn id="478" idx="3"/>
          </p:cNvCxnSpPr>
          <p:nvPr/>
        </p:nvCxnSpPr>
        <p:spPr>
          <a:xfrm flipV="1">
            <a:off x="4488252" y="329870"/>
            <a:ext cx="3318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Gewinkelte Verbindung 1041"/>
          <p:cNvCxnSpPr>
            <a:stCxn id="478" idx="1"/>
            <a:endCxn id="393" idx="1"/>
          </p:cNvCxnSpPr>
          <p:nvPr/>
        </p:nvCxnSpPr>
        <p:spPr>
          <a:xfrm rot="10800000" flipV="1">
            <a:off x="4054548" y="329870"/>
            <a:ext cx="13397" cy="717349"/>
          </a:xfrm>
          <a:prstGeom prst="bentConnector3">
            <a:avLst>
              <a:gd name="adj1" fmla="val 1024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Ellipse 482"/>
          <p:cNvSpPr/>
          <p:nvPr/>
        </p:nvSpPr>
        <p:spPr>
          <a:xfrm>
            <a:off x="3895350" y="101406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5" name="Gewinkelte Verbindung 1044"/>
          <p:cNvCxnSpPr/>
          <p:nvPr/>
        </p:nvCxnSpPr>
        <p:spPr>
          <a:xfrm rot="16200000" flipH="1">
            <a:off x="4240006" y="1144255"/>
            <a:ext cx="1284597" cy="116540"/>
          </a:xfrm>
          <a:prstGeom prst="bentConnector3">
            <a:avLst>
              <a:gd name="adj1" fmla="val 855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/>
          <p:cNvGrpSpPr/>
          <p:nvPr/>
        </p:nvGrpSpPr>
        <p:grpSpPr>
          <a:xfrm>
            <a:off x="5724128" y="116632"/>
            <a:ext cx="666231" cy="688907"/>
            <a:chOff x="5086359" y="701080"/>
            <a:chExt cx="733477" cy="752531"/>
          </a:xfrm>
        </p:grpSpPr>
        <p:sp>
          <p:nvSpPr>
            <p:cNvPr id="491" name="Rechteck 490"/>
            <p:cNvSpPr/>
            <p:nvPr/>
          </p:nvSpPr>
          <p:spPr>
            <a:xfrm>
              <a:off x="5148063" y="701080"/>
              <a:ext cx="671773" cy="7525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smtClean="0"/>
                <a:t>PC817</a:t>
              </a:r>
              <a:endParaRPr lang="de-DE" sz="1200" smtClean="0"/>
            </a:p>
          </p:txBody>
        </p:sp>
        <p:grpSp>
          <p:nvGrpSpPr>
            <p:cNvPr id="492" name="Gruppieren 491"/>
            <p:cNvGrpSpPr/>
            <p:nvPr/>
          </p:nvGrpSpPr>
          <p:grpSpPr>
            <a:xfrm>
              <a:off x="5544794" y="1070386"/>
              <a:ext cx="179334" cy="189735"/>
              <a:chOff x="3995936" y="908720"/>
              <a:chExt cx="360040" cy="333751"/>
            </a:xfrm>
          </p:grpSpPr>
          <p:sp>
            <p:nvSpPr>
              <p:cNvPr id="501" name="Flussdiagramm: Zusammenführen 500"/>
              <p:cNvSpPr/>
              <p:nvPr/>
            </p:nvSpPr>
            <p:spPr>
              <a:xfrm>
                <a:off x="3995936" y="908720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2" name="Rechteck 501"/>
              <p:cNvSpPr/>
              <p:nvPr/>
            </p:nvSpPr>
            <p:spPr>
              <a:xfrm>
                <a:off x="3995936" y="1196752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93" name="Rechteck 492"/>
            <p:cNvSpPr/>
            <p:nvPr/>
          </p:nvSpPr>
          <p:spPr>
            <a:xfrm flipH="1">
              <a:off x="5307856" y="1001510"/>
              <a:ext cx="45719" cy="3421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4" name="Gruppieren 493"/>
            <p:cNvGrpSpPr/>
            <p:nvPr/>
          </p:nvGrpSpPr>
          <p:grpSpPr>
            <a:xfrm>
              <a:off x="5364088" y="1073518"/>
              <a:ext cx="180706" cy="160612"/>
              <a:chOff x="6084168" y="908720"/>
              <a:chExt cx="223302" cy="185580"/>
            </a:xfrm>
          </p:grpSpPr>
          <p:cxnSp>
            <p:nvCxnSpPr>
              <p:cNvPr id="499" name="Gerade Verbindung mit Pfeil 498"/>
              <p:cNvCxnSpPr/>
              <p:nvPr/>
            </p:nvCxnSpPr>
            <p:spPr>
              <a:xfrm flipH="1" flipV="1">
                <a:off x="6102388" y="908720"/>
                <a:ext cx="205082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Gerade Verbindung mit Pfeil 499"/>
              <p:cNvCxnSpPr/>
              <p:nvPr/>
            </p:nvCxnSpPr>
            <p:spPr>
              <a:xfrm flipH="1" flipV="1">
                <a:off x="6084168" y="1022292"/>
                <a:ext cx="205082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Gruppieren 494"/>
            <p:cNvGrpSpPr/>
            <p:nvPr/>
          </p:nvGrpSpPr>
          <p:grpSpPr>
            <a:xfrm>
              <a:off x="5086359" y="980728"/>
              <a:ext cx="226503" cy="400875"/>
              <a:chOff x="3918324" y="1052736"/>
              <a:chExt cx="226503" cy="400875"/>
            </a:xfrm>
          </p:grpSpPr>
          <p:cxnSp>
            <p:nvCxnSpPr>
              <p:cNvPr id="497" name="Gerade Verbindung 496"/>
              <p:cNvCxnSpPr/>
              <p:nvPr/>
            </p:nvCxnSpPr>
            <p:spPr>
              <a:xfrm flipV="1">
                <a:off x="3918324" y="1311347"/>
                <a:ext cx="220899" cy="14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Gerade Verbindung 497"/>
              <p:cNvCxnSpPr/>
              <p:nvPr/>
            </p:nvCxnSpPr>
            <p:spPr>
              <a:xfrm>
                <a:off x="3923928" y="1052736"/>
                <a:ext cx="220899" cy="14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6" name="Gerade Verbindung 495"/>
            <p:cNvCxnSpPr/>
            <p:nvPr/>
          </p:nvCxnSpPr>
          <p:spPr>
            <a:xfrm>
              <a:off x="5631338" y="970053"/>
              <a:ext cx="0" cy="395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3" name="Gerade Verbindung 502"/>
          <p:cNvCxnSpPr/>
          <p:nvPr/>
        </p:nvCxnSpPr>
        <p:spPr>
          <a:xfrm flipV="1">
            <a:off x="5776171" y="641470"/>
            <a:ext cx="110132" cy="7073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/>
          <p:nvPr/>
        </p:nvCxnSpPr>
        <p:spPr>
          <a:xfrm>
            <a:off x="4572000" y="739619"/>
            <a:ext cx="1163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5" name="Gruppieren 504"/>
          <p:cNvGrpSpPr/>
          <p:nvPr/>
        </p:nvGrpSpPr>
        <p:grpSpPr>
          <a:xfrm rot="10800000">
            <a:off x="6427049" y="360398"/>
            <a:ext cx="179334" cy="361957"/>
            <a:chOff x="6313182" y="1121772"/>
            <a:chExt cx="179334" cy="361957"/>
          </a:xfrm>
        </p:grpSpPr>
        <p:sp>
          <p:nvSpPr>
            <p:cNvPr id="506" name="Flussdiagramm: Zusammenführen 505"/>
            <p:cNvSpPr/>
            <p:nvPr/>
          </p:nvSpPr>
          <p:spPr>
            <a:xfrm>
              <a:off x="6313182" y="1213622"/>
              <a:ext cx="179334" cy="149900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Rechteck 506"/>
            <p:cNvSpPr/>
            <p:nvPr/>
          </p:nvSpPr>
          <p:spPr>
            <a:xfrm>
              <a:off x="6313182" y="1363522"/>
              <a:ext cx="179334" cy="237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8" name="Gerade Verbindung 507"/>
            <p:cNvCxnSpPr/>
            <p:nvPr/>
          </p:nvCxnSpPr>
          <p:spPr>
            <a:xfrm>
              <a:off x="6399726" y="1121772"/>
              <a:ext cx="0" cy="361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9" name="Textfeld 508"/>
          <p:cNvSpPr txBox="1"/>
          <p:nvPr/>
        </p:nvSpPr>
        <p:spPr>
          <a:xfrm>
            <a:off x="6690131" y="225442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grpSp>
        <p:nvGrpSpPr>
          <p:cNvPr id="510" name="Gruppieren 509"/>
          <p:cNvGrpSpPr/>
          <p:nvPr/>
        </p:nvGrpSpPr>
        <p:grpSpPr>
          <a:xfrm rot="16200000">
            <a:off x="7125340" y="256138"/>
            <a:ext cx="535229" cy="565031"/>
            <a:chOff x="3446063" y="-16351"/>
            <a:chExt cx="535229" cy="565031"/>
          </a:xfrm>
        </p:grpSpPr>
        <p:sp>
          <p:nvSpPr>
            <p:cNvPr id="511" name="Ellipse 510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3" name="Ellipse 512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4" name="Ellipse 513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Textfeld 516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cxnSp>
        <p:nvCxnSpPr>
          <p:cNvPr id="518" name="Gerade Verbindung 517"/>
          <p:cNvCxnSpPr>
            <a:stCxn id="509" idx="1"/>
          </p:cNvCxnSpPr>
          <p:nvPr/>
        </p:nvCxnSpPr>
        <p:spPr>
          <a:xfrm flipH="1">
            <a:off x="6219143" y="363942"/>
            <a:ext cx="470988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winkelte Verbindung 518"/>
          <p:cNvCxnSpPr>
            <a:stCxn id="509" idx="3"/>
          </p:cNvCxnSpPr>
          <p:nvPr/>
        </p:nvCxnSpPr>
        <p:spPr>
          <a:xfrm>
            <a:off x="7110439" y="363942"/>
            <a:ext cx="234788" cy="63150"/>
          </a:xfrm>
          <a:prstGeom prst="bentConnector3">
            <a:avLst>
              <a:gd name="adj1" fmla="val 1047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winkelte Verbindung 519"/>
          <p:cNvCxnSpPr/>
          <p:nvPr/>
        </p:nvCxnSpPr>
        <p:spPr>
          <a:xfrm flipV="1">
            <a:off x="6219143" y="664274"/>
            <a:ext cx="1139434" cy="52689"/>
          </a:xfrm>
          <a:prstGeom prst="bentConnector3">
            <a:avLst>
              <a:gd name="adj1" fmla="val 100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Ellipse 520"/>
          <p:cNvSpPr/>
          <p:nvPr/>
        </p:nvSpPr>
        <p:spPr>
          <a:xfrm>
            <a:off x="6486745" y="33079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Ellipse 521"/>
          <p:cNvSpPr/>
          <p:nvPr/>
        </p:nvSpPr>
        <p:spPr>
          <a:xfrm>
            <a:off x="6486729" y="67654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1" name="Gewinkelte Verbindung 530"/>
          <p:cNvCxnSpPr>
            <a:endCxn id="454" idx="3"/>
          </p:cNvCxnSpPr>
          <p:nvPr/>
        </p:nvCxnSpPr>
        <p:spPr>
          <a:xfrm rot="10800000" flipV="1">
            <a:off x="3137357" y="325078"/>
            <a:ext cx="373288" cy="163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 Verbindung 540"/>
          <p:cNvCxnSpPr/>
          <p:nvPr/>
        </p:nvCxnSpPr>
        <p:spPr>
          <a:xfrm flipH="1">
            <a:off x="4572000" y="741123"/>
            <a:ext cx="1" cy="68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Ellipse 543"/>
          <p:cNvSpPr/>
          <p:nvPr/>
        </p:nvSpPr>
        <p:spPr>
          <a:xfrm>
            <a:off x="4538096" y="137943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5" name="Textfeld 544"/>
          <p:cNvSpPr txBox="1"/>
          <p:nvPr/>
        </p:nvSpPr>
        <p:spPr>
          <a:xfrm>
            <a:off x="5248650" y="233577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30</a:t>
            </a:r>
            <a:r>
              <a:rPr lang="de-DE" sz="1200" smtClean="0"/>
              <a:t>0</a:t>
            </a:r>
            <a:endParaRPr lang="de-DE" sz="1200"/>
          </a:p>
        </p:txBody>
      </p:sp>
      <p:cxnSp>
        <p:nvCxnSpPr>
          <p:cNvPr id="467" name="Gewinkelte Verbindung 466"/>
          <p:cNvCxnSpPr>
            <a:stCxn id="545" idx="1"/>
          </p:cNvCxnSpPr>
          <p:nvPr/>
        </p:nvCxnSpPr>
        <p:spPr>
          <a:xfrm rot="10800000">
            <a:off x="3923928" y="116633"/>
            <a:ext cx="1324722" cy="255445"/>
          </a:xfrm>
          <a:prstGeom prst="bentConnector3">
            <a:avLst>
              <a:gd name="adj1" fmla="val 54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468"/>
          <p:cNvCxnSpPr/>
          <p:nvPr/>
        </p:nvCxnSpPr>
        <p:spPr>
          <a:xfrm>
            <a:off x="3928691" y="116325"/>
            <a:ext cx="0" cy="21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Ellipse 551"/>
          <p:cNvSpPr/>
          <p:nvPr/>
        </p:nvSpPr>
        <p:spPr>
          <a:xfrm>
            <a:off x="3895350" y="29455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4" name="Gerade Verbindung 483"/>
          <p:cNvCxnSpPr>
            <a:stCxn id="545" idx="3"/>
          </p:cNvCxnSpPr>
          <p:nvPr/>
        </p:nvCxnSpPr>
        <p:spPr>
          <a:xfrm>
            <a:off x="5668958" y="372077"/>
            <a:ext cx="66203" cy="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Gewinkelte Verbindung 487"/>
          <p:cNvCxnSpPr/>
          <p:nvPr/>
        </p:nvCxnSpPr>
        <p:spPr>
          <a:xfrm rot="16200000" flipV="1">
            <a:off x="5091302" y="1015936"/>
            <a:ext cx="1328731" cy="41013"/>
          </a:xfrm>
          <a:prstGeom prst="bentConnector3">
            <a:avLst>
              <a:gd name="adj1" fmla="val 603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Ellipse 562"/>
          <p:cNvSpPr/>
          <p:nvPr/>
        </p:nvSpPr>
        <p:spPr>
          <a:xfrm>
            <a:off x="5690224" y="33741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7" name="Gewinkelte Verbindung 526"/>
          <p:cNvCxnSpPr/>
          <p:nvPr/>
        </p:nvCxnSpPr>
        <p:spPr>
          <a:xfrm rot="10800000" flipV="1">
            <a:off x="5255920" y="1700809"/>
            <a:ext cx="520255" cy="133557"/>
          </a:xfrm>
          <a:prstGeom prst="bentConnector3">
            <a:avLst>
              <a:gd name="adj1" fmla="val 101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feld 568"/>
          <p:cNvSpPr txBox="1"/>
          <p:nvPr/>
        </p:nvSpPr>
        <p:spPr>
          <a:xfrm>
            <a:off x="8069244" y="5600273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ext. switch </a:t>
            </a:r>
            <a:r>
              <a:rPr lang="de-DE" sz="1200" smtClean="0"/>
              <a:t>1</a:t>
            </a:r>
            <a:endParaRPr lang="de-DE" sz="1200"/>
          </a:p>
        </p:txBody>
      </p:sp>
      <p:pic>
        <p:nvPicPr>
          <p:cNvPr id="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2891352" cy="113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3" name="Textfeld 532"/>
          <p:cNvSpPr txBox="1"/>
          <p:nvPr/>
        </p:nvSpPr>
        <p:spPr>
          <a:xfrm>
            <a:off x="107504" y="5910371"/>
            <a:ext cx="1468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/>
              <a:t>Keyboard</a:t>
            </a:r>
          </a:p>
          <a:p>
            <a:r>
              <a:rPr lang="de-DE" sz="2400" b="1" smtClean="0"/>
              <a:t>Controller</a:t>
            </a:r>
            <a:endParaRPr lang="de-DE" sz="2400" b="1"/>
          </a:p>
        </p:txBody>
      </p:sp>
    </p:spTree>
    <p:extLst>
      <p:ext uri="{BB962C8B-B14F-4D97-AF65-F5344CB8AC3E}">
        <p14:creationId xmlns:p14="http://schemas.microsoft.com/office/powerpoint/2010/main" val="34372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lanetz.com/wp-content/uploads/2013/08/TL072-Op-am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3" y="130130"/>
            <a:ext cx="3325467" cy="17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2853470" y="3596766"/>
            <a:ext cx="1070458" cy="1296144"/>
            <a:chOff x="2699792" y="2749754"/>
            <a:chExt cx="1070458" cy="1296144"/>
          </a:xfrm>
        </p:grpSpPr>
        <p:sp>
          <p:nvSpPr>
            <p:cNvPr id="4" name="Gleichschenkliges Dreieck 3"/>
            <p:cNvSpPr/>
            <p:nvPr/>
          </p:nvSpPr>
          <p:spPr>
            <a:xfrm rot="5400000">
              <a:off x="2600120" y="2875768"/>
              <a:ext cx="1296144" cy="10441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smtClean="0">
                  <a:solidFill>
                    <a:schemeClr val="bg1"/>
                  </a:solidFill>
                </a:rPr>
                <a:t>1/2</a:t>
              </a:r>
            </a:p>
            <a:p>
              <a:pPr algn="ctr"/>
              <a:r>
                <a:rPr lang="de-DE" sz="1400" smtClean="0">
                  <a:solidFill>
                    <a:schemeClr val="bg1"/>
                  </a:solidFill>
                </a:rPr>
                <a:t>TL072</a:t>
              </a:r>
            </a:p>
            <a:p>
              <a:pPr algn="ctr"/>
              <a:endParaRPr lang="de-DE" sz="1100"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699792" y="2924944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>
                  <a:solidFill>
                    <a:schemeClr val="bg1"/>
                  </a:solidFill>
                </a:rPr>
                <a:t>-</a:t>
              </a:r>
            </a:p>
            <a:p>
              <a:endParaRPr lang="de-DE">
                <a:solidFill>
                  <a:schemeClr val="bg1"/>
                </a:solidFill>
              </a:endParaRPr>
            </a:p>
            <a:p>
              <a:r>
                <a:rPr lang="de-DE" smtClean="0">
                  <a:solidFill>
                    <a:schemeClr val="bg1"/>
                  </a:solidFill>
                </a:rPr>
                <a:t>+</a:t>
              </a:r>
              <a:endParaRPr lang="de-DE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Gerade Verbindung 6"/>
          <p:cNvCxnSpPr/>
          <p:nvPr/>
        </p:nvCxnSpPr>
        <p:spPr>
          <a:xfrm>
            <a:off x="539552" y="2187779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 flipH="1">
            <a:off x="4788024" y="3607157"/>
            <a:ext cx="1070458" cy="1296144"/>
            <a:chOff x="2699792" y="2749754"/>
            <a:chExt cx="1070458" cy="1296144"/>
          </a:xfrm>
        </p:grpSpPr>
        <p:sp>
          <p:nvSpPr>
            <p:cNvPr id="12" name="Gleichschenkliges Dreieck 11"/>
            <p:cNvSpPr/>
            <p:nvPr/>
          </p:nvSpPr>
          <p:spPr>
            <a:xfrm rot="5400000">
              <a:off x="2600120" y="2875768"/>
              <a:ext cx="1296144" cy="10441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smtClean="0">
                  <a:solidFill>
                    <a:schemeClr val="bg1"/>
                  </a:solidFill>
                </a:rPr>
                <a:t>1/2 TL072</a:t>
              </a:r>
            </a:p>
            <a:p>
              <a:pPr algn="ctr"/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699792" y="2924944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>
                  <a:solidFill>
                    <a:schemeClr val="bg1"/>
                  </a:solidFill>
                </a:rPr>
                <a:t>-</a:t>
              </a:r>
            </a:p>
            <a:p>
              <a:endParaRPr lang="de-DE">
                <a:solidFill>
                  <a:schemeClr val="bg1"/>
                </a:solidFill>
              </a:endParaRPr>
            </a:p>
            <a:p>
              <a:r>
                <a:rPr lang="de-DE" smtClean="0">
                  <a:solidFill>
                    <a:schemeClr val="bg1"/>
                  </a:solidFill>
                </a:rPr>
                <a:t>+</a:t>
              </a: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39552" y="6271453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/>
        </p:nvGrpSpPr>
        <p:grpSpPr>
          <a:xfrm>
            <a:off x="539552" y="3372084"/>
            <a:ext cx="1728192" cy="1747241"/>
            <a:chOff x="179512" y="3265935"/>
            <a:chExt cx="1728192" cy="1747241"/>
          </a:xfrm>
        </p:grpSpPr>
        <p:grpSp>
          <p:nvGrpSpPr>
            <p:cNvPr id="2055" name="Gruppieren 2054"/>
            <p:cNvGrpSpPr/>
            <p:nvPr/>
          </p:nvGrpSpPr>
          <p:grpSpPr>
            <a:xfrm>
              <a:off x="467544" y="3265935"/>
              <a:ext cx="1008112" cy="461665"/>
              <a:chOff x="467544" y="3265935"/>
              <a:chExt cx="1008112" cy="461665"/>
            </a:xfrm>
          </p:grpSpPr>
          <p:sp>
            <p:nvSpPr>
              <p:cNvPr id="19" name="Textfeld 18"/>
              <p:cNvSpPr txBox="1"/>
              <p:nvPr/>
            </p:nvSpPr>
            <p:spPr>
              <a:xfrm>
                <a:off x="1063364" y="3356992"/>
                <a:ext cx="41229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smtClean="0"/>
                  <a:t>10k</a:t>
                </a:r>
                <a:endParaRPr lang="de-DE" sz="1200"/>
              </a:p>
            </p:txBody>
          </p:sp>
          <p:grpSp>
            <p:nvGrpSpPr>
              <p:cNvPr id="25" name="Gruppieren 24"/>
              <p:cNvGrpSpPr/>
              <p:nvPr/>
            </p:nvGrpSpPr>
            <p:grpSpPr>
              <a:xfrm>
                <a:off x="467544" y="3265935"/>
                <a:ext cx="601001" cy="461665"/>
                <a:chOff x="4763087" y="2957810"/>
                <a:chExt cx="601001" cy="461665"/>
              </a:xfrm>
            </p:grpSpPr>
            <p:grpSp>
              <p:nvGrpSpPr>
                <p:cNvPr id="22" name="Gruppieren 21"/>
                <p:cNvGrpSpPr/>
                <p:nvPr/>
              </p:nvGrpSpPr>
              <p:grpSpPr>
                <a:xfrm rot="16200000">
                  <a:off x="4644008" y="3140968"/>
                  <a:ext cx="360040" cy="121882"/>
                  <a:chOff x="4572000" y="6165304"/>
                  <a:chExt cx="360040" cy="121882"/>
                </a:xfrm>
              </p:grpSpPr>
              <p:sp>
                <p:nvSpPr>
                  <p:cNvPr id="23" name="Rechteck 22"/>
                  <p:cNvSpPr/>
                  <p:nvPr/>
                </p:nvSpPr>
                <p:spPr>
                  <a:xfrm>
                    <a:off x="4572000" y="6165304"/>
                    <a:ext cx="3600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Rechteck 23"/>
                  <p:cNvSpPr/>
                  <p:nvPr/>
                </p:nvSpPr>
                <p:spPr>
                  <a:xfrm>
                    <a:off x="4572000" y="6241467"/>
                    <a:ext cx="3600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1" name="Textfeld 20"/>
                <p:cNvSpPr txBox="1"/>
                <p:nvPr/>
              </p:nvSpPr>
              <p:spPr>
                <a:xfrm>
                  <a:off x="4833173" y="2957810"/>
                  <a:ext cx="5309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smtClean="0"/>
                    <a:t>+</a:t>
                  </a:r>
                </a:p>
                <a:p>
                  <a:r>
                    <a:rPr lang="de-DE" sz="1200" smtClean="0"/>
                    <a:t>4,7uF</a:t>
                  </a:r>
                  <a:endParaRPr lang="de-DE" sz="1200"/>
                </a:p>
              </p:txBody>
            </p:sp>
          </p:grpSp>
          <p:cxnSp>
            <p:nvCxnSpPr>
              <p:cNvPr id="2048" name="Gerade Verbindung 2047"/>
              <p:cNvCxnSpPr>
                <a:stCxn id="21" idx="1"/>
                <a:endCxn id="19" idx="1"/>
              </p:cNvCxnSpPr>
              <p:nvPr/>
            </p:nvCxnSpPr>
            <p:spPr>
              <a:xfrm flipV="1">
                <a:off x="537630" y="3495492"/>
                <a:ext cx="525734" cy="12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uppieren 43"/>
            <p:cNvGrpSpPr/>
            <p:nvPr/>
          </p:nvGrpSpPr>
          <p:grpSpPr>
            <a:xfrm>
              <a:off x="467544" y="3687415"/>
              <a:ext cx="1008112" cy="461665"/>
              <a:chOff x="467544" y="3265935"/>
              <a:chExt cx="1008112" cy="461665"/>
            </a:xfrm>
          </p:grpSpPr>
          <p:sp>
            <p:nvSpPr>
              <p:cNvPr id="45" name="Textfeld 44"/>
              <p:cNvSpPr txBox="1"/>
              <p:nvPr/>
            </p:nvSpPr>
            <p:spPr>
              <a:xfrm>
                <a:off x="1063364" y="3356992"/>
                <a:ext cx="41229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smtClean="0"/>
                  <a:t>10k</a:t>
                </a:r>
                <a:endParaRPr lang="de-DE" sz="1200"/>
              </a:p>
            </p:txBody>
          </p:sp>
          <p:grpSp>
            <p:nvGrpSpPr>
              <p:cNvPr id="46" name="Gruppieren 45"/>
              <p:cNvGrpSpPr/>
              <p:nvPr/>
            </p:nvGrpSpPr>
            <p:grpSpPr>
              <a:xfrm>
                <a:off x="467544" y="3265935"/>
                <a:ext cx="601001" cy="461665"/>
                <a:chOff x="4763087" y="2957810"/>
                <a:chExt cx="601001" cy="461665"/>
              </a:xfrm>
            </p:grpSpPr>
            <p:grpSp>
              <p:nvGrpSpPr>
                <p:cNvPr id="48" name="Gruppieren 47"/>
                <p:cNvGrpSpPr/>
                <p:nvPr/>
              </p:nvGrpSpPr>
              <p:grpSpPr>
                <a:xfrm rot="16200000">
                  <a:off x="4644008" y="3140968"/>
                  <a:ext cx="360040" cy="121882"/>
                  <a:chOff x="4572000" y="6165304"/>
                  <a:chExt cx="360040" cy="121882"/>
                </a:xfrm>
              </p:grpSpPr>
              <p:sp>
                <p:nvSpPr>
                  <p:cNvPr id="50" name="Rechteck 49"/>
                  <p:cNvSpPr/>
                  <p:nvPr/>
                </p:nvSpPr>
                <p:spPr>
                  <a:xfrm>
                    <a:off x="4572000" y="6165304"/>
                    <a:ext cx="3600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1" name="Rechteck 50"/>
                  <p:cNvSpPr/>
                  <p:nvPr/>
                </p:nvSpPr>
                <p:spPr>
                  <a:xfrm>
                    <a:off x="4572000" y="6241467"/>
                    <a:ext cx="3600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49" name="Textfeld 48"/>
                <p:cNvSpPr txBox="1"/>
                <p:nvPr/>
              </p:nvSpPr>
              <p:spPr>
                <a:xfrm>
                  <a:off x="4833173" y="2957810"/>
                  <a:ext cx="5309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smtClean="0"/>
                    <a:t>+</a:t>
                  </a:r>
                </a:p>
                <a:p>
                  <a:r>
                    <a:rPr lang="de-DE" sz="1200" smtClean="0"/>
                    <a:t>4,7uF</a:t>
                  </a:r>
                  <a:endParaRPr lang="de-DE" sz="1200"/>
                </a:p>
              </p:txBody>
            </p:sp>
          </p:grpSp>
          <p:cxnSp>
            <p:nvCxnSpPr>
              <p:cNvPr id="47" name="Gerade Verbindung 46"/>
              <p:cNvCxnSpPr>
                <a:stCxn id="49" idx="1"/>
                <a:endCxn id="45" idx="1"/>
              </p:cNvCxnSpPr>
              <p:nvPr/>
            </p:nvCxnSpPr>
            <p:spPr>
              <a:xfrm flipV="1">
                <a:off x="537630" y="3495492"/>
                <a:ext cx="525734" cy="12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ieren 51"/>
            <p:cNvGrpSpPr/>
            <p:nvPr/>
          </p:nvGrpSpPr>
          <p:grpSpPr>
            <a:xfrm>
              <a:off x="467544" y="4119463"/>
              <a:ext cx="1008112" cy="461665"/>
              <a:chOff x="467544" y="3265935"/>
              <a:chExt cx="1008112" cy="461665"/>
            </a:xfrm>
          </p:grpSpPr>
          <p:sp>
            <p:nvSpPr>
              <p:cNvPr id="53" name="Textfeld 52"/>
              <p:cNvSpPr txBox="1"/>
              <p:nvPr/>
            </p:nvSpPr>
            <p:spPr>
              <a:xfrm>
                <a:off x="1063364" y="3356992"/>
                <a:ext cx="41229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smtClean="0"/>
                  <a:t>10k</a:t>
                </a:r>
                <a:endParaRPr lang="de-DE" sz="1200"/>
              </a:p>
            </p:txBody>
          </p:sp>
          <p:grpSp>
            <p:nvGrpSpPr>
              <p:cNvPr id="54" name="Gruppieren 53"/>
              <p:cNvGrpSpPr/>
              <p:nvPr/>
            </p:nvGrpSpPr>
            <p:grpSpPr>
              <a:xfrm>
                <a:off x="467544" y="3265935"/>
                <a:ext cx="601001" cy="461665"/>
                <a:chOff x="4763087" y="2957810"/>
                <a:chExt cx="601001" cy="461665"/>
              </a:xfrm>
            </p:grpSpPr>
            <p:grpSp>
              <p:nvGrpSpPr>
                <p:cNvPr id="56" name="Gruppieren 55"/>
                <p:cNvGrpSpPr/>
                <p:nvPr/>
              </p:nvGrpSpPr>
              <p:grpSpPr>
                <a:xfrm rot="16200000">
                  <a:off x="4644008" y="3140968"/>
                  <a:ext cx="360040" cy="121882"/>
                  <a:chOff x="4572000" y="6165304"/>
                  <a:chExt cx="360040" cy="121882"/>
                </a:xfrm>
              </p:grpSpPr>
              <p:sp>
                <p:nvSpPr>
                  <p:cNvPr id="58" name="Rechteck 57"/>
                  <p:cNvSpPr/>
                  <p:nvPr/>
                </p:nvSpPr>
                <p:spPr>
                  <a:xfrm>
                    <a:off x="4572000" y="6165304"/>
                    <a:ext cx="3600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9" name="Rechteck 58"/>
                  <p:cNvSpPr/>
                  <p:nvPr/>
                </p:nvSpPr>
                <p:spPr>
                  <a:xfrm>
                    <a:off x="4572000" y="6241467"/>
                    <a:ext cx="3600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57" name="Textfeld 56"/>
                <p:cNvSpPr txBox="1"/>
                <p:nvPr/>
              </p:nvSpPr>
              <p:spPr>
                <a:xfrm>
                  <a:off x="4833173" y="2957810"/>
                  <a:ext cx="5309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smtClean="0"/>
                    <a:t>+</a:t>
                  </a:r>
                </a:p>
                <a:p>
                  <a:r>
                    <a:rPr lang="de-DE" sz="1200" smtClean="0"/>
                    <a:t>4,7uF</a:t>
                  </a:r>
                  <a:endParaRPr lang="de-DE" sz="1200"/>
                </a:p>
              </p:txBody>
            </p:sp>
          </p:grpSp>
          <p:cxnSp>
            <p:nvCxnSpPr>
              <p:cNvPr id="55" name="Gerade Verbindung 54"/>
              <p:cNvCxnSpPr>
                <a:stCxn id="57" idx="1"/>
                <a:endCxn id="53" idx="1"/>
              </p:cNvCxnSpPr>
              <p:nvPr/>
            </p:nvCxnSpPr>
            <p:spPr>
              <a:xfrm flipV="1">
                <a:off x="537630" y="3495492"/>
                <a:ext cx="525734" cy="12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uppieren 59"/>
            <p:cNvGrpSpPr/>
            <p:nvPr/>
          </p:nvGrpSpPr>
          <p:grpSpPr>
            <a:xfrm>
              <a:off x="467544" y="4551511"/>
              <a:ext cx="1008112" cy="461665"/>
              <a:chOff x="467544" y="3265935"/>
              <a:chExt cx="1008112" cy="461665"/>
            </a:xfrm>
          </p:grpSpPr>
          <p:sp>
            <p:nvSpPr>
              <p:cNvPr id="61" name="Textfeld 60"/>
              <p:cNvSpPr txBox="1"/>
              <p:nvPr/>
            </p:nvSpPr>
            <p:spPr>
              <a:xfrm>
                <a:off x="1063364" y="3356992"/>
                <a:ext cx="41229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smtClean="0"/>
                  <a:t>10k</a:t>
                </a:r>
                <a:endParaRPr lang="de-DE" sz="1200"/>
              </a:p>
            </p:txBody>
          </p:sp>
          <p:grpSp>
            <p:nvGrpSpPr>
              <p:cNvPr id="62" name="Gruppieren 61"/>
              <p:cNvGrpSpPr/>
              <p:nvPr/>
            </p:nvGrpSpPr>
            <p:grpSpPr>
              <a:xfrm>
                <a:off x="467544" y="3265935"/>
                <a:ext cx="601001" cy="461665"/>
                <a:chOff x="4763087" y="2957810"/>
                <a:chExt cx="601001" cy="461665"/>
              </a:xfrm>
            </p:grpSpPr>
            <p:grpSp>
              <p:nvGrpSpPr>
                <p:cNvPr id="64" name="Gruppieren 63"/>
                <p:cNvGrpSpPr/>
                <p:nvPr/>
              </p:nvGrpSpPr>
              <p:grpSpPr>
                <a:xfrm rot="16200000">
                  <a:off x="4644008" y="3140968"/>
                  <a:ext cx="360040" cy="121882"/>
                  <a:chOff x="4572000" y="6165304"/>
                  <a:chExt cx="360040" cy="121882"/>
                </a:xfrm>
              </p:grpSpPr>
              <p:sp>
                <p:nvSpPr>
                  <p:cNvPr id="66" name="Rechteck 65"/>
                  <p:cNvSpPr/>
                  <p:nvPr/>
                </p:nvSpPr>
                <p:spPr>
                  <a:xfrm>
                    <a:off x="4572000" y="6165304"/>
                    <a:ext cx="3600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" name="Rechteck 66"/>
                  <p:cNvSpPr/>
                  <p:nvPr/>
                </p:nvSpPr>
                <p:spPr>
                  <a:xfrm>
                    <a:off x="4572000" y="6241467"/>
                    <a:ext cx="36004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5" name="Textfeld 64"/>
                <p:cNvSpPr txBox="1"/>
                <p:nvPr/>
              </p:nvSpPr>
              <p:spPr>
                <a:xfrm>
                  <a:off x="4833173" y="2957810"/>
                  <a:ext cx="5309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200" smtClean="0"/>
                    <a:t>+</a:t>
                  </a:r>
                </a:p>
                <a:p>
                  <a:r>
                    <a:rPr lang="de-DE" sz="1200" smtClean="0"/>
                    <a:t>4,7uF</a:t>
                  </a:r>
                  <a:endParaRPr lang="de-DE" sz="1200"/>
                </a:p>
              </p:txBody>
            </p:sp>
          </p:grpSp>
          <p:cxnSp>
            <p:nvCxnSpPr>
              <p:cNvPr id="63" name="Gerade Verbindung 62"/>
              <p:cNvCxnSpPr>
                <a:stCxn id="65" idx="1"/>
                <a:endCxn id="61" idx="1"/>
              </p:cNvCxnSpPr>
              <p:nvPr/>
            </p:nvCxnSpPr>
            <p:spPr>
              <a:xfrm flipV="1">
                <a:off x="537630" y="3495492"/>
                <a:ext cx="525734" cy="12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57" name="Gerade Verbindung 2056"/>
            <p:cNvCxnSpPr>
              <a:stCxn id="19" idx="3"/>
            </p:cNvCxnSpPr>
            <p:nvPr/>
          </p:nvCxnSpPr>
          <p:spPr>
            <a:xfrm flipV="1">
              <a:off x="1475656" y="3495491"/>
              <a:ext cx="4320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>
              <a:stCxn id="45" idx="3"/>
            </p:cNvCxnSpPr>
            <p:nvPr/>
          </p:nvCxnSpPr>
          <p:spPr>
            <a:xfrm flipV="1">
              <a:off x="1475656" y="3916971"/>
              <a:ext cx="4320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>
              <a:stCxn id="53" idx="3"/>
            </p:cNvCxnSpPr>
            <p:nvPr/>
          </p:nvCxnSpPr>
          <p:spPr>
            <a:xfrm flipV="1">
              <a:off x="1475656" y="4349019"/>
              <a:ext cx="4320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>
              <a:stCxn id="61" idx="3"/>
            </p:cNvCxnSpPr>
            <p:nvPr/>
          </p:nvCxnSpPr>
          <p:spPr>
            <a:xfrm flipV="1">
              <a:off x="1475656" y="4781067"/>
              <a:ext cx="43204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>
              <a:stCxn id="23" idx="0"/>
            </p:cNvCxnSpPr>
            <p:nvPr/>
          </p:nvCxnSpPr>
          <p:spPr>
            <a:xfrm flipH="1">
              <a:off x="179512" y="3510035"/>
              <a:ext cx="2880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>
              <a:stCxn id="50" idx="0"/>
            </p:cNvCxnSpPr>
            <p:nvPr/>
          </p:nvCxnSpPr>
          <p:spPr>
            <a:xfrm flipH="1">
              <a:off x="179512" y="3931514"/>
              <a:ext cx="2880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>
              <a:stCxn id="58" idx="0"/>
            </p:cNvCxnSpPr>
            <p:nvPr/>
          </p:nvCxnSpPr>
          <p:spPr>
            <a:xfrm flipH="1" flipV="1">
              <a:off x="179512" y="4363561"/>
              <a:ext cx="28803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>
              <a:stCxn id="66" idx="0"/>
            </p:cNvCxnSpPr>
            <p:nvPr/>
          </p:nvCxnSpPr>
          <p:spPr>
            <a:xfrm flipH="1">
              <a:off x="179512" y="4795610"/>
              <a:ext cx="2880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feld 9"/>
          <p:cNvSpPr txBox="1"/>
          <p:nvPr/>
        </p:nvSpPr>
        <p:spPr>
          <a:xfrm>
            <a:off x="6793033" y="3468467"/>
            <a:ext cx="412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10k</a:t>
            </a:r>
            <a:endParaRPr lang="de-DE" sz="1200"/>
          </a:p>
        </p:txBody>
      </p:sp>
      <p:cxnSp>
        <p:nvCxnSpPr>
          <p:cNvPr id="34" name="Gerade Verbindung 33"/>
          <p:cNvCxnSpPr>
            <a:endCxn id="10" idx="1"/>
          </p:cNvCxnSpPr>
          <p:nvPr/>
        </p:nvCxnSpPr>
        <p:spPr>
          <a:xfrm>
            <a:off x="6372200" y="3606967"/>
            <a:ext cx="420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pieren 137"/>
          <p:cNvGrpSpPr/>
          <p:nvPr/>
        </p:nvGrpSpPr>
        <p:grpSpPr>
          <a:xfrm>
            <a:off x="7203907" y="3357792"/>
            <a:ext cx="968493" cy="461665"/>
            <a:chOff x="7203907" y="3251643"/>
            <a:chExt cx="968493" cy="461665"/>
          </a:xfrm>
        </p:grpSpPr>
        <p:grpSp>
          <p:nvGrpSpPr>
            <p:cNvPr id="26" name="Gruppieren 25"/>
            <p:cNvGrpSpPr/>
            <p:nvPr/>
          </p:nvGrpSpPr>
          <p:grpSpPr>
            <a:xfrm rot="16200000">
              <a:off x="7543735" y="3438775"/>
              <a:ext cx="360040" cy="121882"/>
              <a:chOff x="4572000" y="6165304"/>
              <a:chExt cx="360040" cy="121882"/>
            </a:xfrm>
          </p:grpSpPr>
          <p:sp>
            <p:nvSpPr>
              <p:cNvPr id="27" name="Rechteck 26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/>
            <p:cNvSpPr txBox="1"/>
            <p:nvPr/>
          </p:nvSpPr>
          <p:spPr>
            <a:xfrm>
              <a:off x="7203907" y="3251643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/>
                <a:t>+</a:t>
              </a:r>
            </a:p>
            <a:p>
              <a:pPr algn="r"/>
              <a:r>
                <a:rPr lang="de-DE" sz="1200" smtClean="0"/>
                <a:t>4,7uF</a:t>
              </a:r>
              <a:endParaRPr lang="de-DE" sz="1200"/>
            </a:p>
          </p:txBody>
        </p:sp>
        <p:cxnSp>
          <p:nvCxnSpPr>
            <p:cNvPr id="2075" name="Gerade Verbindung 2074"/>
            <p:cNvCxnSpPr>
              <a:stCxn id="10" idx="3"/>
              <a:endCxn id="27" idx="0"/>
            </p:cNvCxnSpPr>
            <p:nvPr/>
          </p:nvCxnSpPr>
          <p:spPr>
            <a:xfrm flipV="1">
              <a:off x="7205325" y="3499717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>
              <a:stCxn id="28" idx="0"/>
            </p:cNvCxnSpPr>
            <p:nvPr/>
          </p:nvCxnSpPr>
          <p:spPr>
            <a:xfrm flipV="1">
              <a:off x="7738978" y="3499716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>
            <a:off x="6372200" y="3760223"/>
            <a:ext cx="1800200" cy="461665"/>
            <a:chOff x="1763688" y="2204864"/>
            <a:chExt cx="1800200" cy="461665"/>
          </a:xfrm>
        </p:grpSpPr>
        <p:sp>
          <p:nvSpPr>
            <p:cNvPr id="107" name="Textfeld 106"/>
            <p:cNvSpPr txBox="1"/>
            <p:nvPr/>
          </p:nvSpPr>
          <p:spPr>
            <a:xfrm>
              <a:off x="2184521" y="2315539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10k</a:t>
              </a:r>
              <a:endParaRPr lang="de-DE" sz="1200"/>
            </a:p>
          </p:txBody>
        </p:sp>
        <p:grpSp>
          <p:nvGrpSpPr>
            <p:cNvPr id="108" name="Gruppieren 107"/>
            <p:cNvGrpSpPr/>
            <p:nvPr/>
          </p:nvGrpSpPr>
          <p:grpSpPr>
            <a:xfrm rot="16200000">
              <a:off x="2935223" y="2391996"/>
              <a:ext cx="360040" cy="121882"/>
              <a:chOff x="4572000" y="6165304"/>
              <a:chExt cx="360040" cy="121882"/>
            </a:xfrm>
          </p:grpSpPr>
          <p:sp>
            <p:nvSpPr>
              <p:cNvPr id="113" name="Rechteck 112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9" name="Textfeld 108"/>
            <p:cNvSpPr txBox="1"/>
            <p:nvPr/>
          </p:nvSpPr>
          <p:spPr>
            <a:xfrm>
              <a:off x="2595395" y="22048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/>
                <a:t>+</a:t>
              </a:r>
            </a:p>
            <a:p>
              <a:pPr algn="r"/>
              <a:r>
                <a:rPr lang="de-DE" sz="1200" smtClean="0"/>
                <a:t>4,7uF</a:t>
              </a:r>
              <a:endParaRPr lang="de-DE" sz="1200"/>
            </a:p>
          </p:txBody>
        </p:sp>
        <p:cxnSp>
          <p:nvCxnSpPr>
            <p:cNvPr id="110" name="Gerade Verbindung 109"/>
            <p:cNvCxnSpPr>
              <a:stCxn id="107" idx="3"/>
              <a:endCxn id="113" idx="0"/>
            </p:cNvCxnSpPr>
            <p:nvPr/>
          </p:nvCxnSpPr>
          <p:spPr>
            <a:xfrm flipV="1">
              <a:off x="2596813" y="2452938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>
              <a:endCxn id="107" idx="1"/>
            </p:cNvCxnSpPr>
            <p:nvPr/>
          </p:nvCxnSpPr>
          <p:spPr>
            <a:xfrm>
              <a:off x="1763688" y="2454039"/>
              <a:ext cx="420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>
              <a:stCxn id="114" idx="0"/>
            </p:cNvCxnSpPr>
            <p:nvPr/>
          </p:nvCxnSpPr>
          <p:spPr>
            <a:xfrm flipV="1">
              <a:off x="3130466" y="2452937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en 114"/>
          <p:cNvGrpSpPr/>
          <p:nvPr/>
        </p:nvGrpSpPr>
        <p:grpSpPr>
          <a:xfrm>
            <a:off x="6372200" y="4192271"/>
            <a:ext cx="1800200" cy="461665"/>
            <a:chOff x="1763688" y="2204864"/>
            <a:chExt cx="1800200" cy="461665"/>
          </a:xfrm>
        </p:grpSpPr>
        <p:sp>
          <p:nvSpPr>
            <p:cNvPr id="116" name="Textfeld 115"/>
            <p:cNvSpPr txBox="1"/>
            <p:nvPr/>
          </p:nvSpPr>
          <p:spPr>
            <a:xfrm>
              <a:off x="2184521" y="2315539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10k</a:t>
              </a:r>
              <a:endParaRPr lang="de-DE" sz="1200"/>
            </a:p>
          </p:txBody>
        </p:sp>
        <p:grpSp>
          <p:nvGrpSpPr>
            <p:cNvPr id="117" name="Gruppieren 116"/>
            <p:cNvGrpSpPr/>
            <p:nvPr/>
          </p:nvGrpSpPr>
          <p:grpSpPr>
            <a:xfrm rot="16200000">
              <a:off x="2935223" y="2391996"/>
              <a:ext cx="360040" cy="121882"/>
              <a:chOff x="4572000" y="6165304"/>
              <a:chExt cx="360040" cy="121882"/>
            </a:xfrm>
          </p:grpSpPr>
          <p:sp>
            <p:nvSpPr>
              <p:cNvPr id="122" name="Rechteck 121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8" name="Textfeld 117"/>
            <p:cNvSpPr txBox="1"/>
            <p:nvPr/>
          </p:nvSpPr>
          <p:spPr>
            <a:xfrm>
              <a:off x="2595395" y="22048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/>
                <a:t>+</a:t>
              </a:r>
            </a:p>
            <a:p>
              <a:pPr algn="r"/>
              <a:r>
                <a:rPr lang="de-DE" sz="1200" smtClean="0"/>
                <a:t>4,7uF</a:t>
              </a:r>
              <a:endParaRPr lang="de-DE" sz="1200"/>
            </a:p>
          </p:txBody>
        </p:sp>
        <p:cxnSp>
          <p:nvCxnSpPr>
            <p:cNvPr id="119" name="Gerade Verbindung 118"/>
            <p:cNvCxnSpPr>
              <a:stCxn id="116" idx="3"/>
              <a:endCxn id="122" idx="0"/>
            </p:cNvCxnSpPr>
            <p:nvPr/>
          </p:nvCxnSpPr>
          <p:spPr>
            <a:xfrm flipV="1">
              <a:off x="2596813" y="2452938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>
              <a:endCxn id="116" idx="1"/>
            </p:cNvCxnSpPr>
            <p:nvPr/>
          </p:nvCxnSpPr>
          <p:spPr>
            <a:xfrm>
              <a:off x="1763688" y="2454039"/>
              <a:ext cx="420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>
              <a:stCxn id="123" idx="0"/>
            </p:cNvCxnSpPr>
            <p:nvPr/>
          </p:nvCxnSpPr>
          <p:spPr>
            <a:xfrm flipV="1">
              <a:off x="3130466" y="2452937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pieren 123"/>
          <p:cNvGrpSpPr/>
          <p:nvPr/>
        </p:nvGrpSpPr>
        <p:grpSpPr>
          <a:xfrm>
            <a:off x="6372200" y="4624319"/>
            <a:ext cx="1800200" cy="461665"/>
            <a:chOff x="1763688" y="2204864"/>
            <a:chExt cx="1800200" cy="461665"/>
          </a:xfrm>
        </p:grpSpPr>
        <p:sp>
          <p:nvSpPr>
            <p:cNvPr id="125" name="Textfeld 124"/>
            <p:cNvSpPr txBox="1"/>
            <p:nvPr/>
          </p:nvSpPr>
          <p:spPr>
            <a:xfrm>
              <a:off x="2184521" y="2315539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10k</a:t>
              </a:r>
              <a:endParaRPr lang="de-DE" sz="1200"/>
            </a:p>
          </p:txBody>
        </p:sp>
        <p:grpSp>
          <p:nvGrpSpPr>
            <p:cNvPr id="126" name="Gruppieren 125"/>
            <p:cNvGrpSpPr/>
            <p:nvPr/>
          </p:nvGrpSpPr>
          <p:grpSpPr>
            <a:xfrm rot="16200000">
              <a:off x="2935223" y="2391996"/>
              <a:ext cx="360040" cy="121882"/>
              <a:chOff x="4572000" y="6165304"/>
              <a:chExt cx="360040" cy="121882"/>
            </a:xfrm>
          </p:grpSpPr>
          <p:sp>
            <p:nvSpPr>
              <p:cNvPr id="131" name="Rechteck 130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Rechteck 131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7" name="Textfeld 126"/>
            <p:cNvSpPr txBox="1"/>
            <p:nvPr/>
          </p:nvSpPr>
          <p:spPr>
            <a:xfrm>
              <a:off x="2595395" y="22048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/>
                <a:t>+</a:t>
              </a:r>
            </a:p>
            <a:p>
              <a:pPr algn="r"/>
              <a:r>
                <a:rPr lang="de-DE" sz="1200" smtClean="0"/>
                <a:t>4,7uF</a:t>
              </a:r>
              <a:endParaRPr lang="de-DE" sz="1200"/>
            </a:p>
          </p:txBody>
        </p:sp>
        <p:cxnSp>
          <p:nvCxnSpPr>
            <p:cNvPr id="128" name="Gerade Verbindung 127"/>
            <p:cNvCxnSpPr>
              <a:stCxn id="125" idx="3"/>
              <a:endCxn id="131" idx="0"/>
            </p:cNvCxnSpPr>
            <p:nvPr/>
          </p:nvCxnSpPr>
          <p:spPr>
            <a:xfrm flipV="1">
              <a:off x="2596813" y="2452938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/>
            <p:cNvCxnSpPr>
              <a:endCxn id="125" idx="1"/>
            </p:cNvCxnSpPr>
            <p:nvPr/>
          </p:nvCxnSpPr>
          <p:spPr>
            <a:xfrm>
              <a:off x="1763688" y="2454039"/>
              <a:ext cx="420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/>
            <p:cNvCxnSpPr>
              <a:stCxn id="132" idx="0"/>
            </p:cNvCxnSpPr>
            <p:nvPr/>
          </p:nvCxnSpPr>
          <p:spPr>
            <a:xfrm flipV="1">
              <a:off x="3130466" y="2452937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feld 134"/>
          <p:cNvSpPr txBox="1"/>
          <p:nvPr/>
        </p:nvSpPr>
        <p:spPr>
          <a:xfrm>
            <a:off x="3203848" y="2754094"/>
            <a:ext cx="412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10k</a:t>
            </a:r>
            <a:endParaRPr lang="de-DE" sz="1200"/>
          </a:p>
        </p:txBody>
      </p:sp>
      <p:sp>
        <p:nvSpPr>
          <p:cNvPr id="136" name="Textfeld 135"/>
          <p:cNvSpPr txBox="1"/>
          <p:nvPr/>
        </p:nvSpPr>
        <p:spPr>
          <a:xfrm>
            <a:off x="5023804" y="2754094"/>
            <a:ext cx="412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10k</a:t>
            </a:r>
            <a:endParaRPr lang="de-DE" sz="1200"/>
          </a:p>
        </p:txBody>
      </p:sp>
      <p:cxnSp>
        <p:nvCxnSpPr>
          <p:cNvPr id="69" name="Gewinkelte Verbindung 68"/>
          <p:cNvCxnSpPr>
            <a:stCxn id="135" idx="3"/>
            <a:endCxn id="4" idx="0"/>
          </p:cNvCxnSpPr>
          <p:nvPr/>
        </p:nvCxnSpPr>
        <p:spPr>
          <a:xfrm>
            <a:off x="3616140" y="2892594"/>
            <a:ext cx="307788" cy="1352244"/>
          </a:xfrm>
          <a:prstGeom prst="bentConnector3">
            <a:avLst>
              <a:gd name="adj1" fmla="val 1713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136" idx="1"/>
            <a:endCxn id="12" idx="0"/>
          </p:cNvCxnSpPr>
          <p:nvPr/>
        </p:nvCxnSpPr>
        <p:spPr>
          <a:xfrm rot="10800000" flipV="1">
            <a:off x="4788024" y="2892593"/>
            <a:ext cx="235780" cy="1362635"/>
          </a:xfrm>
          <a:prstGeom prst="bentConnector3">
            <a:avLst>
              <a:gd name="adj1" fmla="val 1887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80"/>
          <p:cNvCxnSpPr>
            <a:stCxn id="136" idx="3"/>
          </p:cNvCxnSpPr>
          <p:nvPr/>
        </p:nvCxnSpPr>
        <p:spPr>
          <a:xfrm>
            <a:off x="5436096" y="2892594"/>
            <a:ext cx="936104" cy="199462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147"/>
          <p:cNvCxnSpPr>
            <a:stCxn id="135" idx="1"/>
          </p:cNvCxnSpPr>
          <p:nvPr/>
        </p:nvCxnSpPr>
        <p:spPr>
          <a:xfrm rot="10800000" flipV="1">
            <a:off x="2267744" y="2892594"/>
            <a:ext cx="936104" cy="20003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2239169" y="356372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2233836" y="398929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239169" y="441829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8291" y="357324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342484" y="397977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6338291" y="440877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8316416" y="20136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+12V</a:t>
            </a:r>
            <a:endParaRPr lang="de-DE"/>
          </a:p>
        </p:txBody>
      </p:sp>
      <p:sp>
        <p:nvSpPr>
          <p:cNvPr id="158" name="Textfeld 157"/>
          <p:cNvSpPr txBox="1"/>
          <p:nvPr/>
        </p:nvSpPr>
        <p:spPr>
          <a:xfrm>
            <a:off x="8316416" y="608400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Gnd</a:t>
            </a:r>
            <a:endParaRPr lang="de-DE"/>
          </a:p>
        </p:txBody>
      </p:sp>
      <p:sp>
        <p:nvSpPr>
          <p:cNvPr id="159" name="Textfeld 158"/>
          <p:cNvSpPr txBox="1"/>
          <p:nvPr/>
        </p:nvSpPr>
        <p:spPr>
          <a:xfrm>
            <a:off x="4905913" y="829963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Audio Mixer</a:t>
            </a:r>
          </a:p>
          <a:p>
            <a:r>
              <a:rPr lang="de-DE" smtClean="0"/>
              <a:t>Input f</a:t>
            </a:r>
            <a:r>
              <a:rPr lang="de-DE" sz="1600" smtClean="0"/>
              <a:t>g</a:t>
            </a:r>
            <a:r>
              <a:rPr lang="de-DE" smtClean="0"/>
              <a:t> = 3,4 Hz</a:t>
            </a:r>
            <a:endParaRPr lang="de-DE"/>
          </a:p>
        </p:txBody>
      </p:sp>
      <p:grpSp>
        <p:nvGrpSpPr>
          <p:cNvPr id="95" name="Gruppieren 94"/>
          <p:cNvGrpSpPr/>
          <p:nvPr/>
        </p:nvGrpSpPr>
        <p:grpSpPr>
          <a:xfrm>
            <a:off x="2422792" y="2198355"/>
            <a:ext cx="276999" cy="4070315"/>
            <a:chOff x="2422792" y="2092206"/>
            <a:chExt cx="276999" cy="4070315"/>
          </a:xfrm>
        </p:grpSpPr>
        <p:sp>
          <p:nvSpPr>
            <p:cNvPr id="160" name="Textfeld 159"/>
            <p:cNvSpPr txBox="1"/>
            <p:nvPr/>
          </p:nvSpPr>
          <p:spPr>
            <a:xfrm rot="16200000">
              <a:off x="2355146" y="3224362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22k</a:t>
              </a:r>
              <a:endParaRPr lang="de-DE" sz="1200"/>
            </a:p>
          </p:txBody>
        </p:sp>
        <p:sp>
          <p:nvSpPr>
            <p:cNvPr id="161" name="Textfeld 160"/>
            <p:cNvSpPr txBox="1"/>
            <p:nvPr/>
          </p:nvSpPr>
          <p:spPr>
            <a:xfrm rot="16200000">
              <a:off x="2355146" y="5172586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22k</a:t>
              </a:r>
              <a:endParaRPr lang="de-DE" sz="1200"/>
            </a:p>
          </p:txBody>
        </p:sp>
        <p:cxnSp>
          <p:nvCxnSpPr>
            <p:cNvPr id="90" name="Gerade Verbindung 89"/>
            <p:cNvCxnSpPr>
              <a:stCxn id="160" idx="1"/>
              <a:endCxn id="161" idx="3"/>
            </p:cNvCxnSpPr>
            <p:nvPr/>
          </p:nvCxnSpPr>
          <p:spPr>
            <a:xfrm>
              <a:off x="2561293" y="3569008"/>
              <a:ext cx="0" cy="1535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>
              <a:endCxn id="160" idx="3"/>
            </p:cNvCxnSpPr>
            <p:nvPr/>
          </p:nvCxnSpPr>
          <p:spPr>
            <a:xfrm>
              <a:off x="2561292" y="2092206"/>
              <a:ext cx="1" cy="1064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>
              <a:stCxn id="161" idx="1"/>
            </p:cNvCxnSpPr>
            <p:nvPr/>
          </p:nvCxnSpPr>
          <p:spPr>
            <a:xfrm flipH="1">
              <a:off x="2561292" y="5517232"/>
              <a:ext cx="1" cy="645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uppieren 170"/>
          <p:cNvGrpSpPr/>
          <p:nvPr/>
        </p:nvGrpSpPr>
        <p:grpSpPr>
          <a:xfrm>
            <a:off x="5951185" y="2201138"/>
            <a:ext cx="276999" cy="4070315"/>
            <a:chOff x="2422792" y="2092206"/>
            <a:chExt cx="276999" cy="4070315"/>
          </a:xfrm>
        </p:grpSpPr>
        <p:sp>
          <p:nvSpPr>
            <p:cNvPr id="172" name="Textfeld 171"/>
            <p:cNvSpPr txBox="1"/>
            <p:nvPr/>
          </p:nvSpPr>
          <p:spPr>
            <a:xfrm rot="16200000">
              <a:off x="2355146" y="3224362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22k</a:t>
              </a:r>
              <a:endParaRPr lang="de-DE" sz="1200"/>
            </a:p>
          </p:txBody>
        </p:sp>
        <p:sp>
          <p:nvSpPr>
            <p:cNvPr id="173" name="Textfeld 172"/>
            <p:cNvSpPr txBox="1"/>
            <p:nvPr/>
          </p:nvSpPr>
          <p:spPr>
            <a:xfrm rot="16200000">
              <a:off x="2355146" y="5172586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22k</a:t>
              </a:r>
              <a:endParaRPr lang="de-DE" sz="1200"/>
            </a:p>
          </p:txBody>
        </p:sp>
        <p:cxnSp>
          <p:nvCxnSpPr>
            <p:cNvPr id="174" name="Gerade Verbindung 173"/>
            <p:cNvCxnSpPr>
              <a:stCxn id="172" idx="1"/>
              <a:endCxn id="173" idx="3"/>
            </p:cNvCxnSpPr>
            <p:nvPr/>
          </p:nvCxnSpPr>
          <p:spPr>
            <a:xfrm>
              <a:off x="2561293" y="3569008"/>
              <a:ext cx="0" cy="1535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>
              <a:endCxn id="172" idx="3"/>
            </p:cNvCxnSpPr>
            <p:nvPr/>
          </p:nvCxnSpPr>
          <p:spPr>
            <a:xfrm>
              <a:off x="2561292" y="2092206"/>
              <a:ext cx="1" cy="1064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>
              <a:stCxn id="173" idx="1"/>
            </p:cNvCxnSpPr>
            <p:nvPr/>
          </p:nvCxnSpPr>
          <p:spPr>
            <a:xfrm flipH="1">
              <a:off x="2561292" y="5517232"/>
              <a:ext cx="1" cy="6452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Ellipse 176"/>
          <p:cNvSpPr/>
          <p:nvPr/>
        </p:nvSpPr>
        <p:spPr>
          <a:xfrm>
            <a:off x="2527201" y="216699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2531393" y="623754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/>
        </p:nvSpPr>
        <p:spPr>
          <a:xfrm>
            <a:off x="6050260" y="216699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/>
        </p:nvSpPr>
        <p:spPr>
          <a:xfrm>
            <a:off x="6059785" y="623754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 Verbindung 96"/>
          <p:cNvCxnSpPr/>
          <p:nvPr/>
        </p:nvCxnSpPr>
        <p:spPr>
          <a:xfrm flipH="1">
            <a:off x="2269840" y="3979773"/>
            <a:ext cx="6099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 flipH="1">
            <a:off x="5834236" y="3967199"/>
            <a:ext cx="513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/>
          <p:cNvSpPr/>
          <p:nvPr/>
        </p:nvSpPr>
        <p:spPr>
          <a:xfrm>
            <a:off x="6338859" y="392909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/>
        </p:nvSpPr>
        <p:spPr>
          <a:xfrm>
            <a:off x="2233840" y="393861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Gerade Verbindung 193"/>
          <p:cNvCxnSpPr/>
          <p:nvPr/>
        </p:nvCxnSpPr>
        <p:spPr>
          <a:xfrm flipH="1">
            <a:off x="2561292" y="4509357"/>
            <a:ext cx="3164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2526635" y="448019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7" name="Gerade Verbindung 196"/>
          <p:cNvCxnSpPr/>
          <p:nvPr/>
        </p:nvCxnSpPr>
        <p:spPr>
          <a:xfrm flipH="1">
            <a:off x="5849094" y="4524209"/>
            <a:ext cx="246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Ellipse 198"/>
          <p:cNvSpPr/>
          <p:nvPr/>
        </p:nvSpPr>
        <p:spPr>
          <a:xfrm>
            <a:off x="6055590" y="449448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grpSp>
        <p:nvGrpSpPr>
          <p:cNvPr id="201" name="Gruppieren 200"/>
          <p:cNvGrpSpPr/>
          <p:nvPr/>
        </p:nvGrpSpPr>
        <p:grpSpPr>
          <a:xfrm rot="5400000">
            <a:off x="4113780" y="4508643"/>
            <a:ext cx="968493" cy="461665"/>
            <a:chOff x="7203907" y="3251643"/>
            <a:chExt cx="968493" cy="461665"/>
          </a:xfrm>
        </p:grpSpPr>
        <p:grpSp>
          <p:nvGrpSpPr>
            <p:cNvPr id="202" name="Gruppieren 201"/>
            <p:cNvGrpSpPr/>
            <p:nvPr/>
          </p:nvGrpSpPr>
          <p:grpSpPr>
            <a:xfrm rot="16200000">
              <a:off x="7543735" y="3438775"/>
              <a:ext cx="360040" cy="121882"/>
              <a:chOff x="4572000" y="6165304"/>
              <a:chExt cx="360040" cy="121882"/>
            </a:xfrm>
          </p:grpSpPr>
          <p:sp>
            <p:nvSpPr>
              <p:cNvPr id="206" name="Rechteck 205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207" name="Rechteck 206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3" name="Textfeld 202"/>
            <p:cNvSpPr txBox="1"/>
            <p:nvPr/>
          </p:nvSpPr>
          <p:spPr>
            <a:xfrm>
              <a:off x="7203907" y="3251643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>
                  <a:solidFill>
                    <a:schemeClr val="bg1"/>
                  </a:solidFill>
                </a:rPr>
                <a:t>+</a:t>
              </a:r>
            </a:p>
            <a:p>
              <a:pPr algn="r"/>
              <a:r>
                <a:rPr lang="de-DE" sz="1200" smtClean="0">
                  <a:solidFill>
                    <a:schemeClr val="bg1"/>
                  </a:solidFill>
                </a:rPr>
                <a:t>4,7uF</a:t>
              </a:r>
              <a:endParaRPr lang="de-DE" sz="1200">
                <a:solidFill>
                  <a:schemeClr val="bg1"/>
                </a:solidFill>
              </a:endParaRPr>
            </a:p>
          </p:txBody>
        </p:sp>
        <p:cxnSp>
          <p:nvCxnSpPr>
            <p:cNvPr id="204" name="Gerade Verbindung 203"/>
            <p:cNvCxnSpPr>
              <a:endCxn id="206" idx="0"/>
            </p:cNvCxnSpPr>
            <p:nvPr/>
          </p:nvCxnSpPr>
          <p:spPr>
            <a:xfrm flipV="1">
              <a:off x="7205325" y="3499717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>
              <a:stCxn id="207" idx="0"/>
            </p:cNvCxnSpPr>
            <p:nvPr/>
          </p:nvCxnSpPr>
          <p:spPr>
            <a:xfrm flipV="1">
              <a:off x="7738978" y="3499716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uppieren 207"/>
          <p:cNvGrpSpPr/>
          <p:nvPr/>
        </p:nvGrpSpPr>
        <p:grpSpPr>
          <a:xfrm rot="5400000">
            <a:off x="3682461" y="4508643"/>
            <a:ext cx="968493" cy="461665"/>
            <a:chOff x="7203907" y="3251643"/>
            <a:chExt cx="968493" cy="461665"/>
          </a:xfrm>
        </p:grpSpPr>
        <p:grpSp>
          <p:nvGrpSpPr>
            <p:cNvPr id="209" name="Gruppieren 208"/>
            <p:cNvGrpSpPr/>
            <p:nvPr/>
          </p:nvGrpSpPr>
          <p:grpSpPr>
            <a:xfrm rot="16200000">
              <a:off x="7543735" y="3438775"/>
              <a:ext cx="360040" cy="121882"/>
              <a:chOff x="4572000" y="6165304"/>
              <a:chExt cx="360040" cy="121882"/>
            </a:xfrm>
          </p:grpSpPr>
          <p:sp>
            <p:nvSpPr>
              <p:cNvPr id="213" name="Rechteck 212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Rechteck 213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0" name="Textfeld 209"/>
            <p:cNvSpPr txBox="1"/>
            <p:nvPr/>
          </p:nvSpPr>
          <p:spPr>
            <a:xfrm>
              <a:off x="7203907" y="3251643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>
                  <a:solidFill>
                    <a:schemeClr val="bg1"/>
                  </a:solidFill>
                </a:rPr>
                <a:t>+</a:t>
              </a:r>
            </a:p>
            <a:p>
              <a:pPr algn="r"/>
              <a:r>
                <a:rPr lang="de-DE" sz="1200" smtClean="0">
                  <a:solidFill>
                    <a:schemeClr val="bg1"/>
                  </a:solidFill>
                </a:rPr>
                <a:t>4,7uF</a:t>
              </a:r>
              <a:endParaRPr lang="de-DE" sz="1200">
                <a:solidFill>
                  <a:schemeClr val="bg1"/>
                </a:solidFill>
              </a:endParaRPr>
            </a:p>
          </p:txBody>
        </p:sp>
        <p:cxnSp>
          <p:nvCxnSpPr>
            <p:cNvPr id="211" name="Gerade Verbindung 210"/>
            <p:cNvCxnSpPr>
              <a:endCxn id="213" idx="0"/>
            </p:cNvCxnSpPr>
            <p:nvPr/>
          </p:nvCxnSpPr>
          <p:spPr>
            <a:xfrm flipV="1">
              <a:off x="7205325" y="3499717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>
              <a:stCxn id="214" idx="0"/>
            </p:cNvCxnSpPr>
            <p:nvPr/>
          </p:nvCxnSpPr>
          <p:spPr>
            <a:xfrm flipV="1">
              <a:off x="7738978" y="3499716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Ellipse 214"/>
          <p:cNvSpPr/>
          <p:nvPr/>
        </p:nvSpPr>
        <p:spPr>
          <a:xfrm>
            <a:off x="4109508" y="420876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6" name="Ellipse 215"/>
          <p:cNvSpPr/>
          <p:nvPr/>
        </p:nvSpPr>
        <p:spPr>
          <a:xfrm>
            <a:off x="4541692" y="421915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39" name="Halbbogen 138"/>
          <p:cNvSpPr/>
          <p:nvPr/>
        </p:nvSpPr>
        <p:spPr>
          <a:xfrm>
            <a:off x="4077470" y="5191333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8" name="Halbbogen 217"/>
          <p:cNvSpPr/>
          <p:nvPr/>
        </p:nvSpPr>
        <p:spPr>
          <a:xfrm>
            <a:off x="4509518" y="5191333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9" name="Halbbogen 218"/>
          <p:cNvSpPr/>
          <p:nvPr/>
        </p:nvSpPr>
        <p:spPr>
          <a:xfrm rot="16200000">
            <a:off x="8167462" y="3538795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0" name="Halbbogen 219"/>
          <p:cNvSpPr/>
          <p:nvPr/>
        </p:nvSpPr>
        <p:spPr>
          <a:xfrm rot="16200000">
            <a:off x="8167462" y="4370842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1" name="Halbbogen 220"/>
          <p:cNvSpPr/>
          <p:nvPr/>
        </p:nvSpPr>
        <p:spPr>
          <a:xfrm rot="16200000">
            <a:off x="8167462" y="3938794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2" name="Halbbogen 221"/>
          <p:cNvSpPr/>
          <p:nvPr/>
        </p:nvSpPr>
        <p:spPr>
          <a:xfrm rot="16200000">
            <a:off x="8167462" y="4807653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3" name="Halbbogen 222"/>
          <p:cNvSpPr/>
          <p:nvPr/>
        </p:nvSpPr>
        <p:spPr>
          <a:xfrm rot="5400000">
            <a:off x="409087" y="3549613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6" name="Halbbogen 225"/>
          <p:cNvSpPr/>
          <p:nvPr/>
        </p:nvSpPr>
        <p:spPr>
          <a:xfrm rot="5400000">
            <a:off x="400474" y="3972135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7" name="Halbbogen 226"/>
          <p:cNvSpPr/>
          <p:nvPr/>
        </p:nvSpPr>
        <p:spPr>
          <a:xfrm rot="5400000">
            <a:off x="400474" y="4399420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8" name="Halbbogen 227"/>
          <p:cNvSpPr/>
          <p:nvPr/>
        </p:nvSpPr>
        <p:spPr>
          <a:xfrm rot="5400000">
            <a:off x="400474" y="4836231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4559441" y="4399245"/>
            <a:ext cx="588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+</a:t>
            </a:r>
          </a:p>
          <a:p>
            <a:endParaRPr lang="de-DE" sz="1400" smtClean="0"/>
          </a:p>
          <a:p>
            <a:r>
              <a:rPr lang="de-DE" sz="1400" smtClean="0"/>
              <a:t>4,7uF</a:t>
            </a:r>
            <a:endParaRPr lang="de-DE" sz="1400"/>
          </a:p>
        </p:txBody>
      </p:sp>
      <p:sp>
        <p:nvSpPr>
          <p:cNvPr id="230" name="Textfeld 229"/>
          <p:cNvSpPr txBox="1"/>
          <p:nvPr/>
        </p:nvSpPr>
        <p:spPr>
          <a:xfrm>
            <a:off x="3623337" y="4399245"/>
            <a:ext cx="588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/>
              <a:t>+</a:t>
            </a:r>
          </a:p>
          <a:p>
            <a:pPr algn="r"/>
            <a:endParaRPr lang="de-DE" sz="1400" smtClean="0"/>
          </a:p>
          <a:p>
            <a:pPr algn="r"/>
            <a:r>
              <a:rPr lang="de-DE" sz="1400" smtClean="0"/>
              <a:t>4,7uF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5700884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Bildschirmpräsentation (4:3)</PresentationFormat>
  <Paragraphs>272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Diodenmatrix Fußpedal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495</cp:revision>
  <dcterms:created xsi:type="dcterms:W3CDTF">2016-03-06T18:59:25Z</dcterms:created>
  <dcterms:modified xsi:type="dcterms:W3CDTF">2016-03-13T11:28:01Z</dcterms:modified>
</cp:coreProperties>
</file>