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81813" cy="100028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49E-BA1E-445B-8542-15743AB3639C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975" y="4751388"/>
            <a:ext cx="5505450" cy="4500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7A26-E295-496B-BC7B-D98FCBCF8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3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17A26-E295-496B-BC7B-D98FCBCF88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81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1CF-87A5-471D-ACE7-0C9EA2CCD883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27676" y="1268760"/>
            <a:ext cx="6912768" cy="432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671892" y="4077072"/>
            <a:ext cx="12989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Arduino</a:t>
            </a:r>
            <a:endParaRPr lang="de-DE" smtClean="0"/>
          </a:p>
        </p:txBody>
      </p:sp>
      <p:cxnSp>
        <p:nvCxnSpPr>
          <p:cNvPr id="14" name="Gekrümmte Verbindung 13"/>
          <p:cNvCxnSpPr>
            <a:endCxn id="7" idx="1"/>
          </p:cNvCxnSpPr>
          <p:nvPr/>
        </p:nvCxnSpPr>
        <p:spPr>
          <a:xfrm rot="16200000" flipH="1">
            <a:off x="448645" y="2249869"/>
            <a:ext cx="2772308" cy="1674186"/>
          </a:xfrm>
          <a:prstGeom prst="curvedConnector2">
            <a:avLst/>
          </a:prstGeom>
          <a:ln w="19050">
            <a:noFill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ungsstelle 24"/>
          <p:cNvSpPr/>
          <p:nvPr/>
        </p:nvSpPr>
        <p:spPr>
          <a:xfrm>
            <a:off x="7424420" y="263691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26" name="Gekrümmte Verbindung 25"/>
          <p:cNvCxnSpPr>
            <a:endCxn id="25" idx="2"/>
          </p:cNvCxnSpPr>
          <p:nvPr/>
        </p:nvCxnSpPr>
        <p:spPr>
          <a:xfrm flipV="1">
            <a:off x="3970851" y="2816932"/>
            <a:ext cx="3453569" cy="1652811"/>
          </a:xfrm>
          <a:prstGeom prst="curvedConnector3">
            <a:avLst>
              <a:gd name="adj1" fmla="val 17806"/>
            </a:avLst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84060" y="3429000"/>
            <a:ext cx="4348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Tx1</a:t>
            </a:r>
            <a:endParaRPr lang="de-DE" sz="1400">
              <a:solidFill>
                <a:schemeClr val="tx2"/>
              </a:solidFill>
            </a:endParaRPr>
          </a:p>
        </p:txBody>
      </p:sp>
      <p:cxnSp>
        <p:nvCxnSpPr>
          <p:cNvPr id="71" name="Gewinkelte Verbindung 70"/>
          <p:cNvCxnSpPr>
            <a:stCxn id="7" idx="3"/>
            <a:endCxn id="69" idx="2"/>
          </p:cNvCxnSpPr>
          <p:nvPr/>
        </p:nvCxnSpPr>
        <p:spPr>
          <a:xfrm>
            <a:off x="3970851" y="4473116"/>
            <a:ext cx="1293329" cy="43204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3"/>
            <a:endCxn id="68" idx="2"/>
          </p:cNvCxnSpPr>
          <p:nvPr/>
        </p:nvCxnSpPr>
        <p:spPr>
          <a:xfrm>
            <a:off x="3970851" y="4473116"/>
            <a:ext cx="1293329" cy="79208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5264180" y="4725144"/>
            <a:ext cx="966158" cy="307777"/>
            <a:chOff x="6377020" y="4797152"/>
            <a:chExt cx="966158" cy="307777"/>
          </a:xfrm>
        </p:grpSpPr>
        <p:sp>
          <p:nvSpPr>
            <p:cNvPr id="69" name="Zylinder 68"/>
            <p:cNvSpPr/>
            <p:nvPr/>
          </p:nvSpPr>
          <p:spPr>
            <a:xfrm>
              <a:off x="6377020" y="4869160"/>
              <a:ext cx="436868" cy="216024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04248" y="4797152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push</a:t>
              </a:r>
              <a:endParaRPr lang="de-DE" sz="1400" smtClean="0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264180" y="5085184"/>
            <a:ext cx="970978" cy="307777"/>
            <a:chOff x="6372200" y="5157192"/>
            <a:chExt cx="970978" cy="307777"/>
          </a:xfrm>
        </p:grpSpPr>
        <p:sp>
          <p:nvSpPr>
            <p:cNvPr id="68" name="Zylinder 67"/>
            <p:cNvSpPr/>
            <p:nvPr/>
          </p:nvSpPr>
          <p:spPr>
            <a:xfrm>
              <a:off x="6372200" y="5229200"/>
              <a:ext cx="436868" cy="216024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804248" y="5157192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push</a:t>
              </a:r>
              <a:endParaRPr lang="de-DE" sz="1400" smtClean="0"/>
            </a:p>
          </p:txBody>
        </p:sp>
      </p:grpSp>
      <p:sp>
        <p:nvSpPr>
          <p:cNvPr id="91" name="Rechteck 90"/>
          <p:cNvSpPr/>
          <p:nvPr/>
        </p:nvSpPr>
        <p:spPr>
          <a:xfrm>
            <a:off x="920092" y="4309628"/>
            <a:ext cx="1247744" cy="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  <a:br>
              <a:rPr lang="de-DE" smtClean="0"/>
            </a:br>
            <a:r>
              <a:rPr lang="de-DE" smtClean="0"/>
              <a:t>Matrix</a:t>
            </a:r>
            <a:endParaRPr lang="de-DE" smtClean="0"/>
          </a:p>
        </p:txBody>
      </p:sp>
      <p:cxnSp>
        <p:nvCxnSpPr>
          <p:cNvPr id="92" name="Gewinkelte Verbindung 91"/>
          <p:cNvCxnSpPr>
            <a:stCxn id="7" idx="2"/>
            <a:endCxn id="91" idx="2"/>
          </p:cNvCxnSpPr>
          <p:nvPr/>
        </p:nvCxnSpPr>
        <p:spPr>
          <a:xfrm rot="5400000">
            <a:off x="2414666" y="3998458"/>
            <a:ext cx="36004" cy="1777408"/>
          </a:xfrm>
          <a:prstGeom prst="bentConnector3">
            <a:avLst>
              <a:gd name="adj1" fmla="val 73492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" idx="3"/>
            <a:endCxn id="115" idx="2"/>
          </p:cNvCxnSpPr>
          <p:nvPr/>
        </p:nvCxnSpPr>
        <p:spPr>
          <a:xfrm>
            <a:off x="3970851" y="4473116"/>
            <a:ext cx="3588785" cy="140643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6683131" y="42733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hold pedal</a:t>
            </a:r>
            <a:endParaRPr lang="de-DE" sz="1400" smtClean="0"/>
          </a:p>
        </p:txBody>
      </p:sp>
      <p:sp>
        <p:nvSpPr>
          <p:cNvPr id="115" name="Rad 114"/>
          <p:cNvSpPr/>
          <p:nvPr/>
        </p:nvSpPr>
        <p:spPr>
          <a:xfrm>
            <a:off x="7559636" y="4469743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Sechseck 165"/>
          <p:cNvSpPr/>
          <p:nvPr/>
        </p:nvSpPr>
        <p:spPr>
          <a:xfrm>
            <a:off x="7064380" y="1556792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USB</a:t>
            </a:r>
            <a:endParaRPr lang="de-DE"/>
          </a:p>
        </p:txBody>
      </p:sp>
      <p:sp>
        <p:nvSpPr>
          <p:cNvPr id="194" name="Sechseck 193"/>
          <p:cNvSpPr/>
          <p:nvPr/>
        </p:nvSpPr>
        <p:spPr>
          <a:xfrm>
            <a:off x="7064380" y="3284984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MIDI chan-nel</a:t>
            </a:r>
            <a:endParaRPr lang="de-DE" sz="1400"/>
          </a:p>
        </p:txBody>
      </p:sp>
      <p:sp>
        <p:nvSpPr>
          <p:cNvPr id="204" name="Rechteck 203"/>
          <p:cNvSpPr/>
          <p:nvPr/>
        </p:nvSpPr>
        <p:spPr>
          <a:xfrm>
            <a:off x="1159724" y="3212976"/>
            <a:ext cx="10027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Meter</a:t>
            </a:r>
          </a:p>
          <a:p>
            <a:pPr algn="ctr"/>
            <a:r>
              <a:rPr lang="de-DE" smtClean="0"/>
              <a:t>&amp; LEDs</a:t>
            </a:r>
            <a:endParaRPr lang="de-DE" smtClean="0"/>
          </a:p>
        </p:txBody>
      </p:sp>
      <p:cxnSp>
        <p:nvCxnSpPr>
          <p:cNvPr id="205" name="Gewinkelte Verbindung 204"/>
          <p:cNvCxnSpPr>
            <a:stCxn id="204" idx="3"/>
            <a:endCxn id="7" idx="1"/>
          </p:cNvCxnSpPr>
          <p:nvPr/>
        </p:nvCxnSpPr>
        <p:spPr>
          <a:xfrm>
            <a:off x="2162488" y="3501008"/>
            <a:ext cx="509404" cy="9721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2887916" y="3789040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Rx3</a:t>
            </a:r>
            <a:endParaRPr lang="de-DE" sz="1400">
              <a:solidFill>
                <a:schemeClr val="tx2"/>
              </a:solidFill>
            </a:endParaRPr>
          </a:p>
        </p:txBody>
      </p:sp>
      <p:cxnSp>
        <p:nvCxnSpPr>
          <p:cNvPr id="102" name="Gewinkelte Verbindung 101"/>
          <p:cNvCxnSpPr>
            <a:stCxn id="166" idx="3"/>
            <a:endCxn id="7" idx="0"/>
          </p:cNvCxnSpPr>
          <p:nvPr/>
        </p:nvCxnSpPr>
        <p:spPr>
          <a:xfrm rot="10800000" flipV="1">
            <a:off x="3321372" y="1971944"/>
            <a:ext cx="3743008" cy="2105127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>
            <a:stCxn id="7" idx="3"/>
            <a:endCxn id="194" idx="3"/>
          </p:cNvCxnSpPr>
          <p:nvPr/>
        </p:nvCxnSpPr>
        <p:spPr>
          <a:xfrm flipV="1">
            <a:off x="3970851" y="3700137"/>
            <a:ext cx="3093529" cy="772979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 rot="16200000">
            <a:off x="7648450" y="328571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back side</a:t>
            </a:r>
            <a:endParaRPr lang="de-DE" sz="2800" smtClean="0"/>
          </a:p>
        </p:txBody>
      </p:sp>
    </p:spTree>
    <p:extLst>
      <p:ext uri="{BB962C8B-B14F-4D97-AF65-F5344CB8AC3E}">
        <p14:creationId xmlns:p14="http://schemas.microsoft.com/office/powerpoint/2010/main" val="1774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10766" y="3582541"/>
            <a:ext cx="156031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13956" y="3789040"/>
            <a:ext cx="156031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/>
          <p:cNvCxnSpPr/>
          <p:nvPr/>
        </p:nvCxnSpPr>
        <p:spPr>
          <a:xfrm>
            <a:off x="13956" y="4005064"/>
            <a:ext cx="156031" cy="0"/>
          </a:xfrm>
          <a:prstGeom prst="line">
            <a:avLst/>
          </a:prstGeom>
          <a:ln w="25400">
            <a:solidFill>
              <a:srgbClr val="FFC0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>
            <a:off x="13956" y="4221088"/>
            <a:ext cx="156031" cy="0"/>
          </a:xfrm>
          <a:prstGeom prst="line">
            <a:avLst/>
          </a:prstGeom>
          <a:ln w="25400">
            <a:solidFill>
              <a:srgbClr val="FFFF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13956" y="4437112"/>
            <a:ext cx="156031" cy="0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6921" y="4869160"/>
            <a:ext cx="156031" cy="0"/>
          </a:xfrm>
          <a:prstGeom prst="line">
            <a:avLst/>
          </a:prstGeom>
          <a:ln w="25400">
            <a:solidFill>
              <a:srgbClr val="0070C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921" y="5085184"/>
            <a:ext cx="156031" cy="0"/>
          </a:xfrm>
          <a:prstGeom prst="line">
            <a:avLst/>
          </a:prstGeom>
          <a:ln w="25400">
            <a:solidFill>
              <a:srgbClr val="7030A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21" y="5301208"/>
            <a:ext cx="15603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/>
          <p:nvPr/>
        </p:nvCxnSpPr>
        <p:spPr>
          <a:xfrm>
            <a:off x="6921" y="5517232"/>
            <a:ext cx="15603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6921" y="5733256"/>
            <a:ext cx="156031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Gewinkelte Verbindung 716"/>
          <p:cNvCxnSpPr/>
          <p:nvPr/>
        </p:nvCxnSpPr>
        <p:spPr>
          <a:xfrm rot="10800000" flipV="1">
            <a:off x="755578" y="5310727"/>
            <a:ext cx="34154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568664" y="424471"/>
            <a:ext cx="782473" cy="5112455"/>
            <a:chOff x="23120506" y="-468697"/>
            <a:chExt cx="1296144" cy="2815585"/>
          </a:xfrm>
        </p:grpSpPr>
        <p:sp>
          <p:nvSpPr>
            <p:cNvPr id="4" name="Rechteck 3"/>
            <p:cNvSpPr/>
            <p:nvPr/>
          </p:nvSpPr>
          <p:spPr>
            <a:xfrm>
              <a:off x="23120506" y="-468697"/>
              <a:ext cx="1296144" cy="28155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Key-</a:t>
              </a:r>
            </a:p>
            <a:p>
              <a:pPr algn="ctr"/>
              <a:r>
                <a:rPr lang="de-DE" smtClean="0"/>
                <a:t>board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3120506" y="-127371"/>
              <a:ext cx="788588" cy="247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/>
                <a:t>A5</a:t>
              </a:r>
            </a:p>
            <a:p>
              <a:r>
                <a:rPr lang="de-DE" sz="1400" smtClean="0"/>
                <a:t>R4</a:t>
              </a:r>
            </a:p>
            <a:p>
              <a:r>
                <a:rPr lang="de-DE" sz="1400" smtClean="0"/>
                <a:t>A4</a:t>
              </a:r>
            </a:p>
            <a:p>
              <a:r>
                <a:rPr lang="de-DE" sz="1400" smtClean="0"/>
                <a:t>R3</a:t>
              </a:r>
            </a:p>
            <a:p>
              <a:r>
                <a:rPr lang="de-DE" sz="1400" smtClean="0"/>
                <a:t>A3</a:t>
              </a:r>
            </a:p>
            <a:p>
              <a:r>
                <a:rPr lang="de-DE" sz="1400" smtClean="0"/>
                <a:t>R2</a:t>
              </a:r>
            </a:p>
            <a:p>
              <a:r>
                <a:rPr lang="de-DE" sz="1400" smtClean="0"/>
                <a:t>A2</a:t>
              </a:r>
            </a:p>
            <a:p>
              <a:r>
                <a:rPr lang="de-DE" sz="1400" smtClean="0"/>
                <a:t>A1</a:t>
              </a:r>
            </a:p>
            <a:p>
              <a:r>
                <a:rPr lang="de-DE" sz="1400" smtClean="0"/>
                <a:t>R1</a:t>
              </a:r>
            </a:p>
            <a:p>
              <a:r>
                <a:rPr lang="de-DE" sz="1400" smtClean="0"/>
                <a:t>A7</a:t>
              </a:r>
            </a:p>
            <a:p>
              <a:r>
                <a:rPr lang="de-DE" sz="1400" smtClean="0"/>
                <a:t>R7</a:t>
              </a:r>
            </a:p>
            <a:p>
              <a:r>
                <a:rPr lang="de-DE" sz="1400" smtClean="0"/>
                <a:t>A8</a:t>
              </a:r>
            </a:p>
            <a:p>
              <a:r>
                <a:rPr lang="de-DE" sz="1400" smtClean="0"/>
                <a:t>R8</a:t>
              </a:r>
            </a:p>
            <a:p>
              <a:r>
                <a:rPr lang="de-DE" sz="1400" smtClean="0"/>
                <a:t>A9</a:t>
              </a:r>
            </a:p>
            <a:p>
              <a:r>
                <a:rPr lang="de-DE" sz="1400" smtClean="0"/>
                <a:t>R9</a:t>
              </a:r>
            </a:p>
            <a:p>
              <a:r>
                <a:rPr lang="de-DE" sz="1400" smtClean="0"/>
                <a:t>A10</a:t>
              </a:r>
            </a:p>
            <a:p>
              <a:r>
                <a:rPr lang="de-DE" sz="1400" smtClean="0"/>
                <a:t>R10</a:t>
              </a:r>
            </a:p>
            <a:p>
              <a:r>
                <a:rPr lang="de-DE" sz="1400" smtClean="0"/>
                <a:t>A11</a:t>
              </a:r>
            </a:p>
            <a:p>
              <a:r>
                <a:rPr lang="de-DE" sz="1400" smtClean="0"/>
                <a:t>R11</a:t>
              </a:r>
            </a:p>
            <a:p>
              <a:r>
                <a:rPr lang="de-DE" sz="1400" smtClean="0"/>
                <a:t>n.c.</a:t>
              </a:r>
            </a:p>
            <a:p>
              <a:endParaRPr lang="de-DE" sz="1400" smtClean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144191" y="1304466"/>
            <a:ext cx="5137154" cy="4356782"/>
            <a:chOff x="2014570" y="908719"/>
            <a:chExt cx="4651068" cy="4356782"/>
          </a:xfrm>
        </p:grpSpPr>
        <p:sp>
          <p:nvSpPr>
            <p:cNvPr id="6" name="Rechteck 5"/>
            <p:cNvSpPr/>
            <p:nvPr/>
          </p:nvSpPr>
          <p:spPr>
            <a:xfrm>
              <a:off x="2339752" y="908719"/>
              <a:ext cx="4032448" cy="4025532"/>
            </a:xfrm>
            <a:prstGeom prst="rect">
              <a:avLst/>
            </a:prstGeom>
            <a:noFill/>
            <a:ln w="6096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mtClean="0">
                  <a:solidFill>
                    <a:schemeClr val="tx1"/>
                  </a:solidFill>
                </a:rPr>
                <a:t>Arduino</a:t>
              </a:r>
            </a:p>
            <a:p>
              <a:pPr algn="ctr"/>
              <a:r>
                <a:rPr lang="de-DE" smtClean="0">
                  <a:solidFill>
                    <a:schemeClr val="tx1"/>
                  </a:solidFill>
                </a:rPr>
                <a:t>Mega 2560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95262" y="1158357"/>
              <a:ext cx="670376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52   53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50   51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48   49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46   47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44   45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42   43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40   41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38   39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36   37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34   35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32   33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30   31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28   29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26   27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24   25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22   23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671178" y="4742281"/>
              <a:ext cx="1938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/>
                  </a:solidFill>
                </a:rPr>
                <a:t>Tx3 Rx3 Tx2 Rx2 Tx1 </a:t>
              </a:r>
              <a:r>
                <a:rPr lang="de-DE" sz="1400">
                  <a:solidFill>
                    <a:schemeClr val="bg1"/>
                  </a:solidFill>
                </a:rPr>
                <a:t>Rx1</a:t>
              </a:r>
              <a:br>
                <a:rPr lang="de-DE" sz="1400">
                  <a:solidFill>
                    <a:schemeClr val="bg1"/>
                  </a:solidFill>
                </a:rPr>
              </a:br>
              <a:r>
                <a:rPr lang="de-DE" sz="1400">
                  <a:solidFill>
                    <a:schemeClr val="bg1"/>
                  </a:solidFill>
                </a:rPr>
                <a:t>14  15   16   17   18   </a:t>
              </a:r>
              <a:r>
                <a:rPr lang="de-DE" sz="1400" smtClean="0">
                  <a:solidFill>
                    <a:schemeClr val="bg1"/>
                  </a:solidFill>
                </a:rPr>
                <a:t>19</a:t>
              </a: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14570" y="3122326"/>
              <a:ext cx="6444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bg1"/>
                  </a:solidFill>
                </a:rPr>
                <a:t>+5V</a:t>
              </a:r>
            </a:p>
            <a:p>
              <a:endParaRPr lang="de-DE" sz="1400" smtClean="0">
                <a:solidFill>
                  <a:schemeClr val="bg1"/>
                </a:solidFill>
              </a:endParaRPr>
            </a:p>
            <a:p>
              <a:endParaRPr lang="de-DE" sz="1400" smtClean="0">
                <a:solidFill>
                  <a:schemeClr val="bg1"/>
                </a:solidFill>
              </a:endParaRPr>
            </a:p>
            <a:p>
              <a:endParaRPr lang="de-DE" sz="1400">
                <a:solidFill>
                  <a:schemeClr val="bg1"/>
                </a:solidFill>
              </a:endParaRPr>
            </a:p>
            <a:p>
              <a:r>
                <a:rPr lang="de-DE" sz="1400" smtClean="0">
                  <a:solidFill>
                    <a:schemeClr val="bg1"/>
                  </a:solidFill>
                </a:rPr>
                <a:t>Gnd              +</a:t>
              </a:r>
              <a:r>
                <a:rPr lang="de-DE" sz="1400" smtClean="0">
                  <a:solidFill>
                    <a:schemeClr val="bg1"/>
                  </a:solidFill>
                </a:rPr>
                <a:t>9V V</a:t>
              </a:r>
              <a:r>
                <a:rPr lang="de-DE" sz="800" smtClean="0">
                  <a:solidFill>
                    <a:schemeClr val="bg1"/>
                  </a:solidFill>
                </a:rPr>
                <a:t>in</a:t>
              </a:r>
              <a:endParaRPr lang="de-DE" sz="140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6875045" y="91975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chemeClr val="accent1"/>
                </a:solidFill>
              </a:rPr>
              <a:t>blue</a:t>
            </a:r>
            <a:endParaRPr lang="de-DE" sz="1400" b="1">
              <a:solidFill>
                <a:schemeClr val="accent1"/>
              </a:solidFill>
            </a:endParaRPr>
          </a:p>
        </p:txBody>
      </p:sp>
      <p:cxnSp>
        <p:nvCxnSpPr>
          <p:cNvPr id="45" name="Gewinkelte Verbindung 44"/>
          <p:cNvCxnSpPr/>
          <p:nvPr/>
        </p:nvCxnSpPr>
        <p:spPr>
          <a:xfrm rot="5400000">
            <a:off x="988014" y="6154013"/>
            <a:ext cx="103069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971"/>
            <a:ext cx="1173422" cy="111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3" name="Gruppieren 442"/>
          <p:cNvGrpSpPr/>
          <p:nvPr/>
        </p:nvGrpSpPr>
        <p:grpSpPr>
          <a:xfrm rot="5400000">
            <a:off x="185210" y="1878600"/>
            <a:ext cx="535229" cy="565031"/>
            <a:chOff x="3446063" y="-16351"/>
            <a:chExt cx="535229" cy="565031"/>
          </a:xfrm>
        </p:grpSpPr>
        <p:sp>
          <p:nvSpPr>
            <p:cNvPr id="444" name="Ellipse 443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54" name="Textfeld 453"/>
          <p:cNvSpPr txBox="1"/>
          <p:nvPr/>
        </p:nvSpPr>
        <p:spPr>
          <a:xfrm rot="5400000">
            <a:off x="683922" y="2492543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1027" name="Gewinkelte Verbindung 1026"/>
          <p:cNvCxnSpPr>
            <a:stCxn id="454" idx="1"/>
          </p:cNvCxnSpPr>
          <p:nvPr/>
        </p:nvCxnSpPr>
        <p:spPr>
          <a:xfrm rot="16200000" flipV="1">
            <a:off x="625306" y="2152119"/>
            <a:ext cx="144017" cy="3935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winkelte Verbindung 1036"/>
          <p:cNvCxnSpPr/>
          <p:nvPr/>
        </p:nvCxnSpPr>
        <p:spPr>
          <a:xfrm>
            <a:off x="1979712" y="4960505"/>
            <a:ext cx="3480953" cy="59095"/>
          </a:xfrm>
          <a:prstGeom prst="bentConnector3">
            <a:avLst>
              <a:gd name="adj1" fmla="val 1001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winkelte Verbindung 530"/>
          <p:cNvCxnSpPr>
            <a:endCxn id="454" idx="3"/>
          </p:cNvCxnSpPr>
          <p:nvPr/>
        </p:nvCxnSpPr>
        <p:spPr>
          <a:xfrm rot="16200000" flipV="1">
            <a:off x="511692" y="3223582"/>
            <a:ext cx="7647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feld 532"/>
          <p:cNvSpPr txBox="1"/>
          <p:nvPr/>
        </p:nvSpPr>
        <p:spPr>
          <a:xfrm>
            <a:off x="109765" y="77723"/>
            <a:ext cx="20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Matrix to MIDI</a:t>
            </a:r>
            <a:endParaRPr lang="de-DE" sz="2400" b="1"/>
          </a:p>
        </p:txBody>
      </p:sp>
      <p:grpSp>
        <p:nvGrpSpPr>
          <p:cNvPr id="1047" name="Gruppieren 1046"/>
          <p:cNvGrpSpPr/>
          <p:nvPr/>
        </p:nvGrpSpPr>
        <p:grpSpPr>
          <a:xfrm>
            <a:off x="4923656" y="1712410"/>
            <a:ext cx="728322" cy="434811"/>
            <a:chOff x="5292080" y="1427066"/>
            <a:chExt cx="728322" cy="434811"/>
          </a:xfrm>
        </p:grpSpPr>
        <p:cxnSp>
          <p:nvCxnSpPr>
            <p:cNvPr id="179" name="Gewinkelte Verbindung 178"/>
            <p:cNvCxnSpPr>
              <a:stCxn id="302" idx="3"/>
              <a:endCxn id="307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Ellipse 179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winkelte Verbindung 189"/>
            <p:cNvCxnSpPr>
              <a:stCxn id="180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winkelte Verbindung 235"/>
            <p:cNvCxnSpPr>
              <a:endCxn id="302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winkelte Verbindung 238"/>
            <p:cNvCxnSpPr>
              <a:stCxn id="307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en 72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02" name="Textfeld 301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03" name="Textfeld 302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06" name="Gruppieren 30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07" name="Textfeld 30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09" name="Textfeld 30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36" name="Gruppieren 335"/>
          <p:cNvGrpSpPr/>
          <p:nvPr/>
        </p:nvGrpSpPr>
        <p:grpSpPr>
          <a:xfrm>
            <a:off x="4915418" y="2351667"/>
            <a:ext cx="728322" cy="434811"/>
            <a:chOff x="5292080" y="1427066"/>
            <a:chExt cx="728322" cy="434811"/>
          </a:xfrm>
        </p:grpSpPr>
        <p:cxnSp>
          <p:nvCxnSpPr>
            <p:cNvPr id="346" name="Gewinkelte Verbindung 345"/>
            <p:cNvCxnSpPr>
              <a:stCxn id="355" idx="3"/>
              <a:endCxn id="353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Ellipse 34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8" name="Gewinkelte Verbindung 347"/>
            <p:cNvCxnSpPr>
              <a:stCxn id="34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winkelte Verbindung 348"/>
            <p:cNvCxnSpPr>
              <a:endCxn id="355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winkelte Verbindung 349"/>
            <p:cNvCxnSpPr>
              <a:stCxn id="353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pieren 350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55" name="Textfeld 35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56" name="Textfeld 35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52" name="Gruppieren 351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53" name="Textfeld 352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54" name="Textfeld 353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57" name="Gruppieren 356"/>
          <p:cNvGrpSpPr/>
          <p:nvPr/>
        </p:nvGrpSpPr>
        <p:grpSpPr>
          <a:xfrm>
            <a:off x="4923656" y="2999739"/>
            <a:ext cx="728322" cy="434811"/>
            <a:chOff x="5292080" y="1427066"/>
            <a:chExt cx="728322" cy="434811"/>
          </a:xfrm>
        </p:grpSpPr>
        <p:cxnSp>
          <p:nvCxnSpPr>
            <p:cNvPr id="358" name="Gewinkelte Verbindung 357"/>
            <p:cNvCxnSpPr>
              <a:stCxn id="367" idx="3"/>
              <a:endCxn id="365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Ellipse 358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0" name="Gewinkelte Verbindung 359"/>
            <p:cNvCxnSpPr>
              <a:stCxn id="359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winkelte Verbindung 360"/>
            <p:cNvCxnSpPr>
              <a:endCxn id="367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Gewinkelte Verbindung 361"/>
            <p:cNvCxnSpPr>
              <a:stCxn id="365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Gruppieren 362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67" name="Textfeld 36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72" name="Textfeld 37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64" name="Gruppieren 363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65" name="Textfeld 36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66" name="Textfeld 36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76" name="Gruppieren 375"/>
          <p:cNvGrpSpPr/>
          <p:nvPr/>
        </p:nvGrpSpPr>
        <p:grpSpPr>
          <a:xfrm>
            <a:off x="4923656" y="3639573"/>
            <a:ext cx="728322" cy="434811"/>
            <a:chOff x="5292080" y="1427066"/>
            <a:chExt cx="728322" cy="434811"/>
          </a:xfrm>
        </p:grpSpPr>
        <p:cxnSp>
          <p:nvCxnSpPr>
            <p:cNvPr id="380" name="Gewinkelte Verbindung 379"/>
            <p:cNvCxnSpPr>
              <a:stCxn id="395" idx="3"/>
              <a:endCxn id="391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Ellipse 380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3" name="Gewinkelte Verbindung 382"/>
            <p:cNvCxnSpPr>
              <a:stCxn id="381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winkelte Verbindung 383"/>
            <p:cNvCxnSpPr>
              <a:endCxn id="395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Gewinkelte Verbindung 387"/>
            <p:cNvCxnSpPr>
              <a:stCxn id="391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" name="Gruppieren 388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95" name="Textfeld 39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96" name="Textfeld 39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90" name="Gruppieren 389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91" name="Textfeld 39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92" name="Textfeld 39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97" name="Gruppieren 396"/>
          <p:cNvGrpSpPr/>
          <p:nvPr/>
        </p:nvGrpSpPr>
        <p:grpSpPr>
          <a:xfrm>
            <a:off x="4923656" y="4279407"/>
            <a:ext cx="728322" cy="434811"/>
            <a:chOff x="5292080" y="1427066"/>
            <a:chExt cx="728322" cy="434811"/>
          </a:xfrm>
        </p:grpSpPr>
        <p:cxnSp>
          <p:nvCxnSpPr>
            <p:cNvPr id="399" name="Gewinkelte Verbindung 398"/>
            <p:cNvCxnSpPr>
              <a:stCxn id="411" idx="3"/>
              <a:endCxn id="407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Ellipse 399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1" name="Gewinkelte Verbindung 400"/>
            <p:cNvCxnSpPr>
              <a:stCxn id="400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Gewinkelte Verbindung 402"/>
            <p:cNvCxnSpPr>
              <a:endCxn id="411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winkelte Verbindung 403"/>
            <p:cNvCxnSpPr>
              <a:stCxn id="407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Gruppieren 40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11" name="Textfeld 41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12" name="Textfeld 41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06" name="Gruppieren 40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07" name="Textfeld 40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09" name="Textfeld 40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13" name="Gruppieren 412"/>
          <p:cNvGrpSpPr/>
          <p:nvPr/>
        </p:nvGrpSpPr>
        <p:grpSpPr>
          <a:xfrm flipH="1">
            <a:off x="6259843" y="1712294"/>
            <a:ext cx="728322" cy="434811"/>
            <a:chOff x="5292080" y="1427066"/>
            <a:chExt cx="728322" cy="434811"/>
          </a:xfrm>
        </p:grpSpPr>
        <p:cxnSp>
          <p:nvCxnSpPr>
            <p:cNvPr id="414" name="Gewinkelte Verbindung 413"/>
            <p:cNvCxnSpPr>
              <a:stCxn id="432" idx="3"/>
              <a:endCxn id="429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llipse 414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0" name="Gewinkelte Verbindung 419"/>
            <p:cNvCxnSpPr>
              <a:stCxn id="415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Gewinkelte Verbindung 421"/>
            <p:cNvCxnSpPr>
              <a:endCxn id="432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Gewinkelte Verbindung 424"/>
            <p:cNvCxnSpPr>
              <a:stCxn id="429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Gruppieren 426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32" name="Textfeld 431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33" name="Textfeld 432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28" name="Gruppieren 427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29" name="Textfeld 428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31" name="Textfeld 430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34" name="Gruppieren 433"/>
          <p:cNvGrpSpPr/>
          <p:nvPr/>
        </p:nvGrpSpPr>
        <p:grpSpPr>
          <a:xfrm flipH="1">
            <a:off x="6267090" y="2343429"/>
            <a:ext cx="728322" cy="434811"/>
            <a:chOff x="5292080" y="1427066"/>
            <a:chExt cx="728322" cy="434811"/>
          </a:xfrm>
        </p:grpSpPr>
        <p:cxnSp>
          <p:nvCxnSpPr>
            <p:cNvPr id="436" name="Gewinkelte Verbindung 435"/>
            <p:cNvCxnSpPr>
              <a:stCxn id="457" idx="3"/>
              <a:endCxn id="455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Ellipse 43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8" name="Gewinkelte Verbindung 437"/>
            <p:cNvCxnSpPr>
              <a:stCxn id="43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Gewinkelte Verbindung 438"/>
            <p:cNvCxnSpPr>
              <a:endCxn id="457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winkelte Verbindung 439"/>
            <p:cNvCxnSpPr>
              <a:stCxn id="455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Gruppieren 450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57" name="Textfeld 45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58" name="Textfeld 457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52" name="Gruppieren 451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55" name="Textfeld 45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56" name="Textfeld 45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59" name="Gruppieren 458"/>
          <p:cNvGrpSpPr/>
          <p:nvPr/>
        </p:nvGrpSpPr>
        <p:grpSpPr>
          <a:xfrm flipH="1">
            <a:off x="6267094" y="2991501"/>
            <a:ext cx="728322" cy="434811"/>
            <a:chOff x="5292080" y="1427066"/>
            <a:chExt cx="728322" cy="434811"/>
          </a:xfrm>
        </p:grpSpPr>
        <p:cxnSp>
          <p:nvCxnSpPr>
            <p:cNvPr id="460" name="Gewinkelte Verbindung 459"/>
            <p:cNvCxnSpPr>
              <a:stCxn id="481" idx="3"/>
              <a:endCxn id="468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Ellipse 460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2" name="Gewinkelte Verbindung 461"/>
            <p:cNvCxnSpPr>
              <a:stCxn id="461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Gewinkelte Verbindung 462"/>
            <p:cNvCxnSpPr>
              <a:endCxn id="481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winkelte Verbindung 463"/>
            <p:cNvCxnSpPr>
              <a:stCxn id="468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uppieren 46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81" name="Textfeld 48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82" name="Textfeld 48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66" name="Gruppieren 46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68" name="Textfeld 46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80" name="Textfeld 479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85" name="Gruppieren 484"/>
          <p:cNvGrpSpPr/>
          <p:nvPr/>
        </p:nvGrpSpPr>
        <p:grpSpPr>
          <a:xfrm flipH="1">
            <a:off x="6267094" y="3639573"/>
            <a:ext cx="728322" cy="434811"/>
            <a:chOff x="5292080" y="1427066"/>
            <a:chExt cx="728322" cy="434811"/>
          </a:xfrm>
        </p:grpSpPr>
        <p:cxnSp>
          <p:nvCxnSpPr>
            <p:cNvPr id="486" name="Gewinkelte Verbindung 485"/>
            <p:cNvCxnSpPr>
              <a:stCxn id="530" idx="3"/>
              <a:endCxn id="528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Ellipse 48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9" name="Gewinkelte Verbindung 488"/>
            <p:cNvCxnSpPr>
              <a:stCxn id="48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Gewinkelte Verbindung 522"/>
            <p:cNvCxnSpPr>
              <a:endCxn id="530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Gewinkelte Verbindung 523"/>
            <p:cNvCxnSpPr>
              <a:stCxn id="528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5" name="Gruppieren 52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530" name="Textfeld 529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34" name="Textfeld 533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526" name="Gruppieren 52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528" name="Textfeld 52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29" name="Textfeld 52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535" name="Gruppieren 534"/>
          <p:cNvGrpSpPr/>
          <p:nvPr/>
        </p:nvGrpSpPr>
        <p:grpSpPr>
          <a:xfrm flipH="1">
            <a:off x="6258852" y="4279407"/>
            <a:ext cx="728322" cy="434811"/>
            <a:chOff x="5292080" y="1427066"/>
            <a:chExt cx="728322" cy="434811"/>
          </a:xfrm>
        </p:grpSpPr>
        <p:cxnSp>
          <p:nvCxnSpPr>
            <p:cNvPr id="536" name="Gewinkelte Verbindung 535"/>
            <p:cNvCxnSpPr>
              <a:stCxn id="548" idx="3"/>
              <a:endCxn id="546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Ellipse 53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8" name="Gewinkelte Verbindung 537"/>
            <p:cNvCxnSpPr>
              <a:stCxn id="53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Gewinkelte Verbindung 538"/>
            <p:cNvCxnSpPr>
              <a:endCxn id="548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Gewinkelte Verbindung 539"/>
            <p:cNvCxnSpPr>
              <a:stCxn id="546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Gruppieren 541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548" name="Textfeld 54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49" name="Textfeld 54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543" name="Gruppieren 542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546" name="Textfeld 545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47" name="Textfeld 546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sp>
        <p:nvSpPr>
          <p:cNvPr id="550" name="Textfeld 549"/>
          <p:cNvSpPr txBox="1"/>
          <p:nvPr/>
        </p:nvSpPr>
        <p:spPr>
          <a:xfrm>
            <a:off x="1268411" y="5157192"/>
            <a:ext cx="285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/>
                </a:solidFill>
              </a:rPr>
              <a:t>                                                   PW TxRx</a:t>
            </a:r>
          </a:p>
          <a:p>
            <a:r>
              <a:rPr lang="de-DE" sz="1400" smtClean="0">
                <a:solidFill>
                  <a:schemeClr val="bg1"/>
                </a:solidFill>
              </a:rPr>
              <a:t>13 12 11 10  9  8  7  6  5  4  3  2  1  0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555" name="Textfeld 554"/>
          <p:cNvSpPr txBox="1"/>
          <p:nvPr/>
        </p:nvSpPr>
        <p:spPr>
          <a:xfrm>
            <a:off x="7903975" y="1044600"/>
            <a:ext cx="476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smtClean="0"/>
              <a:t>R5</a:t>
            </a:r>
            <a:endParaRPr lang="de-DE" sz="140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 smtClean="0"/>
              <a:t>A6</a:t>
            </a:r>
          </a:p>
          <a:p>
            <a:pPr algn="r"/>
            <a:r>
              <a:rPr lang="de-DE" sz="1400" smtClean="0"/>
              <a:t>R6</a:t>
            </a:r>
          </a:p>
          <a:p>
            <a:pPr algn="r"/>
            <a:r>
              <a:rPr lang="de-DE" sz="1400" smtClean="0"/>
              <a:t>G1</a:t>
            </a:r>
          </a:p>
          <a:p>
            <a:pPr algn="r"/>
            <a:r>
              <a:rPr lang="de-DE" sz="1400" smtClean="0"/>
              <a:t>G2</a:t>
            </a:r>
          </a:p>
          <a:p>
            <a:pPr algn="r"/>
            <a:r>
              <a:rPr lang="de-DE" sz="1400" smtClean="0"/>
              <a:t>G3</a:t>
            </a:r>
          </a:p>
          <a:p>
            <a:pPr algn="r"/>
            <a:r>
              <a:rPr lang="de-DE" sz="1400" smtClean="0"/>
              <a:t>G4</a:t>
            </a:r>
          </a:p>
          <a:p>
            <a:pPr algn="r"/>
            <a:r>
              <a:rPr lang="de-DE" sz="1400" smtClean="0"/>
              <a:t>G5</a:t>
            </a:r>
          </a:p>
          <a:p>
            <a:pPr algn="r"/>
            <a:r>
              <a:rPr lang="de-DE" sz="1400" smtClean="0"/>
              <a:t>G6</a:t>
            </a:r>
          </a:p>
          <a:p>
            <a:pPr algn="r"/>
            <a:r>
              <a:rPr lang="de-DE" sz="1400" smtClean="0"/>
              <a:t>G7</a:t>
            </a:r>
          </a:p>
          <a:p>
            <a:pPr algn="r"/>
            <a:r>
              <a:rPr lang="de-DE" sz="1400" smtClean="0"/>
              <a:t>G8</a:t>
            </a:r>
          </a:p>
          <a:p>
            <a:pPr algn="r"/>
            <a:r>
              <a:rPr lang="de-DE" sz="1400" smtClean="0"/>
              <a:t>n.c.</a:t>
            </a:r>
          </a:p>
          <a:p>
            <a:pPr algn="r"/>
            <a:endParaRPr lang="de-DE" sz="1400" smtClean="0"/>
          </a:p>
        </p:txBody>
      </p:sp>
      <p:cxnSp>
        <p:nvCxnSpPr>
          <p:cNvPr id="556" name="Gewinkelte Verbindung 555"/>
          <p:cNvCxnSpPr/>
          <p:nvPr/>
        </p:nvCxnSpPr>
        <p:spPr>
          <a:xfrm rot="10800000">
            <a:off x="7227912" y="1842985"/>
            <a:ext cx="340752" cy="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winkelte Verbindung 556"/>
          <p:cNvCxnSpPr/>
          <p:nvPr/>
        </p:nvCxnSpPr>
        <p:spPr>
          <a:xfrm rot="10800000">
            <a:off x="7227912" y="2082167"/>
            <a:ext cx="34075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winkelte Verbindung 557"/>
          <p:cNvCxnSpPr/>
          <p:nvPr/>
        </p:nvCxnSpPr>
        <p:spPr>
          <a:xfrm rot="10800000">
            <a:off x="7227912" y="2474118"/>
            <a:ext cx="340752" cy="237244"/>
          </a:xfrm>
          <a:prstGeom prst="bentConnector3">
            <a:avLst>
              <a:gd name="adj1" fmla="val 669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winkelte Verbindung 558"/>
          <p:cNvCxnSpPr/>
          <p:nvPr/>
        </p:nvCxnSpPr>
        <p:spPr>
          <a:xfrm rot="10800000">
            <a:off x="7227912" y="2758930"/>
            <a:ext cx="340752" cy="166015"/>
          </a:xfrm>
          <a:prstGeom prst="bentConnector3">
            <a:avLst>
              <a:gd name="adj1" fmla="val 790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winkelte Verbindung 559"/>
          <p:cNvCxnSpPr/>
          <p:nvPr/>
        </p:nvCxnSpPr>
        <p:spPr>
          <a:xfrm rot="10800000">
            <a:off x="7227913" y="3122190"/>
            <a:ext cx="3407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winkelte Verbindung 560"/>
          <p:cNvCxnSpPr/>
          <p:nvPr/>
        </p:nvCxnSpPr>
        <p:spPr>
          <a:xfrm rot="10800000" flipV="1">
            <a:off x="7227912" y="3330038"/>
            <a:ext cx="340752" cy="394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winkelte Verbindung 561"/>
          <p:cNvCxnSpPr/>
          <p:nvPr/>
        </p:nvCxnSpPr>
        <p:spPr>
          <a:xfrm rot="10800000">
            <a:off x="7227914" y="3770264"/>
            <a:ext cx="340752" cy="229007"/>
          </a:xfrm>
          <a:prstGeom prst="bentConnector3">
            <a:avLst>
              <a:gd name="adj1" fmla="val 669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Gewinkelte Verbindung 563"/>
          <p:cNvCxnSpPr/>
          <p:nvPr/>
        </p:nvCxnSpPr>
        <p:spPr>
          <a:xfrm rot="10800000">
            <a:off x="7227912" y="4055075"/>
            <a:ext cx="340752" cy="83007"/>
          </a:xfrm>
          <a:prstGeom prst="bentConnector3">
            <a:avLst>
              <a:gd name="adj1" fmla="val 76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Gewinkelte Verbindung 564"/>
          <p:cNvCxnSpPr/>
          <p:nvPr/>
        </p:nvCxnSpPr>
        <p:spPr>
          <a:xfrm rot="10800000">
            <a:off x="7227914" y="4410096"/>
            <a:ext cx="3407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winkelte Verbindung 565"/>
          <p:cNvCxnSpPr/>
          <p:nvPr/>
        </p:nvCxnSpPr>
        <p:spPr>
          <a:xfrm rot="10800000" flipV="1">
            <a:off x="7227912" y="4639101"/>
            <a:ext cx="340756" cy="6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Ellipse 566"/>
          <p:cNvSpPr/>
          <p:nvPr/>
        </p:nvSpPr>
        <p:spPr>
          <a:xfrm>
            <a:off x="7172380" y="461194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/>
          <p:cNvSpPr/>
          <p:nvPr/>
        </p:nvSpPr>
        <p:spPr>
          <a:xfrm>
            <a:off x="7186722" y="402977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/>
          <p:cNvSpPr/>
          <p:nvPr/>
        </p:nvSpPr>
        <p:spPr>
          <a:xfrm>
            <a:off x="7188856" y="37396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/>
          <p:cNvSpPr/>
          <p:nvPr/>
        </p:nvSpPr>
        <p:spPr>
          <a:xfrm>
            <a:off x="7186722" y="333227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3" name="Ellipse 572"/>
          <p:cNvSpPr/>
          <p:nvPr/>
        </p:nvSpPr>
        <p:spPr>
          <a:xfrm>
            <a:off x="7186722" y="30915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Ellipse 573"/>
          <p:cNvSpPr/>
          <p:nvPr/>
        </p:nvSpPr>
        <p:spPr>
          <a:xfrm>
            <a:off x="7188856" y="27315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5" name="Ellipse 574"/>
          <p:cNvSpPr/>
          <p:nvPr/>
        </p:nvSpPr>
        <p:spPr>
          <a:xfrm>
            <a:off x="7188856" y="2437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6" name="Ellipse 575"/>
          <p:cNvSpPr/>
          <p:nvPr/>
        </p:nvSpPr>
        <p:spPr>
          <a:xfrm>
            <a:off x="7188856" y="205261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/>
          <p:cNvSpPr/>
          <p:nvPr/>
        </p:nvSpPr>
        <p:spPr>
          <a:xfrm>
            <a:off x="7186722" y="181400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8" name="Gewinkelte Verbindung 577"/>
          <p:cNvCxnSpPr/>
          <p:nvPr/>
        </p:nvCxnSpPr>
        <p:spPr>
          <a:xfrm rot="10800000" flipV="1">
            <a:off x="4707636" y="224938"/>
            <a:ext cx="3816422" cy="1484253"/>
          </a:xfrm>
          <a:prstGeom prst="bentConnector3">
            <a:avLst>
              <a:gd name="adj1" fmla="val 1002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winkelte Verbindung 578"/>
          <p:cNvCxnSpPr/>
          <p:nvPr/>
        </p:nvCxnSpPr>
        <p:spPr>
          <a:xfrm rot="5400000">
            <a:off x="7951693" y="624385"/>
            <a:ext cx="971810" cy="172920"/>
          </a:xfrm>
          <a:prstGeom prst="bentConnector3">
            <a:avLst>
              <a:gd name="adj1" fmla="val 100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Ellipse 579"/>
          <p:cNvSpPr/>
          <p:nvPr/>
        </p:nvSpPr>
        <p:spPr>
          <a:xfrm>
            <a:off x="4666442" y="167609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Gewinkelte Verbindung 580"/>
          <p:cNvCxnSpPr/>
          <p:nvPr/>
        </p:nvCxnSpPr>
        <p:spPr>
          <a:xfrm rot="10800000" flipV="1">
            <a:off x="4702446" y="1196876"/>
            <a:ext cx="2866222" cy="819539"/>
          </a:xfrm>
          <a:prstGeom prst="bentConnector3">
            <a:avLst>
              <a:gd name="adj1" fmla="val 96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Ellipse 581"/>
          <p:cNvSpPr/>
          <p:nvPr/>
        </p:nvSpPr>
        <p:spPr>
          <a:xfrm>
            <a:off x="4779640" y="198060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3" name="Gewinkelte Verbindung 582"/>
          <p:cNvCxnSpPr/>
          <p:nvPr/>
        </p:nvCxnSpPr>
        <p:spPr>
          <a:xfrm rot="10800000" flipV="1">
            <a:off x="4696342" y="1412777"/>
            <a:ext cx="2877512" cy="938890"/>
          </a:xfrm>
          <a:prstGeom prst="bentConnector3">
            <a:avLst>
              <a:gd name="adj1" fmla="val 1118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Gewinkelte Verbindung 583"/>
          <p:cNvCxnSpPr/>
          <p:nvPr/>
        </p:nvCxnSpPr>
        <p:spPr>
          <a:xfrm rot="10800000" flipV="1">
            <a:off x="4658204" y="1626014"/>
            <a:ext cx="2918702" cy="1018082"/>
          </a:xfrm>
          <a:prstGeom prst="bentConnector3">
            <a:avLst>
              <a:gd name="adj1" fmla="val 106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Ellipse 584"/>
          <p:cNvSpPr/>
          <p:nvPr/>
        </p:nvSpPr>
        <p:spPr>
          <a:xfrm>
            <a:off x="4666442" y="23180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6" name="Ellipse 585"/>
          <p:cNvSpPr/>
          <p:nvPr/>
        </p:nvSpPr>
        <p:spPr>
          <a:xfrm>
            <a:off x="4652100" y="261433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7" name="Gewinkelte Verbindung 586"/>
          <p:cNvCxnSpPr/>
          <p:nvPr/>
        </p:nvCxnSpPr>
        <p:spPr>
          <a:xfrm rot="10800000" flipV="1">
            <a:off x="4843410" y="2276871"/>
            <a:ext cx="2725258" cy="722867"/>
          </a:xfrm>
          <a:prstGeom prst="bentConnector3">
            <a:avLst>
              <a:gd name="adj1" fmla="val 100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Ellipse 587"/>
          <p:cNvSpPr/>
          <p:nvPr/>
        </p:nvSpPr>
        <p:spPr>
          <a:xfrm>
            <a:off x="4796262" y="296613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9" name="Gewinkelte Verbindung 588"/>
          <p:cNvCxnSpPr/>
          <p:nvPr/>
        </p:nvCxnSpPr>
        <p:spPr>
          <a:xfrm rot="10800000" flipV="1">
            <a:off x="5532674" y="2509370"/>
            <a:ext cx="2035993" cy="991637"/>
          </a:xfrm>
          <a:prstGeom prst="bentConnector3">
            <a:avLst>
              <a:gd name="adj1" fmla="val 50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winkelte Verbindung 589"/>
          <p:cNvCxnSpPr>
            <a:stCxn id="366" idx="2"/>
          </p:cNvCxnSpPr>
          <p:nvPr/>
        </p:nvCxnSpPr>
        <p:spPr>
          <a:xfrm rot="16200000" flipH="1">
            <a:off x="5311713" y="3271806"/>
            <a:ext cx="66457" cy="391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Ellipse 590"/>
          <p:cNvSpPr/>
          <p:nvPr/>
        </p:nvSpPr>
        <p:spPr>
          <a:xfrm>
            <a:off x="5117100" y="338994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2" name="Gewinkelte Verbindung 591"/>
          <p:cNvCxnSpPr>
            <a:endCxn id="396" idx="0"/>
          </p:cNvCxnSpPr>
          <p:nvPr/>
        </p:nvCxnSpPr>
        <p:spPr>
          <a:xfrm rot="10800000" flipV="1">
            <a:off x="5151576" y="3573016"/>
            <a:ext cx="2417088" cy="665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Ellipse 592"/>
          <p:cNvSpPr/>
          <p:nvPr/>
        </p:nvSpPr>
        <p:spPr>
          <a:xfrm>
            <a:off x="5117100" y="360596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4" name="Gewinkelte Verbindung 593"/>
          <p:cNvCxnSpPr>
            <a:endCxn id="407" idx="1"/>
          </p:cNvCxnSpPr>
          <p:nvPr/>
        </p:nvCxnSpPr>
        <p:spPr>
          <a:xfrm rot="10800000">
            <a:off x="4923657" y="4583297"/>
            <a:ext cx="2650198" cy="480036"/>
          </a:xfrm>
          <a:prstGeom prst="bentConnector3">
            <a:avLst>
              <a:gd name="adj1" fmla="val 1086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Ellipse 594"/>
          <p:cNvSpPr/>
          <p:nvPr/>
        </p:nvSpPr>
        <p:spPr>
          <a:xfrm>
            <a:off x="4658204" y="46613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6" name="Gewinkelte Verbindung 595"/>
          <p:cNvCxnSpPr/>
          <p:nvPr/>
        </p:nvCxnSpPr>
        <p:spPr>
          <a:xfrm rot="10800000">
            <a:off x="4707632" y="4416449"/>
            <a:ext cx="2861032" cy="406867"/>
          </a:xfrm>
          <a:prstGeom prst="bentConnector3">
            <a:avLst>
              <a:gd name="adj1" fmla="val 107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Ellipse 596"/>
          <p:cNvSpPr/>
          <p:nvPr/>
        </p:nvSpPr>
        <p:spPr>
          <a:xfrm>
            <a:off x="4668576" y="43815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9" name="Gewinkelte Verbindung 598"/>
          <p:cNvCxnSpPr>
            <a:stCxn id="608" idx="3"/>
            <a:endCxn id="606" idx="3"/>
          </p:cNvCxnSpPr>
          <p:nvPr/>
        </p:nvCxnSpPr>
        <p:spPr>
          <a:xfrm rot="5400000">
            <a:off x="3121233" y="4223105"/>
            <a:ext cx="2607" cy="173200"/>
          </a:xfrm>
          <a:prstGeom prst="bentConnector3">
            <a:avLst>
              <a:gd name="adj1" fmla="val -43448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Ellipse 599"/>
          <p:cNvSpPr/>
          <p:nvPr/>
        </p:nvSpPr>
        <p:spPr>
          <a:xfrm rot="5400000" flipH="1">
            <a:off x="3078294" y="415518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1" name="Gewinkelte Verbindung 600"/>
          <p:cNvCxnSpPr>
            <a:stCxn id="600" idx="6"/>
          </p:cNvCxnSpPr>
          <p:nvPr/>
        </p:nvCxnSpPr>
        <p:spPr>
          <a:xfrm rot="16200000" flipH="1">
            <a:off x="2812937" y="4456547"/>
            <a:ext cx="875197" cy="272476"/>
          </a:xfrm>
          <a:prstGeom prst="bentConnector3">
            <a:avLst>
              <a:gd name="adj1" fmla="val -26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winkelte Verbindung 601"/>
          <p:cNvCxnSpPr>
            <a:endCxn id="608" idx="1"/>
          </p:cNvCxnSpPr>
          <p:nvPr/>
        </p:nvCxnSpPr>
        <p:spPr>
          <a:xfrm rot="16200000" flipV="1">
            <a:off x="3078863" y="4900106"/>
            <a:ext cx="26054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Gewinkelte Verbindung 602"/>
          <p:cNvCxnSpPr>
            <a:stCxn id="606" idx="1"/>
          </p:cNvCxnSpPr>
          <p:nvPr/>
        </p:nvCxnSpPr>
        <p:spPr>
          <a:xfrm rot="16200000" flipH="1">
            <a:off x="2906965" y="4901410"/>
            <a:ext cx="25794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uppieren 603"/>
          <p:cNvGrpSpPr/>
          <p:nvPr/>
        </p:nvGrpSpPr>
        <p:grpSpPr>
          <a:xfrm rot="5400000" flipH="1">
            <a:off x="2978303" y="4408312"/>
            <a:ext cx="461433" cy="261610"/>
            <a:chOff x="4614623" y="3357029"/>
            <a:chExt cx="461433" cy="261610"/>
          </a:xfrm>
        </p:grpSpPr>
        <p:sp>
          <p:nvSpPr>
            <p:cNvPr id="608" name="Textfeld 607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609" name="Textfeld 608"/>
            <p:cNvSpPr txBox="1"/>
            <p:nvPr/>
          </p:nvSpPr>
          <p:spPr>
            <a:xfrm>
              <a:off x="4679474" y="3357029"/>
              <a:ext cx="32092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1k</a:t>
              </a:r>
              <a:endParaRPr lang="de-DE" sz="1100"/>
            </a:p>
          </p:txBody>
        </p:sp>
      </p:grpSp>
      <p:grpSp>
        <p:nvGrpSpPr>
          <p:cNvPr id="605" name="Gruppieren 604"/>
          <p:cNvGrpSpPr/>
          <p:nvPr/>
        </p:nvGrpSpPr>
        <p:grpSpPr>
          <a:xfrm rot="5400000" flipH="1">
            <a:off x="2805103" y="4410919"/>
            <a:ext cx="461433" cy="261610"/>
            <a:chOff x="4614623" y="3357029"/>
            <a:chExt cx="461433" cy="261610"/>
          </a:xfrm>
        </p:grpSpPr>
        <p:sp>
          <p:nvSpPr>
            <p:cNvPr id="606" name="Textfeld 605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607" name="Textfeld 606"/>
            <p:cNvSpPr txBox="1"/>
            <p:nvPr/>
          </p:nvSpPr>
          <p:spPr>
            <a:xfrm>
              <a:off x="4679474" y="3357029"/>
              <a:ext cx="32092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1k</a:t>
              </a:r>
              <a:endParaRPr lang="de-DE" sz="1100"/>
            </a:p>
          </p:txBody>
        </p:sp>
      </p:grpSp>
      <p:cxnSp>
        <p:nvCxnSpPr>
          <p:cNvPr id="617" name="Gewinkelte Verbindung 616"/>
          <p:cNvCxnSpPr/>
          <p:nvPr/>
        </p:nvCxnSpPr>
        <p:spPr>
          <a:xfrm flipV="1">
            <a:off x="1503359" y="5019600"/>
            <a:ext cx="6843729" cy="1649760"/>
          </a:xfrm>
          <a:prstGeom prst="bentConnector3">
            <a:avLst>
              <a:gd name="adj1" fmla="val 1106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Gewinkelte Verbindung 635"/>
          <p:cNvCxnSpPr/>
          <p:nvPr/>
        </p:nvCxnSpPr>
        <p:spPr>
          <a:xfrm flipV="1">
            <a:off x="3209019" y="3134891"/>
            <a:ext cx="5138069" cy="2625408"/>
          </a:xfrm>
          <a:prstGeom prst="bentConnector3">
            <a:avLst>
              <a:gd name="adj1" fmla="val 1014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winkelte Verbindung 651"/>
          <p:cNvCxnSpPr/>
          <p:nvPr/>
        </p:nvCxnSpPr>
        <p:spPr>
          <a:xfrm rot="5400000">
            <a:off x="3147257" y="5698415"/>
            <a:ext cx="12376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Gewinkelte Verbindung 654"/>
          <p:cNvCxnSpPr/>
          <p:nvPr/>
        </p:nvCxnSpPr>
        <p:spPr>
          <a:xfrm flipV="1">
            <a:off x="3073116" y="3344535"/>
            <a:ext cx="5298535" cy="2596356"/>
          </a:xfrm>
          <a:prstGeom prst="bentConnector3">
            <a:avLst>
              <a:gd name="adj1" fmla="val 1028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Gewinkelte Verbindung 659"/>
          <p:cNvCxnSpPr/>
          <p:nvPr/>
        </p:nvCxnSpPr>
        <p:spPr>
          <a:xfrm rot="5400000">
            <a:off x="2920712" y="5788485"/>
            <a:ext cx="30481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Gewinkelte Verbindung 665"/>
          <p:cNvCxnSpPr/>
          <p:nvPr/>
        </p:nvCxnSpPr>
        <p:spPr>
          <a:xfrm rot="5400000">
            <a:off x="2606515" y="5895046"/>
            <a:ext cx="51793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Gewinkelte Verbindung 667"/>
          <p:cNvCxnSpPr/>
          <p:nvPr/>
        </p:nvCxnSpPr>
        <p:spPr>
          <a:xfrm flipV="1">
            <a:off x="2865483" y="3573015"/>
            <a:ext cx="5481605" cy="2581000"/>
          </a:xfrm>
          <a:prstGeom prst="bentConnector3">
            <a:avLst>
              <a:gd name="adj1" fmla="val 104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feld 672"/>
          <p:cNvSpPr txBox="1"/>
          <p:nvPr/>
        </p:nvSpPr>
        <p:spPr>
          <a:xfrm>
            <a:off x="1330352" y="5831686"/>
            <a:ext cx="1704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smtClean="0"/>
              <a:t>G8 G7 G6 G5 G4 G3 G2 G1</a:t>
            </a:r>
            <a:endParaRPr lang="de-DE" sz="1100"/>
          </a:p>
        </p:txBody>
      </p:sp>
      <p:sp>
        <p:nvSpPr>
          <p:cNvPr id="674" name="Textfeld 673"/>
          <p:cNvSpPr txBox="1"/>
          <p:nvPr/>
        </p:nvSpPr>
        <p:spPr>
          <a:xfrm>
            <a:off x="1616458" y="5661248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smtClean="0"/>
              <a:t>.     .     .     .    .    .</a:t>
            </a:r>
            <a:endParaRPr lang="de-DE" sz="1100"/>
          </a:p>
        </p:txBody>
      </p:sp>
      <p:sp>
        <p:nvSpPr>
          <p:cNvPr id="675" name="Textfeld 674"/>
          <p:cNvSpPr txBox="1"/>
          <p:nvPr/>
        </p:nvSpPr>
        <p:spPr>
          <a:xfrm rot="16200000">
            <a:off x="4846633" y="628528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. . . . . .</a:t>
            </a:r>
            <a:endParaRPr lang="de-DE" sz="1200"/>
          </a:p>
        </p:txBody>
      </p:sp>
      <p:sp>
        <p:nvSpPr>
          <p:cNvPr id="678" name="Textfeld 677"/>
          <p:cNvSpPr txBox="1"/>
          <p:nvPr/>
        </p:nvSpPr>
        <p:spPr>
          <a:xfrm>
            <a:off x="8551682" y="552826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. . . . . .</a:t>
            </a:r>
            <a:endParaRPr lang="de-DE" sz="1200"/>
          </a:p>
        </p:txBody>
      </p:sp>
      <p:grpSp>
        <p:nvGrpSpPr>
          <p:cNvPr id="640" name="Gruppieren 639"/>
          <p:cNvGrpSpPr/>
          <p:nvPr/>
        </p:nvGrpSpPr>
        <p:grpSpPr>
          <a:xfrm>
            <a:off x="179512" y="2924944"/>
            <a:ext cx="589384" cy="2952156"/>
            <a:chOff x="179512" y="2637104"/>
            <a:chExt cx="589384" cy="3312176"/>
          </a:xfrm>
        </p:grpSpPr>
        <p:sp>
          <p:nvSpPr>
            <p:cNvPr id="680" name="Rechteck 679"/>
            <p:cNvSpPr/>
            <p:nvPr/>
          </p:nvSpPr>
          <p:spPr>
            <a:xfrm>
              <a:off x="179512" y="2637104"/>
              <a:ext cx="589384" cy="33121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Pin</a:t>
              </a:r>
            </a:p>
            <a:p>
              <a:pPr algn="ctr"/>
              <a:r>
                <a:rPr lang="de-DE" smtClean="0"/>
                <a:t>Hdr.</a:t>
              </a:r>
            </a:p>
          </p:txBody>
        </p:sp>
        <p:sp>
          <p:nvSpPr>
            <p:cNvPr id="682" name="Textfeld 681"/>
            <p:cNvSpPr txBox="1"/>
            <p:nvPr/>
          </p:nvSpPr>
          <p:spPr>
            <a:xfrm>
              <a:off x="388168" y="3202630"/>
              <a:ext cx="367408" cy="246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11</a:t>
              </a:r>
            </a:p>
            <a:p>
              <a:pPr algn="r"/>
              <a:r>
                <a:rPr lang="de-DE" sz="1400" smtClean="0"/>
                <a:t>10</a:t>
              </a:r>
            </a:p>
            <a:p>
              <a:pPr algn="r"/>
              <a:r>
                <a:rPr lang="de-DE" sz="1400" smtClean="0"/>
                <a:t>9</a:t>
              </a:r>
            </a:p>
            <a:p>
              <a:pPr algn="r"/>
              <a:r>
                <a:rPr lang="de-DE" sz="1400" smtClean="0"/>
                <a:t>8</a:t>
              </a:r>
            </a:p>
            <a:p>
              <a:pPr algn="r"/>
              <a:r>
                <a:rPr lang="de-DE" sz="1400" smtClean="0"/>
                <a:t>7</a:t>
              </a:r>
            </a:p>
            <a:p>
              <a:pPr algn="r"/>
              <a:r>
                <a:rPr lang="de-DE" sz="1400" smtClean="0"/>
                <a:t>6</a:t>
              </a:r>
            </a:p>
            <a:p>
              <a:pPr algn="r"/>
              <a:r>
                <a:rPr lang="de-DE" sz="1400" smtClean="0"/>
                <a:t>5</a:t>
              </a:r>
            </a:p>
            <a:p>
              <a:pPr algn="r"/>
              <a:r>
                <a:rPr lang="de-DE" sz="1400" smtClean="0"/>
                <a:t>4</a:t>
              </a:r>
            </a:p>
            <a:p>
              <a:pPr algn="r"/>
              <a:r>
                <a:rPr lang="de-DE" sz="1400" smtClean="0"/>
                <a:t>3</a:t>
              </a:r>
            </a:p>
            <a:p>
              <a:pPr algn="r"/>
              <a:r>
                <a:rPr lang="de-DE" sz="1400" smtClean="0"/>
                <a:t>2</a:t>
              </a:r>
            </a:p>
            <a:p>
              <a:pPr algn="r"/>
              <a:r>
                <a:rPr lang="de-DE" sz="1400"/>
                <a:t>1</a:t>
              </a:r>
              <a:endParaRPr lang="de-DE" sz="1400" smtClean="0"/>
            </a:p>
          </p:txBody>
        </p:sp>
      </p:grpSp>
      <p:cxnSp>
        <p:nvCxnSpPr>
          <p:cNvPr id="683" name="Gewinkelte Verbindung 682"/>
          <p:cNvCxnSpPr/>
          <p:nvPr/>
        </p:nvCxnSpPr>
        <p:spPr>
          <a:xfrm rot="10800000" flipV="1">
            <a:off x="768899" y="4901409"/>
            <a:ext cx="5479859" cy="818635"/>
          </a:xfrm>
          <a:prstGeom prst="bentConnector3">
            <a:avLst>
              <a:gd name="adj1" fmla="val -2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Gewinkelte Verbindung 690"/>
          <p:cNvCxnSpPr/>
          <p:nvPr/>
        </p:nvCxnSpPr>
        <p:spPr>
          <a:xfrm rot="10800000" flipV="1">
            <a:off x="768898" y="4901408"/>
            <a:ext cx="4883082" cy="635517"/>
          </a:xfrm>
          <a:prstGeom prst="bentConnector3">
            <a:avLst>
              <a:gd name="adj1" fmla="val 896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Gerade Verbindung 696"/>
          <p:cNvCxnSpPr/>
          <p:nvPr/>
        </p:nvCxnSpPr>
        <p:spPr>
          <a:xfrm flipH="1">
            <a:off x="768897" y="3605968"/>
            <a:ext cx="418553" cy="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Gewinkelte Verbindung 708"/>
          <p:cNvCxnSpPr/>
          <p:nvPr/>
        </p:nvCxnSpPr>
        <p:spPr>
          <a:xfrm rot="5400000" flipH="1" flipV="1">
            <a:off x="756568" y="4879673"/>
            <a:ext cx="771618" cy="90506"/>
          </a:xfrm>
          <a:prstGeom prst="bentConnector3">
            <a:avLst>
              <a:gd name="adj1" fmla="val 1006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Gewinkelte Verbindung 721"/>
          <p:cNvCxnSpPr>
            <a:endCxn id="334" idx="1"/>
          </p:cNvCxnSpPr>
          <p:nvPr/>
        </p:nvCxnSpPr>
        <p:spPr>
          <a:xfrm flipV="1">
            <a:off x="758930" y="2250772"/>
            <a:ext cx="3147146" cy="28427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Ellipse 733"/>
          <p:cNvSpPr/>
          <p:nvPr/>
        </p:nvSpPr>
        <p:spPr>
          <a:xfrm>
            <a:off x="7172380" y="437334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5" name="Ellipse 734"/>
          <p:cNvSpPr/>
          <p:nvPr/>
        </p:nvSpPr>
        <p:spPr>
          <a:xfrm>
            <a:off x="869529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0" name="Gewinkelte Verbindung 409"/>
          <p:cNvCxnSpPr>
            <a:endCxn id="752" idx="0"/>
          </p:cNvCxnSpPr>
          <p:nvPr/>
        </p:nvCxnSpPr>
        <p:spPr>
          <a:xfrm rot="16200000" flipH="1">
            <a:off x="-328257" y="3076084"/>
            <a:ext cx="2348004" cy="518068"/>
          </a:xfrm>
          <a:prstGeom prst="bentConnector3">
            <a:avLst>
              <a:gd name="adj1" fmla="val -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Ellipse 751"/>
          <p:cNvSpPr/>
          <p:nvPr/>
        </p:nvSpPr>
        <p:spPr>
          <a:xfrm>
            <a:off x="1068775" y="450912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0" name="Gewinkelte Verbindung 759"/>
          <p:cNvCxnSpPr/>
          <p:nvPr/>
        </p:nvCxnSpPr>
        <p:spPr>
          <a:xfrm rot="16200000" flipH="1">
            <a:off x="-219990" y="2760802"/>
            <a:ext cx="2920245" cy="1479160"/>
          </a:xfrm>
          <a:prstGeom prst="bentConnector3">
            <a:avLst>
              <a:gd name="adj1" fmla="val -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Gewinkelte Verbindung 777"/>
          <p:cNvCxnSpPr/>
          <p:nvPr/>
        </p:nvCxnSpPr>
        <p:spPr>
          <a:xfrm rot="5400000" flipH="1" flipV="1">
            <a:off x="373604" y="2001944"/>
            <a:ext cx="2204974" cy="1414381"/>
          </a:xfrm>
          <a:prstGeom prst="bentConnector3">
            <a:avLst>
              <a:gd name="adj1" fmla="val -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feld 784"/>
          <p:cNvSpPr txBox="1"/>
          <p:nvPr/>
        </p:nvSpPr>
        <p:spPr>
          <a:xfrm>
            <a:off x="1979712" y="132460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A0 </a:t>
            </a:r>
            <a:r>
              <a:rPr lang="de-DE" sz="1400">
                <a:solidFill>
                  <a:schemeClr val="bg1"/>
                </a:solidFill>
              </a:rPr>
              <a:t> </a:t>
            </a:r>
            <a:r>
              <a:rPr lang="de-DE" sz="1400" smtClean="0">
                <a:solidFill>
                  <a:schemeClr val="bg1"/>
                </a:solidFill>
              </a:rPr>
              <a:t>A1  A2 A3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789" name="Gewinkelte Verbindung 788"/>
          <p:cNvCxnSpPr/>
          <p:nvPr/>
        </p:nvCxnSpPr>
        <p:spPr>
          <a:xfrm rot="10800000" flipV="1">
            <a:off x="5142547" y="3770261"/>
            <a:ext cx="2431312" cy="420930"/>
          </a:xfrm>
          <a:prstGeom prst="bentConnector3">
            <a:avLst>
              <a:gd name="adj1" fmla="val 4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Gerade Verbindung 794"/>
          <p:cNvCxnSpPr/>
          <p:nvPr/>
        </p:nvCxnSpPr>
        <p:spPr>
          <a:xfrm flipH="1">
            <a:off x="5139217" y="4074384"/>
            <a:ext cx="227" cy="11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Ellipse 800"/>
          <p:cNvSpPr/>
          <p:nvPr/>
        </p:nvSpPr>
        <p:spPr>
          <a:xfrm>
            <a:off x="5109397" y="402411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251365" y="5224437"/>
            <a:ext cx="139408" cy="144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51520" y="3515297"/>
            <a:ext cx="139408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2" name="Gewinkelte Verbindung 261"/>
          <p:cNvCxnSpPr/>
          <p:nvPr/>
        </p:nvCxnSpPr>
        <p:spPr>
          <a:xfrm rot="5400000" flipH="1" flipV="1">
            <a:off x="430023" y="1945525"/>
            <a:ext cx="2392624" cy="1714869"/>
          </a:xfrm>
          <a:prstGeom prst="bentConnector3">
            <a:avLst>
              <a:gd name="adj1" fmla="val -1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winkelte Verbindung 285"/>
          <p:cNvCxnSpPr/>
          <p:nvPr/>
        </p:nvCxnSpPr>
        <p:spPr>
          <a:xfrm rot="5400000" flipH="1" flipV="1">
            <a:off x="435366" y="1959545"/>
            <a:ext cx="2595078" cy="1928011"/>
          </a:xfrm>
          <a:prstGeom prst="bentConnector3">
            <a:avLst>
              <a:gd name="adj1" fmla="val 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winkelte Verbindung 289"/>
          <p:cNvCxnSpPr>
            <a:stCxn id="680" idx="3"/>
          </p:cNvCxnSpPr>
          <p:nvPr/>
        </p:nvCxnSpPr>
        <p:spPr>
          <a:xfrm flipV="1">
            <a:off x="768896" y="1606645"/>
            <a:ext cx="2136118" cy="27943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132068" y="451062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n.c.</a:t>
            </a:r>
            <a:endParaRPr lang="de-DE" sz="1200"/>
          </a:p>
        </p:txBody>
      </p:sp>
      <p:sp>
        <p:nvSpPr>
          <p:cNvPr id="308" name="Textfeld 307"/>
          <p:cNvSpPr txBox="1"/>
          <p:nvPr/>
        </p:nvSpPr>
        <p:spPr>
          <a:xfrm>
            <a:off x="-36512" y="6237312"/>
            <a:ext cx="15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13 = G8 connected</a:t>
            </a:r>
          </a:p>
          <a:p>
            <a:r>
              <a:rPr lang="de-DE" sz="1200" smtClean="0"/>
              <a:t>to yellow onboard LED</a:t>
            </a:r>
            <a:endParaRPr lang="de-DE" sz="1200"/>
          </a:p>
        </p:txBody>
      </p:sp>
      <p:cxnSp>
        <p:nvCxnSpPr>
          <p:cNvPr id="63" name="Gerade Verbindung 62"/>
          <p:cNvCxnSpPr>
            <a:stCxn id="74" idx="3"/>
          </p:cNvCxnSpPr>
          <p:nvPr/>
        </p:nvCxnSpPr>
        <p:spPr>
          <a:xfrm>
            <a:off x="7386724" y="1073642"/>
            <a:ext cx="280409" cy="123108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 rot="5400000" flipH="1">
            <a:off x="3535985" y="4393008"/>
            <a:ext cx="461433" cy="261610"/>
            <a:chOff x="4614623" y="3357029"/>
            <a:chExt cx="461433" cy="261610"/>
          </a:xfrm>
        </p:grpSpPr>
        <p:sp>
          <p:nvSpPr>
            <p:cNvPr id="316" name="Textfeld 315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4643407" y="3357029"/>
              <a:ext cx="39305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12k</a:t>
              </a:r>
              <a:endParaRPr lang="de-DE" sz="1100"/>
            </a:p>
          </p:txBody>
        </p:sp>
      </p:grpSp>
      <p:grpSp>
        <p:nvGrpSpPr>
          <p:cNvPr id="318" name="Gruppieren 317"/>
          <p:cNvGrpSpPr/>
          <p:nvPr/>
        </p:nvGrpSpPr>
        <p:grpSpPr>
          <a:xfrm rot="5400000" flipH="1">
            <a:off x="3342740" y="4396650"/>
            <a:ext cx="468717" cy="261610"/>
            <a:chOff x="4607339" y="3357029"/>
            <a:chExt cx="468717" cy="261610"/>
          </a:xfrm>
        </p:grpSpPr>
        <p:sp>
          <p:nvSpPr>
            <p:cNvPr id="319" name="Textfeld 318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4607339" y="3357029"/>
              <a:ext cx="4651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150k</a:t>
              </a:r>
              <a:endParaRPr lang="de-DE" sz="1100"/>
            </a:p>
          </p:txBody>
        </p:sp>
      </p:grpSp>
      <p:cxnSp>
        <p:nvCxnSpPr>
          <p:cNvPr id="321" name="Gewinkelte Verbindung 320"/>
          <p:cNvCxnSpPr/>
          <p:nvPr/>
        </p:nvCxnSpPr>
        <p:spPr>
          <a:xfrm rot="16200000" flipV="1">
            <a:off x="3452663" y="4892427"/>
            <a:ext cx="26054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winkelte Verbindung 324"/>
          <p:cNvCxnSpPr>
            <a:endCxn id="316" idx="1"/>
          </p:cNvCxnSpPr>
          <p:nvPr/>
        </p:nvCxnSpPr>
        <p:spPr>
          <a:xfrm flipV="1">
            <a:off x="3577098" y="4754530"/>
            <a:ext cx="189719" cy="687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Ellipse 327"/>
          <p:cNvSpPr/>
          <p:nvPr/>
        </p:nvSpPr>
        <p:spPr>
          <a:xfrm rot="5400000" flipH="1">
            <a:off x="3549030" y="478762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3436777" y="90849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1" name="Gerade Verbindung 330"/>
          <p:cNvCxnSpPr/>
          <p:nvPr/>
        </p:nvCxnSpPr>
        <p:spPr>
          <a:xfrm>
            <a:off x="3492355" y="620878"/>
            <a:ext cx="177449" cy="5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feld 331"/>
          <p:cNvSpPr txBox="1"/>
          <p:nvPr/>
        </p:nvSpPr>
        <p:spPr>
          <a:xfrm>
            <a:off x="2771800" y="332656"/>
            <a:ext cx="10157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analog meter</a:t>
            </a:r>
          </a:p>
          <a:p>
            <a:r>
              <a:rPr lang="de-DE" sz="1200" smtClean="0"/>
              <a:t>adjust</a:t>
            </a:r>
            <a:endParaRPr lang="de-DE" sz="1200"/>
          </a:p>
        </p:txBody>
      </p:sp>
      <p:grpSp>
        <p:nvGrpSpPr>
          <p:cNvPr id="333" name="Gruppieren 332"/>
          <p:cNvGrpSpPr/>
          <p:nvPr/>
        </p:nvGrpSpPr>
        <p:grpSpPr>
          <a:xfrm rot="5400000" flipH="1">
            <a:off x="3677517" y="1890227"/>
            <a:ext cx="456864" cy="264226"/>
            <a:chOff x="4614623" y="3357038"/>
            <a:chExt cx="461433" cy="261610"/>
          </a:xfrm>
        </p:grpSpPr>
        <p:sp>
          <p:nvSpPr>
            <p:cNvPr id="334" name="Textfeld 333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4643407" y="3357038"/>
              <a:ext cx="39305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22k</a:t>
              </a:r>
              <a:endParaRPr lang="de-DE" sz="1100"/>
            </a:p>
          </p:txBody>
        </p:sp>
      </p:grpSp>
      <p:sp>
        <p:nvSpPr>
          <p:cNvPr id="337" name="Textfeld 336"/>
          <p:cNvSpPr txBox="1"/>
          <p:nvPr/>
        </p:nvSpPr>
        <p:spPr>
          <a:xfrm>
            <a:off x="3635896" y="1321023"/>
            <a:ext cx="48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Gnd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38" name="Gewinkelte Verbindung 337"/>
          <p:cNvCxnSpPr>
            <a:stCxn id="334" idx="3"/>
          </p:cNvCxnSpPr>
          <p:nvPr/>
        </p:nvCxnSpPr>
        <p:spPr>
          <a:xfrm rot="16200000" flipV="1">
            <a:off x="3812382" y="1700213"/>
            <a:ext cx="187263" cy="1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uppieren 342"/>
          <p:cNvGrpSpPr/>
          <p:nvPr/>
        </p:nvGrpSpPr>
        <p:grpSpPr>
          <a:xfrm flipH="1">
            <a:off x="3325861" y="644998"/>
            <a:ext cx="456864" cy="261610"/>
            <a:chOff x="4614623" y="3357038"/>
            <a:chExt cx="461433" cy="259020"/>
          </a:xfrm>
        </p:grpSpPr>
        <p:sp>
          <p:nvSpPr>
            <p:cNvPr id="344" name="Textfeld 343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345" name="Textfeld 344"/>
            <p:cNvSpPr txBox="1"/>
            <p:nvPr/>
          </p:nvSpPr>
          <p:spPr>
            <a:xfrm>
              <a:off x="4639475" y="3357038"/>
              <a:ext cx="396987" cy="2590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20k</a:t>
              </a:r>
              <a:endParaRPr lang="de-DE" sz="1100"/>
            </a:p>
          </p:txBody>
        </p:sp>
      </p:grpSp>
      <p:cxnSp>
        <p:nvCxnSpPr>
          <p:cNvPr id="368" name="Gerade Verbindung 367"/>
          <p:cNvCxnSpPr>
            <a:endCxn id="345" idx="0"/>
          </p:cNvCxnSpPr>
          <p:nvPr/>
        </p:nvCxnSpPr>
        <p:spPr>
          <a:xfrm flipV="1">
            <a:off x="3468545" y="644998"/>
            <a:ext cx="93046" cy="2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Gewinkelte Verbindung 368"/>
          <p:cNvCxnSpPr>
            <a:stCxn id="316" idx="3"/>
          </p:cNvCxnSpPr>
          <p:nvPr/>
        </p:nvCxnSpPr>
        <p:spPr>
          <a:xfrm rot="5400000" flipH="1" flipV="1">
            <a:off x="3799211" y="4194801"/>
            <a:ext cx="65902" cy="130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winkelte Verbindung 369"/>
          <p:cNvCxnSpPr>
            <a:stCxn id="320" idx="3"/>
          </p:cNvCxnSpPr>
          <p:nvPr/>
        </p:nvCxnSpPr>
        <p:spPr>
          <a:xfrm rot="5400000" flipH="1" flipV="1">
            <a:off x="3640754" y="4163540"/>
            <a:ext cx="69427" cy="1967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Ellipse 370"/>
          <p:cNvSpPr/>
          <p:nvPr/>
        </p:nvSpPr>
        <p:spPr>
          <a:xfrm rot="5400000" flipH="1">
            <a:off x="3730005" y="419251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/>
        </p:nvSpPr>
        <p:spPr>
          <a:xfrm rot="5400000" flipH="1">
            <a:off x="3872880" y="419251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4" name="Gewinkelte Verbindung 373"/>
          <p:cNvCxnSpPr>
            <a:endCxn id="344" idx="1"/>
          </p:cNvCxnSpPr>
          <p:nvPr/>
        </p:nvCxnSpPr>
        <p:spPr>
          <a:xfrm rot="16200000" flipV="1">
            <a:off x="3468939" y="1090770"/>
            <a:ext cx="923292" cy="295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winkelte Verbindung 374"/>
          <p:cNvCxnSpPr/>
          <p:nvPr/>
        </p:nvCxnSpPr>
        <p:spPr>
          <a:xfrm flipV="1">
            <a:off x="3905949" y="1709191"/>
            <a:ext cx="172499" cy="3220"/>
          </a:xfrm>
          <a:prstGeom prst="bentConnector3">
            <a:avLst>
              <a:gd name="adj1" fmla="val 5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Ellipse 376"/>
          <p:cNvSpPr/>
          <p:nvPr/>
        </p:nvSpPr>
        <p:spPr>
          <a:xfrm rot="5400000" flipH="1">
            <a:off x="3870970" y="16669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8" name="Gewinkelte Verbindung 377"/>
          <p:cNvCxnSpPr>
            <a:endCxn id="344" idx="3"/>
          </p:cNvCxnSpPr>
          <p:nvPr/>
        </p:nvCxnSpPr>
        <p:spPr>
          <a:xfrm rot="16200000" flipV="1">
            <a:off x="2785715" y="1317130"/>
            <a:ext cx="1660380" cy="580088"/>
          </a:xfrm>
          <a:prstGeom prst="bentConnector4">
            <a:avLst>
              <a:gd name="adj1" fmla="val 383"/>
              <a:gd name="adj2" fmla="val 139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Ellipse 378"/>
          <p:cNvSpPr/>
          <p:nvPr/>
        </p:nvSpPr>
        <p:spPr>
          <a:xfrm rot="5400000" flipH="1">
            <a:off x="3876302" y="240183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2" name="Gewinkelte Verbindung 381"/>
          <p:cNvCxnSpPr>
            <a:endCxn id="330" idx="2"/>
          </p:cNvCxnSpPr>
          <p:nvPr/>
        </p:nvCxnSpPr>
        <p:spPr>
          <a:xfrm>
            <a:off x="3101801" y="944494"/>
            <a:ext cx="334976" cy="12700"/>
          </a:xfrm>
          <a:prstGeom prst="bentConnector3">
            <a:avLst>
              <a:gd name="adj1" fmla="val 101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Ellipse 384"/>
          <p:cNvSpPr/>
          <p:nvPr/>
        </p:nvSpPr>
        <p:spPr>
          <a:xfrm rot="5400000" flipH="1">
            <a:off x="3059832" y="91824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1" name="Gewinkelte Verbindung 280"/>
          <p:cNvCxnSpPr/>
          <p:nvPr/>
        </p:nvCxnSpPr>
        <p:spPr>
          <a:xfrm rot="10800000" flipV="1">
            <a:off x="768901" y="4754530"/>
            <a:ext cx="418729" cy="114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87011" y="4253761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4" idx="4"/>
          </p:cNvCxnSpPr>
          <p:nvPr/>
        </p:nvCxnSpPr>
        <p:spPr>
          <a:xfrm>
            <a:off x="2123015" y="4325769"/>
            <a:ext cx="142009" cy="4320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004612" y="4757817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04612" y="4757817"/>
            <a:ext cx="0" cy="391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17455" y="3882691"/>
            <a:ext cx="0" cy="391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587514" y="4257971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</p:cNvCxnSpPr>
          <p:nvPr/>
        </p:nvCxnSpPr>
        <p:spPr>
          <a:xfrm>
            <a:off x="2623518" y="4329979"/>
            <a:ext cx="142009" cy="4320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505115" y="4762027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505115" y="4762027"/>
            <a:ext cx="0" cy="6646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17958" y="3886901"/>
            <a:ext cx="0" cy="391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09343" y="4316934"/>
            <a:ext cx="95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green</a:t>
            </a:r>
          </a:p>
          <a:p>
            <a:pPr algn="r"/>
            <a:r>
              <a:rPr lang="de-DE" sz="1200" smtClean="0"/>
              <a:t>push-button</a:t>
            </a:r>
            <a:endParaRPr lang="de-DE" sz="1200"/>
          </a:p>
        </p:txBody>
      </p:sp>
      <p:sp>
        <p:nvSpPr>
          <p:cNvPr id="23" name="Textfeld 22"/>
          <p:cNvSpPr txBox="1"/>
          <p:nvPr/>
        </p:nvSpPr>
        <p:spPr>
          <a:xfrm>
            <a:off x="2747972" y="4316934"/>
            <a:ext cx="95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black</a:t>
            </a:r>
          </a:p>
          <a:p>
            <a:r>
              <a:rPr lang="de-DE" sz="1200" smtClean="0"/>
              <a:t>push-button</a:t>
            </a:r>
            <a:endParaRPr lang="de-DE" sz="1200"/>
          </a:p>
        </p:txBody>
      </p:sp>
      <p:cxnSp>
        <p:nvCxnSpPr>
          <p:cNvPr id="24" name="Gerade Verbindung 23"/>
          <p:cNvCxnSpPr/>
          <p:nvPr/>
        </p:nvCxnSpPr>
        <p:spPr>
          <a:xfrm>
            <a:off x="893319" y="3882691"/>
            <a:ext cx="3096344" cy="421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93319" y="5426671"/>
            <a:ext cx="1611796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93319" y="5138639"/>
            <a:ext cx="1111293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311" y="3573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3 Gnd</a:t>
            </a:r>
            <a:endParaRPr lang="de-DE" sz="1200"/>
          </a:p>
        </p:txBody>
      </p:sp>
      <p:sp>
        <p:nvSpPr>
          <p:cNvPr id="37" name="Textfeld 36"/>
          <p:cNvSpPr txBox="1"/>
          <p:nvPr/>
        </p:nvSpPr>
        <p:spPr>
          <a:xfrm>
            <a:off x="821311" y="4789632"/>
            <a:ext cx="988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 Arduino 23</a:t>
            </a:r>
          </a:p>
          <a:p>
            <a:endParaRPr lang="de-DE" sz="1200"/>
          </a:p>
          <a:p>
            <a:endParaRPr lang="de-DE" sz="1200" smtClean="0"/>
          </a:p>
          <a:p>
            <a:endParaRPr lang="de-DE" sz="1200"/>
          </a:p>
          <a:p>
            <a:r>
              <a:rPr lang="de-DE" sz="1200" smtClean="0"/>
              <a:t>2 Arduino 22</a:t>
            </a:r>
            <a:endParaRPr lang="de-DE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74" y="1538239"/>
            <a:ext cx="1382625" cy="118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Gerade Verbindung 41"/>
          <p:cNvCxnSpPr/>
          <p:nvPr/>
        </p:nvCxnSpPr>
        <p:spPr>
          <a:xfrm flipV="1">
            <a:off x="2004612" y="2721447"/>
            <a:ext cx="0" cy="11654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76083" y="263691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-              +</a:t>
            </a:r>
            <a:endParaRPr lang="de-DE" sz="1400"/>
          </a:p>
        </p:txBody>
      </p:sp>
      <p:cxnSp>
        <p:nvCxnSpPr>
          <p:cNvPr id="46" name="Gerade Verbindung 45"/>
          <p:cNvCxnSpPr/>
          <p:nvPr/>
        </p:nvCxnSpPr>
        <p:spPr>
          <a:xfrm>
            <a:off x="908168" y="3296554"/>
            <a:ext cx="1497319" cy="0"/>
          </a:xfrm>
          <a:prstGeom prst="line">
            <a:avLst/>
          </a:prstGeom>
          <a:ln w="25400">
            <a:solidFill>
              <a:srgbClr val="7030A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2397867" y="2721448"/>
            <a:ext cx="0" cy="582726"/>
          </a:xfrm>
          <a:prstGeom prst="line">
            <a:avLst/>
          </a:prstGeom>
          <a:ln w="25400">
            <a:solidFill>
              <a:srgbClr val="7030A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821311" y="29740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 PWM</a:t>
            </a:r>
            <a:endParaRPr lang="de-DE" sz="1200"/>
          </a:p>
        </p:txBody>
      </p:sp>
      <p:sp>
        <p:nvSpPr>
          <p:cNvPr id="49" name="Rechteck 48"/>
          <p:cNvSpPr/>
          <p:nvPr/>
        </p:nvSpPr>
        <p:spPr>
          <a:xfrm>
            <a:off x="1495784" y="1238563"/>
            <a:ext cx="1394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/>
              <a:t>VOLTCRAFT AM-49X27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965327" y="1917993"/>
            <a:ext cx="625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270 </a:t>
            </a:r>
            <a:r>
              <a:rPr lang="el-GR" sz="1100" smtClean="0"/>
              <a:t>μ</a:t>
            </a:r>
            <a:r>
              <a:rPr lang="de-DE" sz="1100" smtClean="0"/>
              <a:t>A </a:t>
            </a:r>
          </a:p>
          <a:p>
            <a:r>
              <a:rPr lang="de-DE" sz="1100" smtClean="0"/>
              <a:t>1.66 k</a:t>
            </a:r>
            <a:r>
              <a:rPr lang="el-GR" sz="1100"/>
              <a:t>Ω</a:t>
            </a:r>
            <a:endParaRPr lang="de-DE" sz="1100"/>
          </a:p>
        </p:txBody>
      </p:sp>
      <p:cxnSp>
        <p:nvCxnSpPr>
          <p:cNvPr id="54" name="Gerade Verbindung 53"/>
          <p:cNvCxnSpPr/>
          <p:nvPr/>
        </p:nvCxnSpPr>
        <p:spPr>
          <a:xfrm>
            <a:off x="4686123" y="703983"/>
            <a:ext cx="358801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5442967" y="2928241"/>
            <a:ext cx="2831172" cy="0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Zusammenführen 56"/>
          <p:cNvSpPr/>
          <p:nvPr/>
        </p:nvSpPr>
        <p:spPr>
          <a:xfrm>
            <a:off x="5265771" y="1321748"/>
            <a:ext cx="360040" cy="28803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5268506" y="1609780"/>
            <a:ext cx="3600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>
            <a:endCxn id="85" idx="1"/>
          </p:cNvCxnSpPr>
          <p:nvPr/>
        </p:nvCxnSpPr>
        <p:spPr>
          <a:xfrm>
            <a:off x="5445791" y="703983"/>
            <a:ext cx="6900" cy="15959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ssdiagramm: Zusammenführen 63"/>
          <p:cNvSpPr/>
          <p:nvPr/>
        </p:nvSpPr>
        <p:spPr>
          <a:xfrm>
            <a:off x="6183172" y="1321748"/>
            <a:ext cx="360040" cy="28803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85907" y="1609780"/>
            <a:ext cx="3600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65"/>
          <p:cNvCxnSpPr>
            <a:endCxn id="83" idx="1"/>
          </p:cNvCxnSpPr>
          <p:nvPr/>
        </p:nvCxnSpPr>
        <p:spPr>
          <a:xfrm>
            <a:off x="6360368" y="703983"/>
            <a:ext cx="5559" cy="13626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V="1">
            <a:off x="6365927" y="2675781"/>
            <a:ext cx="1908212" cy="1"/>
          </a:xfrm>
          <a:prstGeom prst="line">
            <a:avLst/>
          </a:prstGeom>
          <a:ln w="25400">
            <a:solidFill>
              <a:srgbClr val="FFFF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346001" y="2393266"/>
            <a:ext cx="1000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Arduino A2 8</a:t>
            </a:r>
          </a:p>
          <a:p>
            <a:pPr algn="r"/>
            <a:endParaRPr lang="de-DE" sz="1200" smtClean="0"/>
          </a:p>
          <a:p>
            <a:pPr algn="r"/>
            <a:endParaRPr lang="de-DE" sz="1200"/>
          </a:p>
          <a:p>
            <a:pPr algn="r"/>
            <a:r>
              <a:rPr lang="de-DE" sz="1200" smtClean="0"/>
              <a:t>Arduino A3 7</a:t>
            </a:r>
            <a:endParaRPr lang="de-DE" sz="1200"/>
          </a:p>
        </p:txBody>
      </p:sp>
      <p:cxnSp>
        <p:nvCxnSpPr>
          <p:cNvPr id="73" name="Gerade Verbindung mit Pfeil 72"/>
          <p:cNvCxnSpPr/>
          <p:nvPr/>
        </p:nvCxnSpPr>
        <p:spPr>
          <a:xfrm flipH="1">
            <a:off x="4889763" y="1496071"/>
            <a:ext cx="288032" cy="140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4889763" y="1648471"/>
            <a:ext cx="288032" cy="140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5825867" y="1491273"/>
            <a:ext cx="288032" cy="140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>
            <a:off x="5825867" y="1643673"/>
            <a:ext cx="288032" cy="140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4686123" y="1034406"/>
            <a:ext cx="56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white</a:t>
            </a:r>
          </a:p>
          <a:p>
            <a:pPr algn="r"/>
            <a:r>
              <a:rPr lang="de-DE" sz="1200" smtClean="0"/>
              <a:t>meter</a:t>
            </a:r>
            <a:endParaRPr lang="de-DE" sz="1200"/>
          </a:p>
        </p:txBody>
      </p:sp>
      <p:sp>
        <p:nvSpPr>
          <p:cNvPr id="81" name="Textfeld 80"/>
          <p:cNvSpPr txBox="1"/>
          <p:nvPr/>
        </p:nvSpPr>
        <p:spPr>
          <a:xfrm>
            <a:off x="7698075" y="354976"/>
            <a:ext cx="6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+ 5V 11</a:t>
            </a:r>
            <a:endParaRPr lang="de-DE" sz="1200"/>
          </a:p>
        </p:txBody>
      </p:sp>
      <p:sp>
        <p:nvSpPr>
          <p:cNvPr id="82" name="Textfeld 81"/>
          <p:cNvSpPr txBox="1"/>
          <p:nvPr/>
        </p:nvSpPr>
        <p:spPr>
          <a:xfrm>
            <a:off x="6545947" y="117842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red</a:t>
            </a:r>
          </a:p>
          <a:p>
            <a:r>
              <a:rPr lang="de-DE" sz="1200" smtClean="0"/>
              <a:t>keyboard</a:t>
            </a:r>
            <a:endParaRPr lang="de-DE" sz="1200"/>
          </a:p>
        </p:txBody>
      </p:sp>
      <p:sp>
        <p:nvSpPr>
          <p:cNvPr id="83" name="Textfeld 82"/>
          <p:cNvSpPr txBox="1"/>
          <p:nvPr/>
        </p:nvSpPr>
        <p:spPr>
          <a:xfrm rot="5400000">
            <a:off x="6155773" y="2138273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330</a:t>
            </a:r>
            <a:endParaRPr lang="de-DE" sz="1200"/>
          </a:p>
        </p:txBody>
      </p:sp>
      <p:sp>
        <p:nvSpPr>
          <p:cNvPr id="85" name="Textfeld 84"/>
          <p:cNvSpPr txBox="1"/>
          <p:nvPr/>
        </p:nvSpPr>
        <p:spPr>
          <a:xfrm rot="5400000">
            <a:off x="5242537" y="2371553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180</a:t>
            </a:r>
            <a:endParaRPr lang="de-DE" sz="1200"/>
          </a:p>
        </p:txBody>
      </p:sp>
      <p:cxnSp>
        <p:nvCxnSpPr>
          <p:cNvPr id="88" name="Gerade Verbindung 87"/>
          <p:cNvCxnSpPr>
            <a:stCxn id="85" idx="3"/>
          </p:cNvCxnSpPr>
          <p:nvPr/>
        </p:nvCxnSpPr>
        <p:spPr>
          <a:xfrm>
            <a:off x="5452691" y="2720207"/>
            <a:ext cx="0" cy="2156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6367800" y="2486927"/>
            <a:ext cx="0" cy="1981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07" y="3030198"/>
            <a:ext cx="581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Gerade Verbindung 95"/>
          <p:cNvCxnSpPr/>
          <p:nvPr/>
        </p:nvCxnSpPr>
        <p:spPr>
          <a:xfrm flipV="1">
            <a:off x="3989663" y="3429001"/>
            <a:ext cx="0" cy="4579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>
            <a:off x="2890718" y="3063671"/>
            <a:ext cx="594889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807055" y="2739400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10 A0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437002" y="2546320"/>
            <a:ext cx="579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stereo</a:t>
            </a:r>
            <a:endParaRPr lang="de-DE" sz="1200"/>
          </a:p>
        </p:txBody>
      </p:sp>
      <p:grpSp>
        <p:nvGrpSpPr>
          <p:cNvPr id="108" name="Gruppieren 107"/>
          <p:cNvGrpSpPr/>
          <p:nvPr/>
        </p:nvGrpSpPr>
        <p:grpSpPr>
          <a:xfrm>
            <a:off x="5375120" y="3861048"/>
            <a:ext cx="393396" cy="1767312"/>
            <a:chOff x="5375120" y="3717032"/>
            <a:chExt cx="393396" cy="1767312"/>
          </a:xfrm>
        </p:grpSpPr>
        <p:sp>
          <p:nvSpPr>
            <p:cNvPr id="111" name="Ellipse 110"/>
            <p:cNvSpPr/>
            <p:nvPr/>
          </p:nvSpPr>
          <p:spPr>
            <a:xfrm>
              <a:off x="5590503" y="4088102"/>
              <a:ext cx="72008" cy="7200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2" name="Gerade Verbindung 111"/>
            <p:cNvCxnSpPr>
              <a:stCxn id="111" idx="4"/>
            </p:cNvCxnSpPr>
            <p:nvPr/>
          </p:nvCxnSpPr>
          <p:spPr>
            <a:xfrm>
              <a:off x="5626507" y="4160110"/>
              <a:ext cx="142009" cy="4320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>
              <a:off x="5508104" y="459215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>
              <a:off x="5508104" y="4591519"/>
              <a:ext cx="0" cy="256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>
              <a:off x="5620947" y="3717032"/>
              <a:ext cx="0" cy="3918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/>
            <p:cNvSpPr txBox="1"/>
            <p:nvPr/>
          </p:nvSpPr>
          <p:spPr>
            <a:xfrm rot="5400000">
              <a:off x="5307474" y="4920033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cxnSp>
          <p:nvCxnSpPr>
            <p:cNvPr id="117" name="Gerade Verbindung 116"/>
            <p:cNvCxnSpPr>
              <a:stCxn id="116" idx="3"/>
            </p:cNvCxnSpPr>
            <p:nvPr/>
          </p:nvCxnSpPr>
          <p:spPr>
            <a:xfrm>
              <a:off x="5513620" y="5264679"/>
              <a:ext cx="0" cy="219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/>
        </p:nvGrpSpPr>
        <p:grpSpPr>
          <a:xfrm>
            <a:off x="5834788" y="3861048"/>
            <a:ext cx="393396" cy="1963972"/>
            <a:chOff x="5375120" y="3717032"/>
            <a:chExt cx="393396" cy="1963972"/>
          </a:xfrm>
        </p:grpSpPr>
        <p:sp>
          <p:nvSpPr>
            <p:cNvPr id="123" name="Ellipse 122"/>
            <p:cNvSpPr/>
            <p:nvPr/>
          </p:nvSpPr>
          <p:spPr>
            <a:xfrm>
              <a:off x="5590503" y="4088102"/>
              <a:ext cx="72008" cy="7200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4" name="Gerade Verbindung 123"/>
            <p:cNvCxnSpPr>
              <a:stCxn id="123" idx="4"/>
            </p:cNvCxnSpPr>
            <p:nvPr/>
          </p:nvCxnSpPr>
          <p:spPr>
            <a:xfrm>
              <a:off x="5626507" y="4160110"/>
              <a:ext cx="142009" cy="4320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5508104" y="459215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5508104" y="4591519"/>
              <a:ext cx="0" cy="256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5620947" y="3717032"/>
              <a:ext cx="0" cy="3918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/>
            <p:cNvSpPr txBox="1"/>
            <p:nvPr/>
          </p:nvSpPr>
          <p:spPr>
            <a:xfrm rot="5400000">
              <a:off x="5307474" y="4920033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22</a:t>
              </a:r>
              <a:r>
                <a:rPr lang="de-DE" sz="1200" smtClean="0"/>
                <a:t>k</a:t>
              </a:r>
              <a:endParaRPr lang="de-DE" sz="1200"/>
            </a:p>
          </p:txBody>
        </p:sp>
        <p:cxnSp>
          <p:nvCxnSpPr>
            <p:cNvPr id="129" name="Gerade Verbindung 128"/>
            <p:cNvCxnSpPr>
              <a:stCxn id="128" idx="3"/>
              <a:endCxn id="147" idx="1"/>
            </p:cNvCxnSpPr>
            <p:nvPr/>
          </p:nvCxnSpPr>
          <p:spPr>
            <a:xfrm>
              <a:off x="5513620" y="5264679"/>
              <a:ext cx="6171" cy="4163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6266836" y="3861048"/>
            <a:ext cx="393396" cy="1767312"/>
            <a:chOff x="5375120" y="3717032"/>
            <a:chExt cx="393396" cy="1767312"/>
          </a:xfrm>
        </p:grpSpPr>
        <p:sp>
          <p:nvSpPr>
            <p:cNvPr id="131" name="Ellipse 130"/>
            <p:cNvSpPr/>
            <p:nvPr/>
          </p:nvSpPr>
          <p:spPr>
            <a:xfrm>
              <a:off x="5590503" y="4088102"/>
              <a:ext cx="72008" cy="7200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2" name="Gerade Verbindung 131"/>
            <p:cNvCxnSpPr>
              <a:stCxn id="131" idx="4"/>
            </p:cNvCxnSpPr>
            <p:nvPr/>
          </p:nvCxnSpPr>
          <p:spPr>
            <a:xfrm>
              <a:off x="5626507" y="4160110"/>
              <a:ext cx="142009" cy="4320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5508104" y="459215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/>
          </p:nvCxnSpPr>
          <p:spPr>
            <a:xfrm>
              <a:off x="5508104" y="4591519"/>
              <a:ext cx="0" cy="256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/>
          </p:nvCxnSpPr>
          <p:spPr>
            <a:xfrm>
              <a:off x="5620947" y="3717032"/>
              <a:ext cx="0" cy="3918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/>
            <p:cNvSpPr txBox="1"/>
            <p:nvPr/>
          </p:nvSpPr>
          <p:spPr>
            <a:xfrm rot="5400000">
              <a:off x="5307474" y="4920033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47k</a:t>
              </a:r>
              <a:endParaRPr lang="de-DE" sz="1200"/>
            </a:p>
          </p:txBody>
        </p:sp>
        <p:cxnSp>
          <p:nvCxnSpPr>
            <p:cNvPr id="137" name="Gerade Verbindung 136"/>
            <p:cNvCxnSpPr>
              <a:stCxn id="136" idx="3"/>
            </p:cNvCxnSpPr>
            <p:nvPr/>
          </p:nvCxnSpPr>
          <p:spPr>
            <a:xfrm>
              <a:off x="5513620" y="5264679"/>
              <a:ext cx="0" cy="219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uppieren 137"/>
          <p:cNvGrpSpPr/>
          <p:nvPr/>
        </p:nvGrpSpPr>
        <p:grpSpPr>
          <a:xfrm>
            <a:off x="6698884" y="3861048"/>
            <a:ext cx="393396" cy="1767312"/>
            <a:chOff x="5375120" y="3717032"/>
            <a:chExt cx="393396" cy="1767312"/>
          </a:xfrm>
        </p:grpSpPr>
        <p:sp>
          <p:nvSpPr>
            <p:cNvPr id="139" name="Ellipse 138"/>
            <p:cNvSpPr/>
            <p:nvPr/>
          </p:nvSpPr>
          <p:spPr>
            <a:xfrm>
              <a:off x="5590503" y="4088102"/>
              <a:ext cx="72008" cy="7200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0" name="Gerade Verbindung 139"/>
            <p:cNvCxnSpPr>
              <a:stCxn id="139" idx="4"/>
            </p:cNvCxnSpPr>
            <p:nvPr/>
          </p:nvCxnSpPr>
          <p:spPr>
            <a:xfrm>
              <a:off x="5626507" y="4160110"/>
              <a:ext cx="142009" cy="4320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/>
            <p:cNvCxnSpPr/>
            <p:nvPr/>
          </p:nvCxnSpPr>
          <p:spPr>
            <a:xfrm>
              <a:off x="5508104" y="459215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>
              <a:endCxn id="144" idx="1"/>
            </p:cNvCxnSpPr>
            <p:nvPr/>
          </p:nvCxnSpPr>
          <p:spPr>
            <a:xfrm>
              <a:off x="5508104" y="4591519"/>
              <a:ext cx="5516" cy="221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/>
            <p:cNvCxnSpPr/>
            <p:nvPr/>
          </p:nvCxnSpPr>
          <p:spPr>
            <a:xfrm>
              <a:off x="5620947" y="3717032"/>
              <a:ext cx="0" cy="3918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feld 143"/>
            <p:cNvSpPr txBox="1"/>
            <p:nvPr/>
          </p:nvSpPr>
          <p:spPr>
            <a:xfrm rot="5400000">
              <a:off x="5268200" y="4920033"/>
              <a:ext cx="4908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100k</a:t>
              </a:r>
              <a:endParaRPr lang="de-DE" sz="1200"/>
            </a:p>
          </p:txBody>
        </p:sp>
        <p:cxnSp>
          <p:nvCxnSpPr>
            <p:cNvPr id="145" name="Gerade Verbindung 144"/>
            <p:cNvCxnSpPr>
              <a:stCxn id="144" idx="3"/>
            </p:cNvCxnSpPr>
            <p:nvPr/>
          </p:nvCxnSpPr>
          <p:spPr>
            <a:xfrm>
              <a:off x="5513620" y="5303953"/>
              <a:ext cx="0" cy="1803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feld 146"/>
          <p:cNvSpPr txBox="1"/>
          <p:nvPr/>
        </p:nvSpPr>
        <p:spPr>
          <a:xfrm rot="5400000">
            <a:off x="5773313" y="5892666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10k</a:t>
            </a:r>
            <a:endParaRPr lang="de-DE" sz="1200"/>
          </a:p>
        </p:txBody>
      </p:sp>
      <p:cxnSp>
        <p:nvCxnSpPr>
          <p:cNvPr id="151" name="Gerade Verbindung 150"/>
          <p:cNvCxnSpPr/>
          <p:nvPr/>
        </p:nvCxnSpPr>
        <p:spPr>
          <a:xfrm>
            <a:off x="4683608" y="3861048"/>
            <a:ext cx="225741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3989663" y="6453336"/>
            <a:ext cx="198093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>
            <a:stCxn id="147" idx="3"/>
          </p:cNvCxnSpPr>
          <p:nvPr/>
        </p:nvCxnSpPr>
        <p:spPr>
          <a:xfrm flipH="1">
            <a:off x="5973289" y="6237312"/>
            <a:ext cx="617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7346778" y="5312241"/>
            <a:ext cx="10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Arduino A1 9</a:t>
            </a:r>
            <a:endParaRPr lang="de-DE" sz="1200"/>
          </a:p>
        </p:txBody>
      </p:sp>
      <p:cxnSp>
        <p:nvCxnSpPr>
          <p:cNvPr id="164" name="Gerade Verbindung 163"/>
          <p:cNvCxnSpPr/>
          <p:nvPr/>
        </p:nvCxnSpPr>
        <p:spPr>
          <a:xfrm flipV="1">
            <a:off x="4683608" y="703983"/>
            <a:ext cx="0" cy="315706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/>
          <p:cNvCxnSpPr/>
          <p:nvPr/>
        </p:nvCxnSpPr>
        <p:spPr>
          <a:xfrm>
            <a:off x="3989663" y="3886901"/>
            <a:ext cx="0" cy="256643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5508104" y="5634432"/>
            <a:ext cx="2766035" cy="0"/>
          </a:xfrm>
          <a:prstGeom prst="line">
            <a:avLst/>
          </a:prstGeom>
          <a:ln w="25400">
            <a:solidFill>
              <a:srgbClr val="FFC000"/>
            </a:solidFill>
          </a:ln>
          <a:effectLst>
            <a:glow rad="177800">
              <a:schemeClr val="accent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44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Bildschirmpräsentation (4:3)</PresentationFormat>
  <Paragraphs>170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803</cp:revision>
  <cp:lastPrinted>2018-04-13T19:57:28Z</cp:lastPrinted>
  <dcterms:created xsi:type="dcterms:W3CDTF">2016-03-06T18:59:25Z</dcterms:created>
  <dcterms:modified xsi:type="dcterms:W3CDTF">2018-04-13T20:17:30Z</dcterms:modified>
</cp:coreProperties>
</file>