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81813" cy="100028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1" autoAdjust="0"/>
    <p:restoredTop sz="94687" autoAdjust="0"/>
  </p:normalViewPr>
  <p:slideViewPr>
    <p:cSldViewPr>
      <p:cViewPr varScale="1">
        <p:scale>
          <a:sx n="114" d="100"/>
          <a:sy n="114" d="100"/>
        </p:scale>
        <p:origin x="-159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101CF-87A5-471D-ACE7-0C9EA2CCD883}" type="datetimeFigureOut">
              <a:rPr lang="de-DE" smtClean="0"/>
              <a:t>14.04.2017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E87B3-CBEA-4DD2-9708-86A5C75EDB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8518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101CF-87A5-471D-ACE7-0C9EA2CCD883}" type="datetimeFigureOut">
              <a:rPr lang="de-DE" smtClean="0"/>
              <a:t>14.04.2017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E87B3-CBEA-4DD2-9708-86A5C75EDB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5235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101CF-87A5-471D-ACE7-0C9EA2CCD883}" type="datetimeFigureOut">
              <a:rPr lang="de-DE" smtClean="0"/>
              <a:t>14.04.2017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E87B3-CBEA-4DD2-9708-86A5C75EDB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3078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101CF-87A5-471D-ACE7-0C9EA2CCD883}" type="datetimeFigureOut">
              <a:rPr lang="de-DE" smtClean="0"/>
              <a:t>14.04.2017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E87B3-CBEA-4DD2-9708-86A5C75EDB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9461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101CF-87A5-471D-ACE7-0C9EA2CCD883}" type="datetimeFigureOut">
              <a:rPr lang="de-DE" smtClean="0"/>
              <a:t>14.04.2017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E87B3-CBEA-4DD2-9708-86A5C75EDB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8004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101CF-87A5-471D-ACE7-0C9EA2CCD883}" type="datetimeFigureOut">
              <a:rPr lang="de-DE" smtClean="0"/>
              <a:t>14.04.2017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E87B3-CBEA-4DD2-9708-86A5C75EDB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6538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101CF-87A5-471D-ACE7-0C9EA2CCD883}" type="datetimeFigureOut">
              <a:rPr lang="de-DE" smtClean="0"/>
              <a:t>14.04.2017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E87B3-CBEA-4DD2-9708-86A5C75EDB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7697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101CF-87A5-471D-ACE7-0C9EA2CCD883}" type="datetimeFigureOut">
              <a:rPr lang="de-DE" smtClean="0"/>
              <a:t>14.04.2017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E87B3-CBEA-4DD2-9708-86A5C75EDB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8969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101CF-87A5-471D-ACE7-0C9EA2CCD883}" type="datetimeFigureOut">
              <a:rPr lang="de-DE" smtClean="0"/>
              <a:t>14.04.2017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E87B3-CBEA-4DD2-9708-86A5C75EDB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9036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101CF-87A5-471D-ACE7-0C9EA2CCD883}" type="datetimeFigureOut">
              <a:rPr lang="de-DE" smtClean="0"/>
              <a:t>14.04.2017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E87B3-CBEA-4DD2-9708-86A5C75EDB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4899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101CF-87A5-471D-ACE7-0C9EA2CCD883}" type="datetimeFigureOut">
              <a:rPr lang="de-DE" smtClean="0"/>
              <a:t>14.04.2017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E87B3-CBEA-4DD2-9708-86A5C75EDB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570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101CF-87A5-471D-ACE7-0C9EA2CCD883}" type="datetimeFigureOut">
              <a:rPr lang="de-DE" smtClean="0"/>
              <a:t>14.04.2017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E87B3-CBEA-4DD2-9708-86A5C75EDB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943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323528" y="404664"/>
            <a:ext cx="8424936" cy="56166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96" name="Gerade Verbindung mit Pfeil 195"/>
          <p:cNvCxnSpPr>
            <a:stCxn id="168" idx="3"/>
            <a:endCxn id="194" idx="3"/>
          </p:cNvCxnSpPr>
          <p:nvPr/>
        </p:nvCxnSpPr>
        <p:spPr>
          <a:xfrm flipV="1">
            <a:off x="4752021" y="2077744"/>
            <a:ext cx="3420379" cy="847200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Gerade Verbindung mit Pfeil 190"/>
          <p:cNvCxnSpPr>
            <a:stCxn id="168" idx="3"/>
            <a:endCxn id="166" idx="3"/>
          </p:cNvCxnSpPr>
          <p:nvPr/>
        </p:nvCxnSpPr>
        <p:spPr>
          <a:xfrm flipV="1">
            <a:off x="4752021" y="1107849"/>
            <a:ext cx="3420379" cy="1817095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hteck 4"/>
          <p:cNvSpPr/>
          <p:nvPr/>
        </p:nvSpPr>
        <p:spPr>
          <a:xfrm>
            <a:off x="1547663" y="1556792"/>
            <a:ext cx="1116125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GT-2</a:t>
            </a:r>
          </a:p>
          <a:p>
            <a:pPr algn="ctr"/>
            <a:r>
              <a:rPr lang="de-DE" smtClean="0"/>
              <a:t>mini</a:t>
            </a:r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5963760" y="2118775"/>
            <a:ext cx="1080120" cy="698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err="1" smtClean="0"/>
              <a:t>Ketron</a:t>
            </a:r>
            <a:endParaRPr lang="de-DE"/>
          </a:p>
          <a:p>
            <a:pPr algn="ctr"/>
            <a:r>
              <a:rPr lang="de-DE" smtClean="0"/>
              <a:t>SD-2</a:t>
            </a:r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3779912" y="4509120"/>
            <a:ext cx="1298959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Keyboard</a:t>
            </a:r>
          </a:p>
          <a:p>
            <a:pPr algn="ctr"/>
            <a:r>
              <a:rPr lang="de-DE" smtClean="0"/>
              <a:t>Controller</a:t>
            </a:r>
          </a:p>
        </p:txBody>
      </p:sp>
      <p:grpSp>
        <p:nvGrpSpPr>
          <p:cNvPr id="23" name="Gruppieren 22"/>
          <p:cNvGrpSpPr/>
          <p:nvPr/>
        </p:nvGrpSpPr>
        <p:grpSpPr>
          <a:xfrm>
            <a:off x="1259632" y="2113692"/>
            <a:ext cx="2520280" cy="2791472"/>
            <a:chOff x="731968" y="1825660"/>
            <a:chExt cx="2520280" cy="2791472"/>
          </a:xfrm>
        </p:grpSpPr>
        <p:sp>
          <p:nvSpPr>
            <p:cNvPr id="10" name="Textfeld 9"/>
            <p:cNvSpPr txBox="1"/>
            <p:nvPr/>
          </p:nvSpPr>
          <p:spPr>
            <a:xfrm>
              <a:off x="731968" y="1825660"/>
              <a:ext cx="893193" cy="523220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rtlCol="0">
              <a:spAutoFit/>
            </a:bodyPr>
            <a:lstStyle/>
            <a:p>
              <a:r>
                <a:rPr lang="de-DE" sz="1400" smtClean="0">
                  <a:solidFill>
                    <a:schemeClr val="tx2"/>
                  </a:solidFill>
                </a:rPr>
                <a:t>MIDI out</a:t>
              </a:r>
            </a:p>
            <a:p>
              <a:r>
                <a:rPr lang="de-DE" sz="1400" err="1" smtClean="0">
                  <a:solidFill>
                    <a:schemeClr val="tx2"/>
                  </a:solidFill>
                </a:rPr>
                <a:t>channel</a:t>
              </a:r>
              <a:r>
                <a:rPr lang="de-DE" sz="1400" smtClean="0">
                  <a:solidFill>
                    <a:schemeClr val="tx2"/>
                  </a:solidFill>
                </a:rPr>
                <a:t> 1</a:t>
              </a:r>
              <a:endParaRPr lang="de-DE" sz="1400">
                <a:solidFill>
                  <a:schemeClr val="tx2"/>
                </a:solidFill>
              </a:endParaRPr>
            </a:p>
          </p:txBody>
        </p:sp>
        <p:cxnSp>
          <p:nvCxnSpPr>
            <p:cNvPr id="14" name="Gekrümmte Verbindung 13"/>
            <p:cNvCxnSpPr>
              <a:stCxn id="5" idx="2"/>
              <a:endCxn id="7" idx="1"/>
            </p:cNvCxnSpPr>
            <p:nvPr/>
          </p:nvCxnSpPr>
          <p:spPr>
            <a:xfrm rot="16200000" flipH="1">
              <a:off x="1029001" y="2393885"/>
              <a:ext cx="2772308" cy="1674186"/>
            </a:xfrm>
            <a:prstGeom prst="curvedConnector2">
              <a:avLst/>
            </a:prstGeom>
            <a:ln w="19050">
              <a:noFill/>
              <a:miter lim="800000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" name="Gekrümmte Verbindung 16"/>
          <p:cNvCxnSpPr>
            <a:stCxn id="7" idx="0"/>
            <a:endCxn id="6" idx="2"/>
          </p:cNvCxnSpPr>
          <p:nvPr/>
        </p:nvCxnSpPr>
        <p:spPr>
          <a:xfrm rot="5400000" flipH="1" flipV="1">
            <a:off x="4620513" y="2625813"/>
            <a:ext cx="1692187" cy="2074428"/>
          </a:xfrm>
          <a:prstGeom prst="curved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/>
          <p:cNvSpPr txBox="1"/>
          <p:nvPr/>
        </p:nvSpPr>
        <p:spPr>
          <a:xfrm>
            <a:off x="3347864" y="3212976"/>
            <a:ext cx="1324337" cy="95410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de-DE" sz="1400" smtClean="0">
                <a:solidFill>
                  <a:schemeClr val="tx2"/>
                </a:solidFill>
              </a:rPr>
              <a:t>right: channel 1</a:t>
            </a:r>
            <a:br>
              <a:rPr lang="de-DE" sz="1400" smtClean="0">
                <a:solidFill>
                  <a:schemeClr val="tx2"/>
                </a:solidFill>
              </a:rPr>
            </a:br>
            <a:r>
              <a:rPr lang="de-DE" sz="1400" smtClean="0">
                <a:solidFill>
                  <a:schemeClr val="tx2"/>
                </a:solidFill>
              </a:rPr>
              <a:t>left: channel 2</a:t>
            </a:r>
            <a:br>
              <a:rPr lang="de-DE" sz="1400" smtClean="0">
                <a:solidFill>
                  <a:schemeClr val="tx2"/>
                </a:solidFill>
              </a:rPr>
            </a:br>
            <a:r>
              <a:rPr lang="de-DE" sz="1400" smtClean="0">
                <a:solidFill>
                  <a:schemeClr val="tx2"/>
                </a:solidFill>
              </a:rPr>
              <a:t>foot: channel 3</a:t>
            </a:r>
          </a:p>
          <a:p>
            <a:pPr algn="r"/>
            <a:r>
              <a:rPr lang="de-DE" sz="1400" smtClean="0">
                <a:solidFill>
                  <a:schemeClr val="tx2"/>
                </a:solidFill>
              </a:rPr>
              <a:t>Tx3</a:t>
            </a:r>
            <a:endParaRPr lang="de-DE" sz="1400">
              <a:solidFill>
                <a:schemeClr val="tx2"/>
              </a:solidFill>
            </a:endParaRPr>
          </a:p>
        </p:txBody>
      </p:sp>
      <p:sp>
        <p:nvSpPr>
          <p:cNvPr id="25" name="Flussdiagramm: Verbindungsstelle 24"/>
          <p:cNvSpPr/>
          <p:nvPr/>
        </p:nvSpPr>
        <p:spPr>
          <a:xfrm>
            <a:off x="8532440" y="3573016"/>
            <a:ext cx="360040" cy="36004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" smtClean="0"/>
              <a:t>DIN</a:t>
            </a:r>
            <a:endParaRPr lang="de-DE" sz="700"/>
          </a:p>
        </p:txBody>
      </p:sp>
      <p:cxnSp>
        <p:nvCxnSpPr>
          <p:cNvPr id="26" name="Gekrümmte Verbindung 25"/>
          <p:cNvCxnSpPr>
            <a:stCxn id="7" idx="0"/>
            <a:endCxn id="25" idx="2"/>
          </p:cNvCxnSpPr>
          <p:nvPr/>
        </p:nvCxnSpPr>
        <p:spPr>
          <a:xfrm rot="5400000" flipH="1" flipV="1">
            <a:off x="6102874" y="2079554"/>
            <a:ext cx="756084" cy="4103048"/>
          </a:xfrm>
          <a:prstGeom prst="curvedConnector2">
            <a:avLst/>
          </a:prstGeom>
          <a:ln w="19050">
            <a:bevel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/>
          <p:cNvSpPr txBox="1"/>
          <p:nvPr/>
        </p:nvSpPr>
        <p:spPr>
          <a:xfrm>
            <a:off x="4644008" y="4201343"/>
            <a:ext cx="434863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400" smtClean="0">
                <a:solidFill>
                  <a:schemeClr val="tx2"/>
                </a:solidFill>
              </a:rPr>
              <a:t>Tx2</a:t>
            </a:r>
            <a:endParaRPr lang="de-DE" sz="1400">
              <a:solidFill>
                <a:schemeClr val="tx2"/>
              </a:solidFill>
            </a:endParaRPr>
          </a:p>
        </p:txBody>
      </p:sp>
      <p:sp>
        <p:nvSpPr>
          <p:cNvPr id="30" name="Flussdiagramm: Verbindungsstelle 29"/>
          <p:cNvSpPr/>
          <p:nvPr/>
        </p:nvSpPr>
        <p:spPr>
          <a:xfrm>
            <a:off x="8532440" y="3068960"/>
            <a:ext cx="360040" cy="36004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" smtClean="0"/>
              <a:t>DIN</a:t>
            </a:r>
            <a:endParaRPr lang="de-DE" sz="700"/>
          </a:p>
        </p:txBody>
      </p:sp>
      <p:cxnSp>
        <p:nvCxnSpPr>
          <p:cNvPr id="31" name="Gekrümmte Verbindung 30"/>
          <p:cNvCxnSpPr>
            <a:stCxn id="6" idx="2"/>
            <a:endCxn id="30" idx="2"/>
          </p:cNvCxnSpPr>
          <p:nvPr/>
        </p:nvCxnSpPr>
        <p:spPr>
          <a:xfrm rot="16200000" flipH="1">
            <a:off x="7302107" y="2018646"/>
            <a:ext cx="432047" cy="2028620"/>
          </a:xfrm>
          <a:prstGeom prst="curvedConnector2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/>
          <p:cNvSpPr txBox="1"/>
          <p:nvPr/>
        </p:nvSpPr>
        <p:spPr>
          <a:xfrm>
            <a:off x="6876256" y="2780928"/>
            <a:ext cx="768480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400" smtClean="0">
                <a:solidFill>
                  <a:schemeClr val="tx2"/>
                </a:solidFill>
              </a:rPr>
              <a:t>MIDI</a:t>
            </a:r>
          </a:p>
          <a:p>
            <a:r>
              <a:rPr lang="de-DE" sz="1400" smtClean="0">
                <a:solidFill>
                  <a:schemeClr val="tx2"/>
                </a:solidFill>
              </a:rPr>
              <a:t>through</a:t>
            </a:r>
            <a:endParaRPr lang="de-DE" sz="1400">
              <a:solidFill>
                <a:schemeClr val="tx2"/>
              </a:solidFill>
            </a:endParaRPr>
          </a:p>
        </p:txBody>
      </p:sp>
      <p:sp>
        <p:nvSpPr>
          <p:cNvPr id="36" name="Flussdiagramm: Verbindungsstelle 35"/>
          <p:cNvSpPr/>
          <p:nvPr/>
        </p:nvSpPr>
        <p:spPr>
          <a:xfrm>
            <a:off x="2483768" y="260648"/>
            <a:ext cx="360040" cy="36004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" smtClean="0"/>
              <a:t>DIN</a:t>
            </a:r>
            <a:endParaRPr lang="de-DE" sz="700"/>
          </a:p>
        </p:txBody>
      </p:sp>
      <p:sp>
        <p:nvSpPr>
          <p:cNvPr id="37" name="Flussdiagramm: Verbindungsstelle 36"/>
          <p:cNvSpPr/>
          <p:nvPr/>
        </p:nvSpPr>
        <p:spPr>
          <a:xfrm>
            <a:off x="1403648" y="260648"/>
            <a:ext cx="360040" cy="36004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" smtClean="0"/>
              <a:t>DIN</a:t>
            </a:r>
            <a:endParaRPr lang="de-DE" sz="700"/>
          </a:p>
        </p:txBody>
      </p:sp>
      <p:sp>
        <p:nvSpPr>
          <p:cNvPr id="44" name="Textfeld 43"/>
          <p:cNvSpPr txBox="1"/>
          <p:nvPr/>
        </p:nvSpPr>
        <p:spPr>
          <a:xfrm>
            <a:off x="6035768" y="3030051"/>
            <a:ext cx="71526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400" smtClean="0">
                <a:solidFill>
                  <a:schemeClr val="tx2"/>
                </a:solidFill>
              </a:rPr>
              <a:t>MIDI in</a:t>
            </a:r>
          </a:p>
        </p:txBody>
      </p:sp>
      <p:sp>
        <p:nvSpPr>
          <p:cNvPr id="54" name="Textfeld 53"/>
          <p:cNvSpPr txBox="1"/>
          <p:nvPr/>
        </p:nvSpPr>
        <p:spPr>
          <a:xfrm>
            <a:off x="2267744" y="836712"/>
            <a:ext cx="11628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>
                <a:solidFill>
                  <a:schemeClr val="tx2"/>
                </a:solidFill>
              </a:rPr>
              <a:t>MIDI through</a:t>
            </a:r>
            <a:endParaRPr lang="de-DE" sz="1400">
              <a:solidFill>
                <a:schemeClr val="tx2"/>
              </a:solidFill>
            </a:endParaRPr>
          </a:p>
        </p:txBody>
      </p:sp>
      <p:sp>
        <p:nvSpPr>
          <p:cNvPr id="55" name="Textfeld 54"/>
          <p:cNvSpPr txBox="1"/>
          <p:nvPr/>
        </p:nvSpPr>
        <p:spPr>
          <a:xfrm>
            <a:off x="1331640" y="836712"/>
            <a:ext cx="715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>
                <a:solidFill>
                  <a:schemeClr val="tx2"/>
                </a:solidFill>
              </a:rPr>
              <a:t>MIDI in</a:t>
            </a:r>
          </a:p>
        </p:txBody>
      </p:sp>
      <p:cxnSp>
        <p:nvCxnSpPr>
          <p:cNvPr id="71" name="Gewinkelte Verbindung 70"/>
          <p:cNvCxnSpPr>
            <a:stCxn id="7" idx="3"/>
            <a:endCxn id="69" idx="2"/>
          </p:cNvCxnSpPr>
          <p:nvPr/>
        </p:nvCxnSpPr>
        <p:spPr>
          <a:xfrm>
            <a:off x="5078871" y="4905164"/>
            <a:ext cx="1293329" cy="432048"/>
          </a:xfrm>
          <a:prstGeom prst="bentConnector3">
            <a:avLst/>
          </a:prstGeom>
          <a:ln w="1905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winkelte Verbindung 71"/>
          <p:cNvCxnSpPr>
            <a:stCxn id="7" idx="3"/>
            <a:endCxn id="68" idx="2"/>
          </p:cNvCxnSpPr>
          <p:nvPr/>
        </p:nvCxnSpPr>
        <p:spPr>
          <a:xfrm>
            <a:off x="5078871" y="4905164"/>
            <a:ext cx="1293329" cy="792088"/>
          </a:xfrm>
          <a:prstGeom prst="bentConnector3">
            <a:avLst/>
          </a:prstGeom>
          <a:ln w="1905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Gruppieren 106"/>
          <p:cNvGrpSpPr/>
          <p:nvPr/>
        </p:nvGrpSpPr>
        <p:grpSpPr>
          <a:xfrm>
            <a:off x="6372200" y="5157192"/>
            <a:ext cx="880109" cy="307777"/>
            <a:chOff x="6377020" y="4797152"/>
            <a:chExt cx="880109" cy="307777"/>
          </a:xfrm>
        </p:grpSpPr>
        <p:sp>
          <p:nvSpPr>
            <p:cNvPr id="69" name="Zylinder 68"/>
            <p:cNvSpPr/>
            <p:nvPr/>
          </p:nvSpPr>
          <p:spPr>
            <a:xfrm>
              <a:off x="6377020" y="4869160"/>
              <a:ext cx="436868" cy="216024"/>
            </a:xfrm>
            <a:prstGeom prst="can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5" name="Textfeld 74"/>
            <p:cNvSpPr txBox="1"/>
            <p:nvPr/>
          </p:nvSpPr>
          <p:spPr>
            <a:xfrm>
              <a:off x="6804248" y="4797152"/>
              <a:ext cx="4528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smtClean="0"/>
                <a:t>exit</a:t>
              </a:r>
            </a:p>
          </p:txBody>
        </p:sp>
      </p:grpSp>
      <p:grpSp>
        <p:nvGrpSpPr>
          <p:cNvPr id="108" name="Gruppieren 107"/>
          <p:cNvGrpSpPr/>
          <p:nvPr/>
        </p:nvGrpSpPr>
        <p:grpSpPr>
          <a:xfrm>
            <a:off x="6372200" y="5517232"/>
            <a:ext cx="1010668" cy="307777"/>
            <a:chOff x="6372200" y="5157192"/>
            <a:chExt cx="1010668" cy="307777"/>
          </a:xfrm>
        </p:grpSpPr>
        <p:sp>
          <p:nvSpPr>
            <p:cNvPr id="68" name="Zylinder 67"/>
            <p:cNvSpPr/>
            <p:nvPr/>
          </p:nvSpPr>
          <p:spPr>
            <a:xfrm>
              <a:off x="6372200" y="5229200"/>
              <a:ext cx="436868" cy="216024"/>
            </a:xfrm>
            <a:prstGeom prst="can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" name="Textfeld 75"/>
            <p:cNvSpPr txBox="1"/>
            <p:nvPr/>
          </p:nvSpPr>
          <p:spPr>
            <a:xfrm>
              <a:off x="6804248" y="5157192"/>
              <a:ext cx="5786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smtClean="0"/>
                <a:t>enter</a:t>
              </a:r>
            </a:p>
          </p:txBody>
        </p:sp>
      </p:grpSp>
      <p:cxnSp>
        <p:nvCxnSpPr>
          <p:cNvPr id="79" name="Gewinkelte Verbindung 78"/>
          <p:cNvCxnSpPr>
            <a:stCxn id="7" idx="2"/>
            <a:endCxn id="77" idx="4"/>
          </p:cNvCxnSpPr>
          <p:nvPr/>
        </p:nvCxnSpPr>
        <p:spPr>
          <a:xfrm rot="5400000" flipH="1">
            <a:off x="2871515" y="3743331"/>
            <a:ext cx="450050" cy="2665704"/>
          </a:xfrm>
          <a:prstGeom prst="bentConnector4">
            <a:avLst>
              <a:gd name="adj1" fmla="val -50794"/>
              <a:gd name="adj2" fmla="val 62182"/>
            </a:avLst>
          </a:prstGeom>
          <a:ln w="1905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winkelte Verbindung 81"/>
          <p:cNvCxnSpPr>
            <a:stCxn id="7" idx="2"/>
            <a:endCxn id="78" idx="4"/>
          </p:cNvCxnSpPr>
          <p:nvPr/>
        </p:nvCxnSpPr>
        <p:spPr>
          <a:xfrm rot="5400000">
            <a:off x="2934613" y="4112463"/>
            <a:ext cx="306034" cy="2683525"/>
          </a:xfrm>
          <a:prstGeom prst="bentConnector2">
            <a:avLst/>
          </a:prstGeom>
          <a:ln w="1905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Gruppieren 108"/>
          <p:cNvGrpSpPr/>
          <p:nvPr/>
        </p:nvGrpSpPr>
        <p:grpSpPr>
          <a:xfrm>
            <a:off x="518280" y="4545124"/>
            <a:ext cx="1245408" cy="612068"/>
            <a:chOff x="518280" y="4221088"/>
            <a:chExt cx="1245408" cy="612068"/>
          </a:xfrm>
        </p:grpSpPr>
        <p:sp>
          <p:nvSpPr>
            <p:cNvPr id="77" name="Flussdiagramm: Datenträger mit direktem Zugriff 76"/>
            <p:cNvSpPr/>
            <p:nvPr/>
          </p:nvSpPr>
          <p:spPr>
            <a:xfrm>
              <a:off x="1493477" y="4221088"/>
              <a:ext cx="270211" cy="612068"/>
            </a:xfrm>
            <a:prstGeom prst="flowChartMagneticDrum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5" name="Textfeld 84"/>
            <p:cNvSpPr txBox="1"/>
            <p:nvPr/>
          </p:nvSpPr>
          <p:spPr>
            <a:xfrm>
              <a:off x="518280" y="4365104"/>
              <a:ext cx="10293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smtClean="0"/>
                <a:t>modulation</a:t>
              </a:r>
            </a:p>
          </p:txBody>
        </p:sp>
      </p:grpSp>
      <p:grpSp>
        <p:nvGrpSpPr>
          <p:cNvPr id="110" name="Gruppieren 109"/>
          <p:cNvGrpSpPr/>
          <p:nvPr/>
        </p:nvGrpSpPr>
        <p:grpSpPr>
          <a:xfrm>
            <a:off x="539552" y="5301208"/>
            <a:ext cx="1206315" cy="612068"/>
            <a:chOff x="539552" y="4977172"/>
            <a:chExt cx="1206315" cy="612068"/>
          </a:xfrm>
        </p:grpSpPr>
        <p:sp>
          <p:nvSpPr>
            <p:cNvPr id="78" name="Flussdiagramm: Datenträger mit direktem Zugriff 77"/>
            <p:cNvSpPr/>
            <p:nvPr/>
          </p:nvSpPr>
          <p:spPr>
            <a:xfrm>
              <a:off x="1475656" y="4977172"/>
              <a:ext cx="270211" cy="612068"/>
            </a:xfrm>
            <a:prstGeom prst="flowChartMagneticDrum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6" name="Textfeld 85"/>
            <p:cNvSpPr txBox="1"/>
            <p:nvPr/>
          </p:nvSpPr>
          <p:spPr>
            <a:xfrm>
              <a:off x="539552" y="5085184"/>
              <a:ext cx="9631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smtClean="0"/>
                <a:t>pitch bend</a:t>
              </a:r>
            </a:p>
          </p:txBody>
        </p:sp>
      </p:grpSp>
      <p:sp>
        <p:nvSpPr>
          <p:cNvPr id="88" name="Rechteck 87"/>
          <p:cNvSpPr/>
          <p:nvPr/>
        </p:nvSpPr>
        <p:spPr>
          <a:xfrm>
            <a:off x="3634283" y="6361856"/>
            <a:ext cx="1388168" cy="379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Foot Pedal</a:t>
            </a:r>
          </a:p>
        </p:txBody>
      </p:sp>
      <p:sp>
        <p:nvSpPr>
          <p:cNvPr id="91" name="Rechteck 90"/>
          <p:cNvSpPr/>
          <p:nvPr/>
        </p:nvSpPr>
        <p:spPr>
          <a:xfrm>
            <a:off x="467544" y="2905472"/>
            <a:ext cx="1247744" cy="595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Keyboard</a:t>
            </a:r>
            <a:br>
              <a:rPr lang="de-DE" smtClean="0"/>
            </a:br>
            <a:r>
              <a:rPr lang="de-DE" smtClean="0"/>
              <a:t>Sensor</a:t>
            </a:r>
          </a:p>
        </p:txBody>
      </p:sp>
      <p:cxnSp>
        <p:nvCxnSpPr>
          <p:cNvPr id="92" name="Gewinkelte Verbindung 91"/>
          <p:cNvCxnSpPr>
            <a:stCxn id="5" idx="1"/>
            <a:endCxn id="91" idx="0"/>
          </p:cNvCxnSpPr>
          <p:nvPr/>
        </p:nvCxnSpPr>
        <p:spPr>
          <a:xfrm rot="10800000" flipV="1">
            <a:off x="1091417" y="1844824"/>
            <a:ext cx="456247" cy="1060648"/>
          </a:xfrm>
          <a:prstGeom prst="bentConnector2">
            <a:avLst/>
          </a:prstGeom>
          <a:ln w="1905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winkelte Verbindung 94"/>
          <p:cNvCxnSpPr>
            <a:stCxn id="7" idx="2"/>
            <a:endCxn id="88" idx="0"/>
          </p:cNvCxnSpPr>
          <p:nvPr/>
        </p:nvCxnSpPr>
        <p:spPr>
          <a:xfrm rot="5400000">
            <a:off x="3848556" y="5781020"/>
            <a:ext cx="1060648" cy="10102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winkelte Verbindung 100"/>
          <p:cNvCxnSpPr>
            <a:stCxn id="7" idx="3"/>
            <a:endCxn id="115" idx="2"/>
          </p:cNvCxnSpPr>
          <p:nvPr/>
        </p:nvCxnSpPr>
        <p:spPr>
          <a:xfrm flipV="1">
            <a:off x="5078871" y="4365104"/>
            <a:ext cx="3588785" cy="540060"/>
          </a:xfrm>
          <a:prstGeom prst="bentConnector3">
            <a:avLst/>
          </a:prstGeom>
          <a:ln w="1905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winkelte Verbindung 103"/>
          <p:cNvCxnSpPr>
            <a:stCxn id="7" idx="3"/>
            <a:endCxn id="116" idx="2"/>
          </p:cNvCxnSpPr>
          <p:nvPr/>
        </p:nvCxnSpPr>
        <p:spPr>
          <a:xfrm flipV="1">
            <a:off x="5078871" y="4797152"/>
            <a:ext cx="3588785" cy="108012"/>
          </a:xfrm>
          <a:prstGeom prst="bentConnector3">
            <a:avLst/>
          </a:prstGeom>
          <a:ln w="1905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feld 111"/>
          <p:cNvSpPr txBox="1"/>
          <p:nvPr/>
        </p:nvSpPr>
        <p:spPr>
          <a:xfrm>
            <a:off x="7596336" y="4129335"/>
            <a:ext cx="10963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ext. switch 1</a:t>
            </a:r>
          </a:p>
        </p:txBody>
      </p:sp>
      <p:sp>
        <p:nvSpPr>
          <p:cNvPr id="113" name="Textfeld 112"/>
          <p:cNvSpPr txBox="1"/>
          <p:nvPr/>
        </p:nvSpPr>
        <p:spPr>
          <a:xfrm>
            <a:off x="7596336" y="4561383"/>
            <a:ext cx="10963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ext. switch 2</a:t>
            </a:r>
          </a:p>
        </p:txBody>
      </p:sp>
      <p:sp>
        <p:nvSpPr>
          <p:cNvPr id="115" name="Rad 114"/>
          <p:cNvSpPr/>
          <p:nvPr/>
        </p:nvSpPr>
        <p:spPr>
          <a:xfrm>
            <a:off x="8667656" y="4221088"/>
            <a:ext cx="266388" cy="288032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16" name="Rad 115"/>
          <p:cNvSpPr/>
          <p:nvPr/>
        </p:nvSpPr>
        <p:spPr>
          <a:xfrm>
            <a:off x="8667656" y="4653136"/>
            <a:ext cx="266388" cy="288032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121" name="Gekrümmte Verbindung 120"/>
          <p:cNvCxnSpPr>
            <a:stCxn id="5" idx="0"/>
            <a:endCxn id="36" idx="4"/>
          </p:cNvCxnSpPr>
          <p:nvPr/>
        </p:nvCxnSpPr>
        <p:spPr>
          <a:xfrm rot="5400000" flipH="1" flipV="1">
            <a:off x="1916705" y="809709"/>
            <a:ext cx="936104" cy="558062"/>
          </a:xfrm>
          <a:prstGeom prst="curved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Gekrümmte Verbindung 123"/>
          <p:cNvCxnSpPr>
            <a:stCxn id="37" idx="4"/>
            <a:endCxn id="5" idx="0"/>
          </p:cNvCxnSpPr>
          <p:nvPr/>
        </p:nvCxnSpPr>
        <p:spPr>
          <a:xfrm rot="16200000" flipH="1">
            <a:off x="1376645" y="827711"/>
            <a:ext cx="936104" cy="522058"/>
          </a:xfrm>
          <a:prstGeom prst="curved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Gekrümmte Verbindung 126"/>
          <p:cNvCxnSpPr>
            <a:stCxn id="6" idx="1"/>
            <a:endCxn id="5" idx="3"/>
          </p:cNvCxnSpPr>
          <p:nvPr/>
        </p:nvCxnSpPr>
        <p:spPr>
          <a:xfrm rot="10800000">
            <a:off x="2663788" y="1844824"/>
            <a:ext cx="3299972" cy="62303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bevel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feld 129"/>
          <p:cNvSpPr txBox="1"/>
          <p:nvPr/>
        </p:nvSpPr>
        <p:spPr>
          <a:xfrm>
            <a:off x="4716016" y="2132856"/>
            <a:ext cx="6464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400" smtClean="0">
                <a:solidFill>
                  <a:schemeClr val="bg1">
                    <a:lumMod val="50000"/>
                  </a:schemeClr>
                </a:solidFill>
              </a:rPr>
              <a:t>stereo</a:t>
            </a:r>
          </a:p>
          <a:p>
            <a:pPr algn="r"/>
            <a:r>
              <a:rPr lang="de-DE" sz="1400" smtClean="0">
                <a:solidFill>
                  <a:schemeClr val="bg1">
                    <a:lumMod val="50000"/>
                  </a:schemeClr>
                </a:solidFill>
              </a:rPr>
              <a:t>out</a:t>
            </a:r>
          </a:p>
        </p:txBody>
      </p:sp>
      <p:sp>
        <p:nvSpPr>
          <p:cNvPr id="131" name="Textfeld 130"/>
          <p:cNvSpPr txBox="1"/>
          <p:nvPr/>
        </p:nvSpPr>
        <p:spPr>
          <a:xfrm>
            <a:off x="2629397" y="1268760"/>
            <a:ext cx="6464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>
                <a:solidFill>
                  <a:schemeClr val="bg1">
                    <a:lumMod val="50000"/>
                  </a:schemeClr>
                </a:solidFill>
              </a:rPr>
              <a:t>stereo</a:t>
            </a:r>
          </a:p>
          <a:p>
            <a:r>
              <a:rPr lang="de-DE" sz="1400" smtClean="0">
                <a:solidFill>
                  <a:schemeClr val="bg1">
                    <a:lumMod val="50000"/>
                  </a:schemeClr>
                </a:solidFill>
              </a:rPr>
              <a:t>out</a:t>
            </a:r>
          </a:p>
        </p:txBody>
      </p:sp>
      <p:sp>
        <p:nvSpPr>
          <p:cNvPr id="132" name="Textfeld 131"/>
          <p:cNvSpPr txBox="1"/>
          <p:nvPr/>
        </p:nvSpPr>
        <p:spPr>
          <a:xfrm>
            <a:off x="2629397" y="1897087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>
                <a:solidFill>
                  <a:schemeClr val="bg1">
                    <a:lumMod val="50000"/>
                  </a:schemeClr>
                </a:solidFill>
              </a:rPr>
              <a:t>in</a:t>
            </a:r>
          </a:p>
        </p:txBody>
      </p:sp>
      <p:cxnSp>
        <p:nvCxnSpPr>
          <p:cNvPr id="138" name="Gekrümmte Verbindung 137"/>
          <p:cNvCxnSpPr>
            <a:stCxn id="5" idx="3"/>
            <a:endCxn id="171" idx="3"/>
          </p:cNvCxnSpPr>
          <p:nvPr/>
        </p:nvCxnSpPr>
        <p:spPr>
          <a:xfrm flipV="1">
            <a:off x="2663788" y="1489211"/>
            <a:ext cx="1386154" cy="355613"/>
          </a:xfrm>
          <a:prstGeom prst="curved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bevel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krümmte Verbindung 141"/>
          <p:cNvCxnSpPr>
            <a:stCxn id="171" idx="0"/>
            <a:endCxn id="137" idx="4"/>
          </p:cNvCxnSpPr>
          <p:nvPr/>
        </p:nvCxnSpPr>
        <p:spPr>
          <a:xfrm rot="5400000" flipH="1" flipV="1">
            <a:off x="3956342" y="570272"/>
            <a:ext cx="360040" cy="17284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bevel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Gekrümmte Verbindung 145"/>
          <p:cNvCxnSpPr>
            <a:stCxn id="171" idx="0"/>
            <a:endCxn id="136" idx="4"/>
          </p:cNvCxnSpPr>
          <p:nvPr/>
        </p:nvCxnSpPr>
        <p:spPr>
          <a:xfrm rot="16200000" flipV="1">
            <a:off x="3801504" y="588274"/>
            <a:ext cx="360040" cy="136836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bevel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1" name="Gruppieren 150"/>
          <p:cNvGrpSpPr/>
          <p:nvPr/>
        </p:nvGrpSpPr>
        <p:grpSpPr>
          <a:xfrm>
            <a:off x="3591912" y="188640"/>
            <a:ext cx="454388" cy="523801"/>
            <a:chOff x="3591912" y="188640"/>
            <a:chExt cx="454388" cy="523801"/>
          </a:xfrm>
        </p:grpSpPr>
        <p:sp>
          <p:nvSpPr>
            <p:cNvPr id="136" name="Rad 135"/>
            <p:cNvSpPr/>
            <p:nvPr/>
          </p:nvSpPr>
          <p:spPr>
            <a:xfrm>
              <a:off x="3779912" y="188640"/>
              <a:ext cx="266388" cy="288032"/>
            </a:xfrm>
            <a:prstGeom prst="don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50" name="Textfeld 149"/>
            <p:cNvSpPr txBox="1"/>
            <p:nvPr/>
          </p:nvSpPr>
          <p:spPr>
            <a:xfrm>
              <a:off x="3591912" y="404664"/>
              <a:ext cx="2600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smtClean="0">
                  <a:solidFill>
                    <a:schemeClr val="bg1">
                      <a:lumMod val="50000"/>
                    </a:schemeClr>
                  </a:solidFill>
                </a:rPr>
                <a:t>L</a:t>
              </a:r>
              <a:endParaRPr lang="de-DE" sz="140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53" name="Gruppieren 152"/>
          <p:cNvGrpSpPr/>
          <p:nvPr/>
        </p:nvGrpSpPr>
        <p:grpSpPr>
          <a:xfrm>
            <a:off x="4089588" y="188640"/>
            <a:ext cx="504854" cy="523801"/>
            <a:chOff x="4089588" y="188640"/>
            <a:chExt cx="504854" cy="523801"/>
          </a:xfrm>
        </p:grpSpPr>
        <p:sp>
          <p:nvSpPr>
            <p:cNvPr id="137" name="Rad 136"/>
            <p:cNvSpPr/>
            <p:nvPr/>
          </p:nvSpPr>
          <p:spPr>
            <a:xfrm>
              <a:off x="4089588" y="188640"/>
              <a:ext cx="266388" cy="288032"/>
            </a:xfrm>
            <a:prstGeom prst="don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52" name="Textfeld 151"/>
            <p:cNvSpPr txBox="1"/>
            <p:nvPr/>
          </p:nvSpPr>
          <p:spPr>
            <a:xfrm>
              <a:off x="4311992" y="404664"/>
              <a:ext cx="2824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>
                  <a:solidFill>
                    <a:schemeClr val="bg1">
                      <a:lumMod val="50000"/>
                    </a:schemeClr>
                  </a:solidFill>
                </a:rPr>
                <a:t>R</a:t>
              </a:r>
            </a:p>
          </p:txBody>
        </p:sp>
      </p:grpSp>
      <p:grpSp>
        <p:nvGrpSpPr>
          <p:cNvPr id="179" name="Gruppieren 178"/>
          <p:cNvGrpSpPr/>
          <p:nvPr/>
        </p:nvGrpSpPr>
        <p:grpSpPr>
          <a:xfrm>
            <a:off x="5364088" y="188640"/>
            <a:ext cx="454388" cy="523801"/>
            <a:chOff x="4572000" y="188640"/>
            <a:chExt cx="454388" cy="523801"/>
          </a:xfrm>
        </p:grpSpPr>
        <p:sp>
          <p:nvSpPr>
            <p:cNvPr id="155" name="Rad 154"/>
            <p:cNvSpPr/>
            <p:nvPr/>
          </p:nvSpPr>
          <p:spPr>
            <a:xfrm>
              <a:off x="4760000" y="188640"/>
              <a:ext cx="266388" cy="288032"/>
            </a:xfrm>
            <a:prstGeom prst="don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56" name="Textfeld 155"/>
            <p:cNvSpPr txBox="1"/>
            <p:nvPr/>
          </p:nvSpPr>
          <p:spPr>
            <a:xfrm>
              <a:off x="4572000" y="404664"/>
              <a:ext cx="2600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smtClean="0">
                  <a:solidFill>
                    <a:schemeClr val="bg1">
                      <a:lumMod val="50000"/>
                    </a:schemeClr>
                  </a:solidFill>
                </a:rPr>
                <a:t>L</a:t>
              </a:r>
              <a:endParaRPr lang="de-DE" sz="140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80" name="Gruppieren 179"/>
          <p:cNvGrpSpPr/>
          <p:nvPr/>
        </p:nvGrpSpPr>
        <p:grpSpPr>
          <a:xfrm>
            <a:off x="5861764" y="188640"/>
            <a:ext cx="504854" cy="523801"/>
            <a:chOff x="5069676" y="188640"/>
            <a:chExt cx="504854" cy="523801"/>
          </a:xfrm>
        </p:grpSpPr>
        <p:sp>
          <p:nvSpPr>
            <p:cNvPr id="158" name="Rad 157"/>
            <p:cNvSpPr/>
            <p:nvPr/>
          </p:nvSpPr>
          <p:spPr>
            <a:xfrm>
              <a:off x="5069676" y="188640"/>
              <a:ext cx="266388" cy="288032"/>
            </a:xfrm>
            <a:prstGeom prst="don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59" name="Textfeld 158"/>
            <p:cNvSpPr txBox="1"/>
            <p:nvPr/>
          </p:nvSpPr>
          <p:spPr>
            <a:xfrm>
              <a:off x="5292080" y="404664"/>
              <a:ext cx="2824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>
                  <a:solidFill>
                    <a:schemeClr val="bg1">
                      <a:lumMod val="50000"/>
                    </a:schemeClr>
                  </a:solidFill>
                </a:rPr>
                <a:t>R</a:t>
              </a:r>
            </a:p>
          </p:txBody>
        </p:sp>
      </p:grpSp>
      <p:sp>
        <p:nvSpPr>
          <p:cNvPr id="171" name="Gleichschenkliges Dreieck 170"/>
          <p:cNvSpPr/>
          <p:nvPr/>
        </p:nvSpPr>
        <p:spPr>
          <a:xfrm>
            <a:off x="3491880" y="836712"/>
            <a:ext cx="1116124" cy="65249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mix</a:t>
            </a:r>
            <a:endParaRPr lang="de-DE"/>
          </a:p>
        </p:txBody>
      </p:sp>
      <p:grpSp>
        <p:nvGrpSpPr>
          <p:cNvPr id="181" name="Gruppieren 180"/>
          <p:cNvGrpSpPr/>
          <p:nvPr/>
        </p:nvGrpSpPr>
        <p:grpSpPr>
          <a:xfrm>
            <a:off x="6305774" y="188640"/>
            <a:ext cx="454388" cy="523801"/>
            <a:chOff x="4572000" y="188640"/>
            <a:chExt cx="454388" cy="523801"/>
          </a:xfrm>
        </p:grpSpPr>
        <p:sp>
          <p:nvSpPr>
            <p:cNvPr id="182" name="Rad 181"/>
            <p:cNvSpPr/>
            <p:nvPr/>
          </p:nvSpPr>
          <p:spPr>
            <a:xfrm>
              <a:off x="4760000" y="188640"/>
              <a:ext cx="266388" cy="288032"/>
            </a:xfrm>
            <a:prstGeom prst="don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83" name="Textfeld 182"/>
            <p:cNvSpPr txBox="1"/>
            <p:nvPr/>
          </p:nvSpPr>
          <p:spPr>
            <a:xfrm>
              <a:off x="4572000" y="404664"/>
              <a:ext cx="2600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smtClean="0">
                  <a:solidFill>
                    <a:schemeClr val="bg1">
                      <a:lumMod val="50000"/>
                    </a:schemeClr>
                  </a:solidFill>
                </a:rPr>
                <a:t>L</a:t>
              </a:r>
              <a:endParaRPr lang="de-DE" sz="140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84" name="Gruppieren 183"/>
          <p:cNvGrpSpPr/>
          <p:nvPr/>
        </p:nvGrpSpPr>
        <p:grpSpPr>
          <a:xfrm>
            <a:off x="6803450" y="188640"/>
            <a:ext cx="504854" cy="523801"/>
            <a:chOff x="5069676" y="188640"/>
            <a:chExt cx="504854" cy="523801"/>
          </a:xfrm>
        </p:grpSpPr>
        <p:sp>
          <p:nvSpPr>
            <p:cNvPr id="185" name="Rad 184"/>
            <p:cNvSpPr/>
            <p:nvPr/>
          </p:nvSpPr>
          <p:spPr>
            <a:xfrm>
              <a:off x="5069676" y="188640"/>
              <a:ext cx="266388" cy="288032"/>
            </a:xfrm>
            <a:prstGeom prst="don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86" name="Textfeld 185"/>
            <p:cNvSpPr txBox="1"/>
            <p:nvPr/>
          </p:nvSpPr>
          <p:spPr>
            <a:xfrm>
              <a:off x="5292080" y="404664"/>
              <a:ext cx="2824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>
                  <a:solidFill>
                    <a:schemeClr val="bg1">
                      <a:lumMod val="50000"/>
                    </a:schemeClr>
                  </a:solidFill>
                </a:rPr>
                <a:t>R</a:t>
              </a:r>
            </a:p>
          </p:txBody>
        </p:sp>
      </p:grpSp>
      <p:sp>
        <p:nvSpPr>
          <p:cNvPr id="187" name="Textfeld 186"/>
          <p:cNvSpPr txBox="1"/>
          <p:nvPr/>
        </p:nvSpPr>
        <p:spPr>
          <a:xfrm>
            <a:off x="5220072" y="116632"/>
            <a:ext cx="3545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400" smtClean="0">
                <a:solidFill>
                  <a:schemeClr val="bg1">
                    <a:lumMod val="50000"/>
                  </a:schemeClr>
                </a:solidFill>
              </a:rPr>
              <a:t>2x</a:t>
            </a:r>
          </a:p>
        </p:txBody>
      </p:sp>
      <p:sp>
        <p:nvSpPr>
          <p:cNvPr id="188" name="Textfeld 187"/>
          <p:cNvSpPr txBox="1"/>
          <p:nvPr/>
        </p:nvSpPr>
        <p:spPr>
          <a:xfrm>
            <a:off x="7020272" y="116632"/>
            <a:ext cx="15649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400" smtClean="0">
                <a:solidFill>
                  <a:schemeClr val="bg1">
                    <a:lumMod val="50000"/>
                  </a:schemeClr>
                </a:solidFill>
              </a:rPr>
              <a:t>cinch stereo inputs</a:t>
            </a:r>
          </a:p>
        </p:txBody>
      </p:sp>
      <p:cxnSp>
        <p:nvCxnSpPr>
          <p:cNvPr id="189" name="Gekrümmte Verbindung 188"/>
          <p:cNvCxnSpPr>
            <a:stCxn id="155" idx="4"/>
            <a:endCxn id="171" idx="3"/>
          </p:cNvCxnSpPr>
          <p:nvPr/>
        </p:nvCxnSpPr>
        <p:spPr>
          <a:xfrm rot="5400000">
            <a:off x="4361343" y="165271"/>
            <a:ext cx="1012539" cy="1635340"/>
          </a:xfrm>
          <a:prstGeom prst="curvedConnector3">
            <a:avLst>
              <a:gd name="adj1" fmla="val 122577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bevel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Gekrümmte Verbindung 191"/>
          <p:cNvCxnSpPr>
            <a:stCxn id="158" idx="4"/>
            <a:endCxn id="171" idx="3"/>
          </p:cNvCxnSpPr>
          <p:nvPr/>
        </p:nvCxnSpPr>
        <p:spPr>
          <a:xfrm rot="5400000">
            <a:off x="4516181" y="10433"/>
            <a:ext cx="1012539" cy="1945016"/>
          </a:xfrm>
          <a:prstGeom prst="curvedConnector3">
            <a:avLst>
              <a:gd name="adj1" fmla="val 129761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bevel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Gekrümmte Verbindung 194"/>
          <p:cNvCxnSpPr>
            <a:stCxn id="182" idx="4"/>
            <a:endCxn id="171" idx="3"/>
          </p:cNvCxnSpPr>
          <p:nvPr/>
        </p:nvCxnSpPr>
        <p:spPr>
          <a:xfrm rot="5400000">
            <a:off x="4832186" y="-305572"/>
            <a:ext cx="1012539" cy="2577026"/>
          </a:xfrm>
          <a:prstGeom prst="curvedConnector3">
            <a:avLst>
              <a:gd name="adj1" fmla="val 141049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bevel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Gekrümmte Verbindung 197"/>
          <p:cNvCxnSpPr>
            <a:stCxn id="185" idx="4"/>
            <a:endCxn id="171" idx="3"/>
          </p:cNvCxnSpPr>
          <p:nvPr/>
        </p:nvCxnSpPr>
        <p:spPr>
          <a:xfrm rot="5400000">
            <a:off x="4987024" y="-460410"/>
            <a:ext cx="1012539" cy="2886702"/>
          </a:xfrm>
          <a:prstGeom prst="curvedConnector3">
            <a:avLst>
              <a:gd name="adj1" fmla="val 156442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bevel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extfeld 200"/>
          <p:cNvSpPr txBox="1"/>
          <p:nvPr/>
        </p:nvSpPr>
        <p:spPr>
          <a:xfrm>
            <a:off x="3133453" y="116632"/>
            <a:ext cx="6464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>
                <a:solidFill>
                  <a:schemeClr val="bg1">
                    <a:lumMod val="50000"/>
                  </a:schemeClr>
                </a:solidFill>
              </a:rPr>
              <a:t>stereo</a:t>
            </a:r>
          </a:p>
          <a:p>
            <a:r>
              <a:rPr lang="de-DE" sz="1400" smtClean="0">
                <a:solidFill>
                  <a:schemeClr val="bg1">
                    <a:lumMod val="50000"/>
                  </a:schemeClr>
                </a:solidFill>
              </a:rPr>
              <a:t>out</a:t>
            </a:r>
          </a:p>
        </p:txBody>
      </p:sp>
      <p:sp>
        <p:nvSpPr>
          <p:cNvPr id="202" name="Textfeld 201"/>
          <p:cNvSpPr txBox="1"/>
          <p:nvPr/>
        </p:nvSpPr>
        <p:spPr>
          <a:xfrm>
            <a:off x="4324386" y="6001543"/>
            <a:ext cx="13997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Sub-D connector</a:t>
            </a:r>
            <a:endParaRPr lang="de-DE" sz="1400"/>
          </a:p>
        </p:txBody>
      </p:sp>
      <p:sp>
        <p:nvSpPr>
          <p:cNvPr id="168" name="Rechteck 167"/>
          <p:cNvSpPr/>
          <p:nvPr/>
        </p:nvSpPr>
        <p:spPr>
          <a:xfrm>
            <a:off x="3635896" y="2636912"/>
            <a:ext cx="1116125" cy="576064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Triac</a:t>
            </a:r>
          </a:p>
          <a:p>
            <a:pPr algn="ctr"/>
            <a:r>
              <a:rPr lang="de-DE" smtClean="0"/>
              <a:t>relais</a:t>
            </a:r>
          </a:p>
        </p:txBody>
      </p:sp>
      <p:cxnSp>
        <p:nvCxnSpPr>
          <p:cNvPr id="143" name="Gerade Verbindung mit Pfeil 142"/>
          <p:cNvCxnSpPr>
            <a:stCxn id="5" idx="2"/>
            <a:endCxn id="168" idx="1"/>
          </p:cNvCxnSpPr>
          <p:nvPr/>
        </p:nvCxnSpPr>
        <p:spPr>
          <a:xfrm>
            <a:off x="2105726" y="2132856"/>
            <a:ext cx="1530170" cy="792088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feld 189"/>
          <p:cNvSpPr txBox="1"/>
          <p:nvPr/>
        </p:nvSpPr>
        <p:spPr>
          <a:xfrm>
            <a:off x="2771800" y="2689756"/>
            <a:ext cx="6671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>
                <a:solidFill>
                  <a:srgbClr val="FF0000"/>
                </a:solidFill>
              </a:rPr>
              <a:t>power</a:t>
            </a:r>
          </a:p>
          <a:p>
            <a:r>
              <a:rPr lang="de-DE" sz="1400" smtClean="0">
                <a:solidFill>
                  <a:srgbClr val="FF0000"/>
                </a:solidFill>
              </a:rPr>
              <a:t>sensor</a:t>
            </a:r>
          </a:p>
        </p:txBody>
      </p:sp>
      <p:sp>
        <p:nvSpPr>
          <p:cNvPr id="166" name="Sechseck 165"/>
          <p:cNvSpPr/>
          <p:nvPr/>
        </p:nvSpPr>
        <p:spPr>
          <a:xfrm>
            <a:off x="8172400" y="692696"/>
            <a:ext cx="891996" cy="83030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220V</a:t>
            </a:r>
            <a:endParaRPr lang="de-DE"/>
          </a:p>
        </p:txBody>
      </p:sp>
      <p:sp>
        <p:nvSpPr>
          <p:cNvPr id="194" name="Sechseck 193"/>
          <p:cNvSpPr/>
          <p:nvPr/>
        </p:nvSpPr>
        <p:spPr>
          <a:xfrm>
            <a:off x="8172400" y="1662591"/>
            <a:ext cx="891996" cy="83030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220V</a:t>
            </a:r>
            <a:endParaRPr lang="de-DE"/>
          </a:p>
        </p:txBody>
      </p:sp>
      <p:cxnSp>
        <p:nvCxnSpPr>
          <p:cNvPr id="197" name="Gerade Verbindung mit Pfeil 196"/>
          <p:cNvCxnSpPr>
            <a:stCxn id="168" idx="3"/>
          </p:cNvCxnSpPr>
          <p:nvPr/>
        </p:nvCxnSpPr>
        <p:spPr>
          <a:xfrm>
            <a:off x="4752021" y="2924944"/>
            <a:ext cx="822635" cy="117594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Gerade Verbindung mit Pfeil 198"/>
          <p:cNvCxnSpPr>
            <a:stCxn id="168" idx="3"/>
          </p:cNvCxnSpPr>
          <p:nvPr/>
        </p:nvCxnSpPr>
        <p:spPr>
          <a:xfrm>
            <a:off x="4752021" y="2924944"/>
            <a:ext cx="742071" cy="379204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Textfeld 202"/>
          <p:cNvSpPr txBox="1"/>
          <p:nvPr/>
        </p:nvSpPr>
        <p:spPr>
          <a:xfrm>
            <a:off x="4696918" y="2996952"/>
            <a:ext cx="6671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>
                <a:solidFill>
                  <a:srgbClr val="FF0000"/>
                </a:solidFill>
              </a:rPr>
              <a:t>power</a:t>
            </a:r>
          </a:p>
          <a:p>
            <a:r>
              <a:rPr lang="de-DE" sz="1400" smtClean="0">
                <a:solidFill>
                  <a:srgbClr val="FF0000"/>
                </a:solidFill>
              </a:rPr>
              <a:t>slaves</a:t>
            </a:r>
          </a:p>
        </p:txBody>
      </p:sp>
      <p:sp>
        <p:nvSpPr>
          <p:cNvPr id="204" name="Rechteck 203"/>
          <p:cNvSpPr/>
          <p:nvPr/>
        </p:nvSpPr>
        <p:spPr>
          <a:xfrm>
            <a:off x="2084866" y="4149080"/>
            <a:ext cx="1002764" cy="379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Display</a:t>
            </a:r>
          </a:p>
        </p:txBody>
      </p:sp>
      <p:cxnSp>
        <p:nvCxnSpPr>
          <p:cNvPr id="205" name="Gewinkelte Verbindung 204"/>
          <p:cNvCxnSpPr>
            <a:stCxn id="204" idx="3"/>
            <a:endCxn id="7" idx="1"/>
          </p:cNvCxnSpPr>
          <p:nvPr/>
        </p:nvCxnSpPr>
        <p:spPr>
          <a:xfrm>
            <a:off x="3087630" y="4338836"/>
            <a:ext cx="692282" cy="56632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krümmte Verbindung 95"/>
          <p:cNvCxnSpPr>
            <a:stCxn id="5" idx="2"/>
            <a:endCxn id="7" idx="0"/>
          </p:cNvCxnSpPr>
          <p:nvPr/>
        </p:nvCxnSpPr>
        <p:spPr>
          <a:xfrm rot="16200000" flipH="1">
            <a:off x="2079427" y="2159155"/>
            <a:ext cx="2376264" cy="2323666"/>
          </a:xfrm>
          <a:prstGeom prst="curvedConnector3">
            <a:avLst>
              <a:gd name="adj1" fmla="val 74050"/>
            </a:avLst>
          </a:prstGeom>
          <a:ln w="19050">
            <a:bevel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feld 99"/>
          <p:cNvSpPr txBox="1"/>
          <p:nvPr/>
        </p:nvSpPr>
        <p:spPr>
          <a:xfrm>
            <a:off x="3995936" y="4221088"/>
            <a:ext cx="45236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400" smtClean="0">
                <a:solidFill>
                  <a:schemeClr val="tx2"/>
                </a:solidFill>
              </a:rPr>
              <a:t>Rx3</a:t>
            </a:r>
            <a:endParaRPr lang="de-DE" sz="14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4780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92000" y="116632"/>
            <a:ext cx="5416504" cy="648072"/>
          </a:xfrm>
        </p:spPr>
        <p:txBody>
          <a:bodyPr>
            <a:normAutofit fontScale="90000"/>
          </a:bodyPr>
          <a:lstStyle/>
          <a:p>
            <a:r>
              <a:rPr lang="de-DE" smtClean="0"/>
              <a:t>Diodenmatrix Fußpedal</a:t>
            </a:r>
            <a:endParaRPr lang="de-DE"/>
          </a:p>
        </p:txBody>
      </p:sp>
      <p:sp>
        <p:nvSpPr>
          <p:cNvPr id="26" name="Ellipse 25"/>
          <p:cNvSpPr/>
          <p:nvPr/>
        </p:nvSpPr>
        <p:spPr>
          <a:xfrm>
            <a:off x="3964763" y="1309595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24" name="Gruppieren 223"/>
          <p:cNvGrpSpPr/>
          <p:nvPr/>
        </p:nvGrpSpPr>
        <p:grpSpPr>
          <a:xfrm>
            <a:off x="755576" y="980728"/>
            <a:ext cx="7650677" cy="4824536"/>
            <a:chOff x="755576" y="-78610"/>
            <a:chExt cx="7650677" cy="4824536"/>
          </a:xfrm>
        </p:grpSpPr>
        <p:grpSp>
          <p:nvGrpSpPr>
            <p:cNvPr id="28" name="Gruppieren 27"/>
            <p:cNvGrpSpPr/>
            <p:nvPr/>
          </p:nvGrpSpPr>
          <p:grpSpPr>
            <a:xfrm>
              <a:off x="755576" y="2420888"/>
              <a:ext cx="472883" cy="2325038"/>
              <a:chOff x="1907704" y="2420888"/>
              <a:chExt cx="472883" cy="2325038"/>
            </a:xfrm>
          </p:grpSpPr>
          <p:sp>
            <p:nvSpPr>
              <p:cNvPr id="4" name="Flussdiagramm: Zusammenführen 3"/>
              <p:cNvSpPr/>
              <p:nvPr/>
            </p:nvSpPr>
            <p:spPr>
              <a:xfrm>
                <a:off x="1907704" y="2780928"/>
                <a:ext cx="360040" cy="288032"/>
              </a:xfrm>
              <a:prstGeom prst="flowChartMerg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" name="Rechteck 4"/>
              <p:cNvSpPr/>
              <p:nvPr/>
            </p:nvSpPr>
            <p:spPr>
              <a:xfrm>
                <a:off x="1907704" y="3068960"/>
                <a:ext cx="360040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7" name="Gerade Verbindung 6"/>
              <p:cNvCxnSpPr/>
              <p:nvPr/>
            </p:nvCxnSpPr>
            <p:spPr>
              <a:xfrm>
                <a:off x="2082164" y="2420888"/>
                <a:ext cx="5560" cy="100811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Ellipse 8"/>
              <p:cNvSpPr/>
              <p:nvPr/>
            </p:nvSpPr>
            <p:spPr>
              <a:xfrm>
                <a:off x="2062111" y="3429000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0" name="Gerade Verbindung 9"/>
              <p:cNvCxnSpPr>
                <a:stCxn id="9" idx="4"/>
              </p:cNvCxnSpPr>
              <p:nvPr/>
            </p:nvCxnSpPr>
            <p:spPr>
              <a:xfrm>
                <a:off x="2098115" y="3501008"/>
                <a:ext cx="142009" cy="43204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Gerade Verbindung 16"/>
              <p:cNvCxnSpPr/>
              <p:nvPr/>
            </p:nvCxnSpPr>
            <p:spPr>
              <a:xfrm>
                <a:off x="2267744" y="3933056"/>
                <a:ext cx="7200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Gerade Verbindung 17"/>
              <p:cNvCxnSpPr/>
              <p:nvPr/>
            </p:nvCxnSpPr>
            <p:spPr>
              <a:xfrm>
                <a:off x="2339752" y="3933056"/>
                <a:ext cx="0" cy="78370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Gerade Verbindung 19"/>
              <p:cNvCxnSpPr/>
              <p:nvPr/>
            </p:nvCxnSpPr>
            <p:spPr>
              <a:xfrm>
                <a:off x="1979712" y="3933056"/>
                <a:ext cx="7200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Gerade Verbindung 20"/>
              <p:cNvCxnSpPr/>
              <p:nvPr/>
            </p:nvCxnSpPr>
            <p:spPr>
              <a:xfrm>
                <a:off x="1979712" y="3933056"/>
                <a:ext cx="0" cy="3918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Ellipse 22"/>
              <p:cNvSpPr/>
              <p:nvPr/>
            </p:nvSpPr>
            <p:spPr>
              <a:xfrm>
                <a:off x="2308579" y="4673918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4" name="Ellipse 23"/>
              <p:cNvSpPr/>
              <p:nvPr/>
            </p:nvSpPr>
            <p:spPr>
              <a:xfrm>
                <a:off x="1954736" y="4293096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" name="Textfeld 26"/>
              <p:cNvSpPr txBox="1"/>
              <p:nvPr/>
            </p:nvSpPr>
            <p:spPr>
              <a:xfrm>
                <a:off x="2051720" y="242088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mtClean="0"/>
                  <a:t>1</a:t>
                </a:r>
                <a:endParaRPr lang="de-DE"/>
              </a:p>
            </p:txBody>
          </p:sp>
        </p:grpSp>
        <p:grpSp>
          <p:nvGrpSpPr>
            <p:cNvPr id="29" name="Gruppieren 28"/>
            <p:cNvGrpSpPr/>
            <p:nvPr/>
          </p:nvGrpSpPr>
          <p:grpSpPr>
            <a:xfrm>
              <a:off x="1290805" y="2081630"/>
              <a:ext cx="472883" cy="2664296"/>
              <a:chOff x="1907704" y="2081630"/>
              <a:chExt cx="472883" cy="2664296"/>
            </a:xfrm>
          </p:grpSpPr>
          <p:sp>
            <p:nvSpPr>
              <p:cNvPr id="30" name="Flussdiagramm: Zusammenführen 29"/>
              <p:cNvSpPr/>
              <p:nvPr/>
            </p:nvSpPr>
            <p:spPr>
              <a:xfrm>
                <a:off x="1907704" y="2780928"/>
                <a:ext cx="360040" cy="288032"/>
              </a:xfrm>
              <a:prstGeom prst="flowChartMerg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1" name="Rechteck 30"/>
              <p:cNvSpPr/>
              <p:nvPr/>
            </p:nvSpPr>
            <p:spPr>
              <a:xfrm>
                <a:off x="1907704" y="3068960"/>
                <a:ext cx="360040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32" name="Gerade Verbindung 31"/>
              <p:cNvCxnSpPr/>
              <p:nvPr/>
            </p:nvCxnSpPr>
            <p:spPr>
              <a:xfrm>
                <a:off x="2082164" y="2081630"/>
                <a:ext cx="5560" cy="134737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Ellipse 32"/>
              <p:cNvSpPr/>
              <p:nvPr/>
            </p:nvSpPr>
            <p:spPr>
              <a:xfrm>
                <a:off x="2062111" y="3429000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34" name="Gerade Verbindung 33"/>
              <p:cNvCxnSpPr>
                <a:stCxn id="33" idx="4"/>
              </p:cNvCxnSpPr>
              <p:nvPr/>
            </p:nvCxnSpPr>
            <p:spPr>
              <a:xfrm>
                <a:off x="2098115" y="3501008"/>
                <a:ext cx="142009" cy="43204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 Verbindung 34"/>
              <p:cNvCxnSpPr/>
              <p:nvPr/>
            </p:nvCxnSpPr>
            <p:spPr>
              <a:xfrm>
                <a:off x="2267744" y="3933056"/>
                <a:ext cx="7200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 Verbindung 35"/>
              <p:cNvCxnSpPr/>
              <p:nvPr/>
            </p:nvCxnSpPr>
            <p:spPr>
              <a:xfrm>
                <a:off x="2339752" y="3933056"/>
                <a:ext cx="0" cy="78370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 Verbindung 36"/>
              <p:cNvCxnSpPr/>
              <p:nvPr/>
            </p:nvCxnSpPr>
            <p:spPr>
              <a:xfrm>
                <a:off x="1979712" y="3933056"/>
                <a:ext cx="7200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Gerade Verbindung 37"/>
              <p:cNvCxnSpPr/>
              <p:nvPr/>
            </p:nvCxnSpPr>
            <p:spPr>
              <a:xfrm>
                <a:off x="1979712" y="3933056"/>
                <a:ext cx="0" cy="3918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Ellipse 38"/>
              <p:cNvSpPr/>
              <p:nvPr/>
            </p:nvSpPr>
            <p:spPr>
              <a:xfrm>
                <a:off x="2308579" y="4673918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0" name="Ellipse 39"/>
              <p:cNvSpPr/>
              <p:nvPr/>
            </p:nvSpPr>
            <p:spPr>
              <a:xfrm>
                <a:off x="1954736" y="4293096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1" name="Textfeld 40"/>
              <p:cNvSpPr txBox="1"/>
              <p:nvPr/>
            </p:nvSpPr>
            <p:spPr>
              <a:xfrm>
                <a:off x="2051720" y="242088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/>
                  <a:t>2</a:t>
                </a:r>
              </a:p>
            </p:txBody>
          </p:sp>
        </p:grpSp>
        <p:grpSp>
          <p:nvGrpSpPr>
            <p:cNvPr id="42" name="Gruppieren 41"/>
            <p:cNvGrpSpPr/>
            <p:nvPr/>
          </p:nvGrpSpPr>
          <p:grpSpPr>
            <a:xfrm>
              <a:off x="1794861" y="1721590"/>
              <a:ext cx="472883" cy="3024336"/>
              <a:chOff x="1907704" y="1721590"/>
              <a:chExt cx="472883" cy="3024336"/>
            </a:xfrm>
          </p:grpSpPr>
          <p:sp>
            <p:nvSpPr>
              <p:cNvPr id="43" name="Flussdiagramm: Zusammenführen 42"/>
              <p:cNvSpPr/>
              <p:nvPr/>
            </p:nvSpPr>
            <p:spPr>
              <a:xfrm>
                <a:off x="1907704" y="2780928"/>
                <a:ext cx="360040" cy="288032"/>
              </a:xfrm>
              <a:prstGeom prst="flowChartMerg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4" name="Rechteck 43"/>
              <p:cNvSpPr/>
              <p:nvPr/>
            </p:nvSpPr>
            <p:spPr>
              <a:xfrm>
                <a:off x="1907704" y="3068960"/>
                <a:ext cx="360040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45" name="Gerade Verbindung 44"/>
              <p:cNvCxnSpPr/>
              <p:nvPr/>
            </p:nvCxnSpPr>
            <p:spPr>
              <a:xfrm>
                <a:off x="2087724" y="1721590"/>
                <a:ext cx="0" cy="170741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Ellipse 45"/>
              <p:cNvSpPr/>
              <p:nvPr/>
            </p:nvSpPr>
            <p:spPr>
              <a:xfrm>
                <a:off x="2062111" y="3429000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47" name="Gerade Verbindung 46"/>
              <p:cNvCxnSpPr>
                <a:stCxn id="46" idx="4"/>
              </p:cNvCxnSpPr>
              <p:nvPr/>
            </p:nvCxnSpPr>
            <p:spPr>
              <a:xfrm>
                <a:off x="2098115" y="3501008"/>
                <a:ext cx="142009" cy="43204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Gerade Verbindung 47"/>
              <p:cNvCxnSpPr/>
              <p:nvPr/>
            </p:nvCxnSpPr>
            <p:spPr>
              <a:xfrm>
                <a:off x="2267744" y="3933056"/>
                <a:ext cx="7200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Gerade Verbindung 48"/>
              <p:cNvCxnSpPr/>
              <p:nvPr/>
            </p:nvCxnSpPr>
            <p:spPr>
              <a:xfrm>
                <a:off x="2339752" y="3933056"/>
                <a:ext cx="0" cy="78370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 Verbindung 49"/>
              <p:cNvCxnSpPr/>
              <p:nvPr/>
            </p:nvCxnSpPr>
            <p:spPr>
              <a:xfrm>
                <a:off x="1979712" y="3933056"/>
                <a:ext cx="7200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 Verbindung 50"/>
              <p:cNvCxnSpPr/>
              <p:nvPr/>
            </p:nvCxnSpPr>
            <p:spPr>
              <a:xfrm>
                <a:off x="1979712" y="3933056"/>
                <a:ext cx="0" cy="3918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Ellipse 51"/>
              <p:cNvSpPr/>
              <p:nvPr/>
            </p:nvSpPr>
            <p:spPr>
              <a:xfrm>
                <a:off x="2308579" y="4673918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3" name="Ellipse 52"/>
              <p:cNvSpPr/>
              <p:nvPr/>
            </p:nvSpPr>
            <p:spPr>
              <a:xfrm>
                <a:off x="1954736" y="4293096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4" name="Textfeld 53"/>
              <p:cNvSpPr txBox="1"/>
              <p:nvPr/>
            </p:nvSpPr>
            <p:spPr>
              <a:xfrm>
                <a:off x="2051720" y="242088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/>
                  <a:t>3</a:t>
                </a:r>
              </a:p>
            </p:txBody>
          </p:sp>
        </p:grpSp>
        <p:grpSp>
          <p:nvGrpSpPr>
            <p:cNvPr id="55" name="Gruppieren 54"/>
            <p:cNvGrpSpPr/>
            <p:nvPr/>
          </p:nvGrpSpPr>
          <p:grpSpPr>
            <a:xfrm>
              <a:off x="2298917" y="1361550"/>
              <a:ext cx="472883" cy="3384376"/>
              <a:chOff x="1907704" y="1361550"/>
              <a:chExt cx="472883" cy="3384376"/>
            </a:xfrm>
          </p:grpSpPr>
          <p:sp>
            <p:nvSpPr>
              <p:cNvPr id="56" name="Flussdiagramm: Zusammenführen 55"/>
              <p:cNvSpPr/>
              <p:nvPr/>
            </p:nvSpPr>
            <p:spPr>
              <a:xfrm>
                <a:off x="1907704" y="2780928"/>
                <a:ext cx="360040" cy="288032"/>
              </a:xfrm>
              <a:prstGeom prst="flowChartMerg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7" name="Rechteck 56"/>
              <p:cNvSpPr/>
              <p:nvPr/>
            </p:nvSpPr>
            <p:spPr>
              <a:xfrm>
                <a:off x="1907704" y="3068960"/>
                <a:ext cx="360040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58" name="Gerade Verbindung 57"/>
              <p:cNvCxnSpPr/>
              <p:nvPr/>
            </p:nvCxnSpPr>
            <p:spPr>
              <a:xfrm>
                <a:off x="2082164" y="1361550"/>
                <a:ext cx="5560" cy="20674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Ellipse 58"/>
              <p:cNvSpPr/>
              <p:nvPr/>
            </p:nvSpPr>
            <p:spPr>
              <a:xfrm>
                <a:off x="2062111" y="3429000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60" name="Gerade Verbindung 59"/>
              <p:cNvCxnSpPr>
                <a:stCxn id="59" idx="4"/>
              </p:cNvCxnSpPr>
              <p:nvPr/>
            </p:nvCxnSpPr>
            <p:spPr>
              <a:xfrm>
                <a:off x="2098115" y="3501008"/>
                <a:ext cx="142009" cy="43204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Gerade Verbindung 60"/>
              <p:cNvCxnSpPr/>
              <p:nvPr/>
            </p:nvCxnSpPr>
            <p:spPr>
              <a:xfrm>
                <a:off x="2267744" y="3933056"/>
                <a:ext cx="7200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Gerade Verbindung 61"/>
              <p:cNvCxnSpPr/>
              <p:nvPr/>
            </p:nvCxnSpPr>
            <p:spPr>
              <a:xfrm>
                <a:off x="2339752" y="3933056"/>
                <a:ext cx="0" cy="78370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Gerade Verbindung 62"/>
              <p:cNvCxnSpPr/>
              <p:nvPr/>
            </p:nvCxnSpPr>
            <p:spPr>
              <a:xfrm>
                <a:off x="1979712" y="3933056"/>
                <a:ext cx="7200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Gerade Verbindung 63"/>
              <p:cNvCxnSpPr/>
              <p:nvPr/>
            </p:nvCxnSpPr>
            <p:spPr>
              <a:xfrm>
                <a:off x="1979712" y="3933056"/>
                <a:ext cx="0" cy="3918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Ellipse 64"/>
              <p:cNvSpPr/>
              <p:nvPr/>
            </p:nvSpPr>
            <p:spPr>
              <a:xfrm>
                <a:off x="2308579" y="4673918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6" name="Ellipse 65"/>
              <p:cNvSpPr/>
              <p:nvPr/>
            </p:nvSpPr>
            <p:spPr>
              <a:xfrm>
                <a:off x="1954736" y="4293096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7" name="Textfeld 66"/>
              <p:cNvSpPr txBox="1"/>
              <p:nvPr/>
            </p:nvSpPr>
            <p:spPr>
              <a:xfrm>
                <a:off x="2051720" y="242088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/>
                  <a:t>4</a:t>
                </a:r>
              </a:p>
            </p:txBody>
          </p:sp>
        </p:grpSp>
        <p:grpSp>
          <p:nvGrpSpPr>
            <p:cNvPr id="68" name="Gruppieren 67"/>
            <p:cNvGrpSpPr/>
            <p:nvPr/>
          </p:nvGrpSpPr>
          <p:grpSpPr>
            <a:xfrm>
              <a:off x="2802973" y="1001510"/>
              <a:ext cx="472883" cy="3744416"/>
              <a:chOff x="1907704" y="1001510"/>
              <a:chExt cx="472883" cy="3744416"/>
            </a:xfrm>
          </p:grpSpPr>
          <p:sp>
            <p:nvSpPr>
              <p:cNvPr id="69" name="Flussdiagramm: Zusammenführen 68"/>
              <p:cNvSpPr/>
              <p:nvPr/>
            </p:nvSpPr>
            <p:spPr>
              <a:xfrm>
                <a:off x="1907704" y="2780928"/>
                <a:ext cx="360040" cy="288032"/>
              </a:xfrm>
              <a:prstGeom prst="flowChartMerg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0" name="Rechteck 69"/>
              <p:cNvSpPr/>
              <p:nvPr/>
            </p:nvSpPr>
            <p:spPr>
              <a:xfrm>
                <a:off x="1907704" y="3068960"/>
                <a:ext cx="360040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71" name="Gerade Verbindung 70"/>
              <p:cNvCxnSpPr/>
              <p:nvPr/>
            </p:nvCxnSpPr>
            <p:spPr>
              <a:xfrm>
                <a:off x="2082164" y="1001510"/>
                <a:ext cx="5560" cy="242749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Ellipse 71"/>
              <p:cNvSpPr/>
              <p:nvPr/>
            </p:nvSpPr>
            <p:spPr>
              <a:xfrm>
                <a:off x="2062111" y="3429000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73" name="Gerade Verbindung 72"/>
              <p:cNvCxnSpPr>
                <a:stCxn id="72" idx="4"/>
              </p:cNvCxnSpPr>
              <p:nvPr/>
            </p:nvCxnSpPr>
            <p:spPr>
              <a:xfrm>
                <a:off x="2098115" y="3501008"/>
                <a:ext cx="142009" cy="43204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Gerade Verbindung 73"/>
              <p:cNvCxnSpPr/>
              <p:nvPr/>
            </p:nvCxnSpPr>
            <p:spPr>
              <a:xfrm>
                <a:off x="2267744" y="3933056"/>
                <a:ext cx="7200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Gerade Verbindung 74"/>
              <p:cNvCxnSpPr/>
              <p:nvPr/>
            </p:nvCxnSpPr>
            <p:spPr>
              <a:xfrm>
                <a:off x="2339752" y="3933056"/>
                <a:ext cx="0" cy="78370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Gerade Verbindung 75"/>
              <p:cNvCxnSpPr/>
              <p:nvPr/>
            </p:nvCxnSpPr>
            <p:spPr>
              <a:xfrm>
                <a:off x="1979712" y="3933056"/>
                <a:ext cx="7200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Gerade Verbindung 76"/>
              <p:cNvCxnSpPr/>
              <p:nvPr/>
            </p:nvCxnSpPr>
            <p:spPr>
              <a:xfrm>
                <a:off x="1979712" y="3933056"/>
                <a:ext cx="0" cy="3918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Ellipse 77"/>
              <p:cNvSpPr/>
              <p:nvPr/>
            </p:nvSpPr>
            <p:spPr>
              <a:xfrm>
                <a:off x="2308579" y="4673918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9" name="Ellipse 78"/>
              <p:cNvSpPr/>
              <p:nvPr/>
            </p:nvSpPr>
            <p:spPr>
              <a:xfrm>
                <a:off x="1954736" y="4293096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0" name="Textfeld 79"/>
              <p:cNvSpPr txBox="1"/>
              <p:nvPr/>
            </p:nvSpPr>
            <p:spPr>
              <a:xfrm>
                <a:off x="2051720" y="242088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mtClean="0"/>
                  <a:t>5</a:t>
                </a:r>
                <a:endParaRPr lang="de-DE"/>
              </a:p>
            </p:txBody>
          </p:sp>
        </p:grpSp>
        <p:grpSp>
          <p:nvGrpSpPr>
            <p:cNvPr id="81" name="Gruppieren 80"/>
            <p:cNvGrpSpPr/>
            <p:nvPr/>
          </p:nvGrpSpPr>
          <p:grpSpPr>
            <a:xfrm>
              <a:off x="3307029" y="641470"/>
              <a:ext cx="472883" cy="4104456"/>
              <a:chOff x="1907704" y="641470"/>
              <a:chExt cx="472883" cy="4104456"/>
            </a:xfrm>
          </p:grpSpPr>
          <p:sp>
            <p:nvSpPr>
              <p:cNvPr id="82" name="Flussdiagramm: Zusammenführen 81"/>
              <p:cNvSpPr/>
              <p:nvPr/>
            </p:nvSpPr>
            <p:spPr>
              <a:xfrm>
                <a:off x="1907704" y="2780928"/>
                <a:ext cx="360040" cy="288032"/>
              </a:xfrm>
              <a:prstGeom prst="flowChartMerg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3" name="Rechteck 82"/>
              <p:cNvSpPr/>
              <p:nvPr/>
            </p:nvSpPr>
            <p:spPr>
              <a:xfrm>
                <a:off x="1907704" y="3068960"/>
                <a:ext cx="360040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84" name="Gerade Verbindung 83"/>
              <p:cNvCxnSpPr/>
              <p:nvPr/>
            </p:nvCxnSpPr>
            <p:spPr>
              <a:xfrm>
                <a:off x="2082164" y="641470"/>
                <a:ext cx="5560" cy="278753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Ellipse 84"/>
              <p:cNvSpPr/>
              <p:nvPr/>
            </p:nvSpPr>
            <p:spPr>
              <a:xfrm>
                <a:off x="2062111" y="3429000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86" name="Gerade Verbindung 85"/>
              <p:cNvCxnSpPr>
                <a:stCxn id="85" idx="4"/>
              </p:cNvCxnSpPr>
              <p:nvPr/>
            </p:nvCxnSpPr>
            <p:spPr>
              <a:xfrm>
                <a:off x="2098115" y="3501008"/>
                <a:ext cx="142009" cy="43204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Gerade Verbindung 86"/>
              <p:cNvCxnSpPr/>
              <p:nvPr/>
            </p:nvCxnSpPr>
            <p:spPr>
              <a:xfrm>
                <a:off x="2267744" y="3933056"/>
                <a:ext cx="7200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Gerade Verbindung 87"/>
              <p:cNvCxnSpPr/>
              <p:nvPr/>
            </p:nvCxnSpPr>
            <p:spPr>
              <a:xfrm>
                <a:off x="2339752" y="3933056"/>
                <a:ext cx="0" cy="78370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Gerade Verbindung 88"/>
              <p:cNvCxnSpPr/>
              <p:nvPr/>
            </p:nvCxnSpPr>
            <p:spPr>
              <a:xfrm>
                <a:off x="1979712" y="3933056"/>
                <a:ext cx="7200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Gerade Verbindung 89"/>
              <p:cNvCxnSpPr/>
              <p:nvPr/>
            </p:nvCxnSpPr>
            <p:spPr>
              <a:xfrm>
                <a:off x="1979712" y="3933056"/>
                <a:ext cx="0" cy="3918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Ellipse 90"/>
              <p:cNvSpPr/>
              <p:nvPr/>
            </p:nvSpPr>
            <p:spPr>
              <a:xfrm>
                <a:off x="2308579" y="4673918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2" name="Ellipse 91"/>
              <p:cNvSpPr/>
              <p:nvPr/>
            </p:nvSpPr>
            <p:spPr>
              <a:xfrm>
                <a:off x="1954736" y="4293096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3" name="Textfeld 92"/>
              <p:cNvSpPr txBox="1"/>
              <p:nvPr/>
            </p:nvSpPr>
            <p:spPr>
              <a:xfrm>
                <a:off x="2051720" y="242088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/>
                  <a:t>6</a:t>
                </a:r>
              </a:p>
            </p:txBody>
          </p:sp>
        </p:grpSp>
        <p:grpSp>
          <p:nvGrpSpPr>
            <p:cNvPr id="94" name="Gruppieren 93"/>
            <p:cNvGrpSpPr/>
            <p:nvPr/>
          </p:nvGrpSpPr>
          <p:grpSpPr>
            <a:xfrm>
              <a:off x="3811085" y="281430"/>
              <a:ext cx="472883" cy="4464496"/>
              <a:chOff x="1907704" y="281430"/>
              <a:chExt cx="472883" cy="4464496"/>
            </a:xfrm>
          </p:grpSpPr>
          <p:sp>
            <p:nvSpPr>
              <p:cNvPr id="95" name="Flussdiagramm: Zusammenführen 94"/>
              <p:cNvSpPr/>
              <p:nvPr/>
            </p:nvSpPr>
            <p:spPr>
              <a:xfrm>
                <a:off x="1907704" y="2780928"/>
                <a:ext cx="360040" cy="288032"/>
              </a:xfrm>
              <a:prstGeom prst="flowChartMerg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6" name="Rechteck 95"/>
              <p:cNvSpPr/>
              <p:nvPr/>
            </p:nvSpPr>
            <p:spPr>
              <a:xfrm>
                <a:off x="1907704" y="3068960"/>
                <a:ext cx="360040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97" name="Gerade Verbindung 96"/>
              <p:cNvCxnSpPr/>
              <p:nvPr/>
            </p:nvCxnSpPr>
            <p:spPr>
              <a:xfrm>
                <a:off x="2087724" y="281430"/>
                <a:ext cx="1" cy="314757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Ellipse 97"/>
              <p:cNvSpPr/>
              <p:nvPr/>
            </p:nvSpPr>
            <p:spPr>
              <a:xfrm>
                <a:off x="2062111" y="3429000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99" name="Gerade Verbindung 98"/>
              <p:cNvCxnSpPr>
                <a:stCxn id="98" idx="4"/>
              </p:cNvCxnSpPr>
              <p:nvPr/>
            </p:nvCxnSpPr>
            <p:spPr>
              <a:xfrm>
                <a:off x="2098115" y="3501008"/>
                <a:ext cx="142009" cy="43204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Gerade Verbindung 99"/>
              <p:cNvCxnSpPr/>
              <p:nvPr/>
            </p:nvCxnSpPr>
            <p:spPr>
              <a:xfrm>
                <a:off x="2267744" y="3933056"/>
                <a:ext cx="7200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Gerade Verbindung 100"/>
              <p:cNvCxnSpPr/>
              <p:nvPr/>
            </p:nvCxnSpPr>
            <p:spPr>
              <a:xfrm>
                <a:off x="2339752" y="3933056"/>
                <a:ext cx="0" cy="78370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Gerade Verbindung 101"/>
              <p:cNvCxnSpPr/>
              <p:nvPr/>
            </p:nvCxnSpPr>
            <p:spPr>
              <a:xfrm>
                <a:off x="1979712" y="3933056"/>
                <a:ext cx="7200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Gerade Verbindung 102"/>
              <p:cNvCxnSpPr/>
              <p:nvPr/>
            </p:nvCxnSpPr>
            <p:spPr>
              <a:xfrm>
                <a:off x="1979712" y="3933056"/>
                <a:ext cx="0" cy="3918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Ellipse 103"/>
              <p:cNvSpPr/>
              <p:nvPr/>
            </p:nvSpPr>
            <p:spPr>
              <a:xfrm>
                <a:off x="2308579" y="4673918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5" name="Ellipse 104"/>
              <p:cNvSpPr/>
              <p:nvPr/>
            </p:nvSpPr>
            <p:spPr>
              <a:xfrm>
                <a:off x="1954736" y="4293096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6" name="Textfeld 105"/>
              <p:cNvSpPr txBox="1"/>
              <p:nvPr/>
            </p:nvSpPr>
            <p:spPr>
              <a:xfrm>
                <a:off x="2051720" y="242088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/>
                  <a:t>7</a:t>
                </a:r>
              </a:p>
            </p:txBody>
          </p:sp>
        </p:grpSp>
        <p:grpSp>
          <p:nvGrpSpPr>
            <p:cNvPr id="107" name="Gruppieren 106"/>
            <p:cNvGrpSpPr/>
            <p:nvPr/>
          </p:nvGrpSpPr>
          <p:grpSpPr>
            <a:xfrm>
              <a:off x="4315141" y="-78610"/>
              <a:ext cx="445702" cy="4788532"/>
              <a:chOff x="1907704" y="-78610"/>
              <a:chExt cx="445702" cy="4788532"/>
            </a:xfrm>
          </p:grpSpPr>
          <p:sp>
            <p:nvSpPr>
              <p:cNvPr id="108" name="Flussdiagramm: Zusammenführen 107"/>
              <p:cNvSpPr/>
              <p:nvPr/>
            </p:nvSpPr>
            <p:spPr>
              <a:xfrm>
                <a:off x="1907704" y="2780928"/>
                <a:ext cx="360040" cy="288032"/>
              </a:xfrm>
              <a:prstGeom prst="flowChartMerg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9" name="Rechteck 108"/>
              <p:cNvSpPr/>
              <p:nvPr/>
            </p:nvSpPr>
            <p:spPr>
              <a:xfrm>
                <a:off x="1907704" y="3068960"/>
                <a:ext cx="360040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10" name="Gerade Verbindung 109"/>
              <p:cNvCxnSpPr/>
              <p:nvPr/>
            </p:nvCxnSpPr>
            <p:spPr>
              <a:xfrm>
                <a:off x="2087724" y="-78610"/>
                <a:ext cx="0" cy="350761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Ellipse 110"/>
              <p:cNvSpPr/>
              <p:nvPr/>
            </p:nvSpPr>
            <p:spPr>
              <a:xfrm>
                <a:off x="2062111" y="3429000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12" name="Gerade Verbindung 111"/>
              <p:cNvCxnSpPr>
                <a:stCxn id="111" idx="4"/>
              </p:cNvCxnSpPr>
              <p:nvPr/>
            </p:nvCxnSpPr>
            <p:spPr>
              <a:xfrm>
                <a:off x="2098115" y="3501008"/>
                <a:ext cx="142009" cy="43204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Gerade Verbindung 112"/>
              <p:cNvCxnSpPr/>
              <p:nvPr/>
            </p:nvCxnSpPr>
            <p:spPr>
              <a:xfrm>
                <a:off x="2267744" y="3933056"/>
                <a:ext cx="7200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Gerade Verbindung 113"/>
              <p:cNvCxnSpPr/>
              <p:nvPr/>
            </p:nvCxnSpPr>
            <p:spPr>
              <a:xfrm>
                <a:off x="2339752" y="3933056"/>
                <a:ext cx="0" cy="77686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Gerade Verbindung 114"/>
              <p:cNvCxnSpPr/>
              <p:nvPr/>
            </p:nvCxnSpPr>
            <p:spPr>
              <a:xfrm>
                <a:off x="1979712" y="3933056"/>
                <a:ext cx="7200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Gerade Verbindung 115"/>
              <p:cNvCxnSpPr/>
              <p:nvPr/>
            </p:nvCxnSpPr>
            <p:spPr>
              <a:xfrm>
                <a:off x="1979712" y="3933056"/>
                <a:ext cx="0" cy="3918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Textfeld 118"/>
              <p:cNvSpPr txBox="1"/>
              <p:nvPr/>
            </p:nvSpPr>
            <p:spPr>
              <a:xfrm>
                <a:off x="2051720" y="242088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mtClean="0"/>
                  <a:t>8</a:t>
                </a:r>
                <a:endParaRPr lang="de-DE"/>
              </a:p>
            </p:txBody>
          </p:sp>
        </p:grpSp>
        <p:grpSp>
          <p:nvGrpSpPr>
            <p:cNvPr id="120" name="Gruppieren 119"/>
            <p:cNvGrpSpPr/>
            <p:nvPr/>
          </p:nvGrpSpPr>
          <p:grpSpPr>
            <a:xfrm>
              <a:off x="4819197" y="2420888"/>
              <a:ext cx="445702" cy="2295872"/>
              <a:chOff x="1907704" y="2420888"/>
              <a:chExt cx="445702" cy="2295872"/>
            </a:xfrm>
          </p:grpSpPr>
          <p:sp>
            <p:nvSpPr>
              <p:cNvPr id="121" name="Flussdiagramm: Zusammenführen 120"/>
              <p:cNvSpPr/>
              <p:nvPr/>
            </p:nvSpPr>
            <p:spPr>
              <a:xfrm>
                <a:off x="1907704" y="2780928"/>
                <a:ext cx="360040" cy="288032"/>
              </a:xfrm>
              <a:prstGeom prst="flowChartMerg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2" name="Rechteck 121"/>
              <p:cNvSpPr/>
              <p:nvPr/>
            </p:nvSpPr>
            <p:spPr>
              <a:xfrm>
                <a:off x="1907704" y="3068960"/>
                <a:ext cx="360040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23" name="Gerade Verbindung 122"/>
              <p:cNvCxnSpPr/>
              <p:nvPr/>
            </p:nvCxnSpPr>
            <p:spPr>
              <a:xfrm>
                <a:off x="2082164" y="2420888"/>
                <a:ext cx="5560" cy="100811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" name="Ellipse 123"/>
              <p:cNvSpPr/>
              <p:nvPr/>
            </p:nvSpPr>
            <p:spPr>
              <a:xfrm>
                <a:off x="2062111" y="3429000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25" name="Gerade Verbindung 124"/>
              <p:cNvCxnSpPr>
                <a:stCxn id="124" idx="4"/>
              </p:cNvCxnSpPr>
              <p:nvPr/>
            </p:nvCxnSpPr>
            <p:spPr>
              <a:xfrm>
                <a:off x="2098115" y="3501008"/>
                <a:ext cx="142009" cy="43204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Gerade Verbindung 125"/>
              <p:cNvCxnSpPr/>
              <p:nvPr/>
            </p:nvCxnSpPr>
            <p:spPr>
              <a:xfrm>
                <a:off x="2267744" y="3933056"/>
                <a:ext cx="7200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Gerade Verbindung 126"/>
              <p:cNvCxnSpPr/>
              <p:nvPr/>
            </p:nvCxnSpPr>
            <p:spPr>
              <a:xfrm>
                <a:off x="2339752" y="3933056"/>
                <a:ext cx="0" cy="78370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Gerade Verbindung 127"/>
              <p:cNvCxnSpPr/>
              <p:nvPr/>
            </p:nvCxnSpPr>
            <p:spPr>
              <a:xfrm>
                <a:off x="1979712" y="3933056"/>
                <a:ext cx="7200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Gerade Verbindung 128"/>
              <p:cNvCxnSpPr/>
              <p:nvPr/>
            </p:nvCxnSpPr>
            <p:spPr>
              <a:xfrm>
                <a:off x="1979712" y="3933056"/>
                <a:ext cx="0" cy="3884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2" name="Textfeld 131"/>
              <p:cNvSpPr txBox="1"/>
              <p:nvPr/>
            </p:nvSpPr>
            <p:spPr>
              <a:xfrm>
                <a:off x="2051720" y="242088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/>
                  <a:t>9</a:t>
                </a:r>
              </a:p>
            </p:txBody>
          </p:sp>
        </p:grpSp>
        <p:grpSp>
          <p:nvGrpSpPr>
            <p:cNvPr id="133" name="Gruppieren 132"/>
            <p:cNvGrpSpPr/>
            <p:nvPr/>
          </p:nvGrpSpPr>
          <p:grpSpPr>
            <a:xfrm>
              <a:off x="5323253" y="2081630"/>
              <a:ext cx="562720" cy="2664296"/>
              <a:chOff x="1907704" y="2081630"/>
              <a:chExt cx="562720" cy="2664296"/>
            </a:xfrm>
          </p:grpSpPr>
          <p:sp>
            <p:nvSpPr>
              <p:cNvPr id="134" name="Flussdiagramm: Zusammenführen 133"/>
              <p:cNvSpPr/>
              <p:nvPr/>
            </p:nvSpPr>
            <p:spPr>
              <a:xfrm>
                <a:off x="1907704" y="2780928"/>
                <a:ext cx="360040" cy="288032"/>
              </a:xfrm>
              <a:prstGeom prst="flowChartMerg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5" name="Rechteck 134"/>
              <p:cNvSpPr/>
              <p:nvPr/>
            </p:nvSpPr>
            <p:spPr>
              <a:xfrm>
                <a:off x="1907704" y="3068960"/>
                <a:ext cx="360040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36" name="Gerade Verbindung 135"/>
              <p:cNvCxnSpPr/>
              <p:nvPr/>
            </p:nvCxnSpPr>
            <p:spPr>
              <a:xfrm>
                <a:off x="2082164" y="2081630"/>
                <a:ext cx="5560" cy="134737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7" name="Ellipse 136"/>
              <p:cNvSpPr/>
              <p:nvPr/>
            </p:nvSpPr>
            <p:spPr>
              <a:xfrm>
                <a:off x="2062111" y="3429000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38" name="Gerade Verbindung 137"/>
              <p:cNvCxnSpPr>
                <a:stCxn id="137" idx="4"/>
              </p:cNvCxnSpPr>
              <p:nvPr/>
            </p:nvCxnSpPr>
            <p:spPr>
              <a:xfrm>
                <a:off x="2098115" y="3501008"/>
                <a:ext cx="142009" cy="43204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Gerade Verbindung 138"/>
              <p:cNvCxnSpPr/>
              <p:nvPr/>
            </p:nvCxnSpPr>
            <p:spPr>
              <a:xfrm>
                <a:off x="2267744" y="3933056"/>
                <a:ext cx="7200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Gerade Verbindung 139"/>
              <p:cNvCxnSpPr/>
              <p:nvPr/>
            </p:nvCxnSpPr>
            <p:spPr>
              <a:xfrm>
                <a:off x="2339752" y="3933056"/>
                <a:ext cx="0" cy="78370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Gerade Verbindung 140"/>
              <p:cNvCxnSpPr/>
              <p:nvPr/>
            </p:nvCxnSpPr>
            <p:spPr>
              <a:xfrm>
                <a:off x="1979712" y="3933056"/>
                <a:ext cx="7200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Gerade Verbindung 141"/>
              <p:cNvCxnSpPr/>
              <p:nvPr/>
            </p:nvCxnSpPr>
            <p:spPr>
              <a:xfrm>
                <a:off x="1979712" y="3933056"/>
                <a:ext cx="0" cy="3918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3" name="Ellipse 142"/>
              <p:cNvSpPr/>
              <p:nvPr/>
            </p:nvSpPr>
            <p:spPr>
              <a:xfrm>
                <a:off x="2308579" y="4673918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4" name="Ellipse 143"/>
              <p:cNvSpPr/>
              <p:nvPr/>
            </p:nvSpPr>
            <p:spPr>
              <a:xfrm>
                <a:off x="1954736" y="4293096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5" name="Textfeld 144"/>
              <p:cNvSpPr txBox="1"/>
              <p:nvPr/>
            </p:nvSpPr>
            <p:spPr>
              <a:xfrm>
                <a:off x="2051720" y="2420888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mtClean="0"/>
                  <a:t>10</a:t>
                </a:r>
                <a:endParaRPr lang="de-DE"/>
              </a:p>
            </p:txBody>
          </p:sp>
        </p:grpSp>
        <p:grpSp>
          <p:nvGrpSpPr>
            <p:cNvPr id="159" name="Gruppieren 158"/>
            <p:cNvGrpSpPr/>
            <p:nvPr/>
          </p:nvGrpSpPr>
          <p:grpSpPr>
            <a:xfrm>
              <a:off x="5827309" y="1721590"/>
              <a:ext cx="562720" cy="3024336"/>
              <a:chOff x="1907704" y="1721590"/>
              <a:chExt cx="562720" cy="3024336"/>
            </a:xfrm>
          </p:grpSpPr>
          <p:sp>
            <p:nvSpPr>
              <p:cNvPr id="160" name="Flussdiagramm: Zusammenführen 159"/>
              <p:cNvSpPr/>
              <p:nvPr/>
            </p:nvSpPr>
            <p:spPr>
              <a:xfrm>
                <a:off x="1907704" y="2780928"/>
                <a:ext cx="360040" cy="288032"/>
              </a:xfrm>
              <a:prstGeom prst="flowChartMerg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1" name="Rechteck 160"/>
              <p:cNvSpPr/>
              <p:nvPr/>
            </p:nvSpPr>
            <p:spPr>
              <a:xfrm>
                <a:off x="1907704" y="3068960"/>
                <a:ext cx="360040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62" name="Gerade Verbindung 161"/>
              <p:cNvCxnSpPr/>
              <p:nvPr/>
            </p:nvCxnSpPr>
            <p:spPr>
              <a:xfrm>
                <a:off x="2082164" y="1721590"/>
                <a:ext cx="5560" cy="170741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3" name="Ellipse 162"/>
              <p:cNvSpPr/>
              <p:nvPr/>
            </p:nvSpPr>
            <p:spPr>
              <a:xfrm>
                <a:off x="2062111" y="3429000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64" name="Gerade Verbindung 163"/>
              <p:cNvCxnSpPr>
                <a:stCxn id="163" idx="4"/>
              </p:cNvCxnSpPr>
              <p:nvPr/>
            </p:nvCxnSpPr>
            <p:spPr>
              <a:xfrm>
                <a:off x="2098115" y="3501008"/>
                <a:ext cx="142009" cy="43204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Gerade Verbindung 164"/>
              <p:cNvCxnSpPr/>
              <p:nvPr/>
            </p:nvCxnSpPr>
            <p:spPr>
              <a:xfrm>
                <a:off x="2267744" y="3933056"/>
                <a:ext cx="7200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Gerade Verbindung 165"/>
              <p:cNvCxnSpPr/>
              <p:nvPr/>
            </p:nvCxnSpPr>
            <p:spPr>
              <a:xfrm>
                <a:off x="2339752" y="3933056"/>
                <a:ext cx="0" cy="78370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Gerade Verbindung 166"/>
              <p:cNvCxnSpPr/>
              <p:nvPr/>
            </p:nvCxnSpPr>
            <p:spPr>
              <a:xfrm>
                <a:off x="1979712" y="3933056"/>
                <a:ext cx="7200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Gerade Verbindung 167"/>
              <p:cNvCxnSpPr/>
              <p:nvPr/>
            </p:nvCxnSpPr>
            <p:spPr>
              <a:xfrm>
                <a:off x="1979712" y="3933056"/>
                <a:ext cx="0" cy="3918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9" name="Ellipse 168"/>
              <p:cNvSpPr/>
              <p:nvPr/>
            </p:nvSpPr>
            <p:spPr>
              <a:xfrm>
                <a:off x="2308579" y="4673918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0" name="Ellipse 169"/>
              <p:cNvSpPr/>
              <p:nvPr/>
            </p:nvSpPr>
            <p:spPr>
              <a:xfrm>
                <a:off x="1954736" y="4293096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1" name="Textfeld 170"/>
              <p:cNvSpPr txBox="1"/>
              <p:nvPr/>
            </p:nvSpPr>
            <p:spPr>
              <a:xfrm>
                <a:off x="2051720" y="2420888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mtClean="0"/>
                  <a:t>11</a:t>
                </a:r>
                <a:endParaRPr lang="de-DE"/>
              </a:p>
            </p:txBody>
          </p:sp>
        </p:grpSp>
        <p:grpSp>
          <p:nvGrpSpPr>
            <p:cNvPr id="172" name="Gruppieren 171"/>
            <p:cNvGrpSpPr/>
            <p:nvPr/>
          </p:nvGrpSpPr>
          <p:grpSpPr>
            <a:xfrm>
              <a:off x="6331365" y="1361550"/>
              <a:ext cx="562720" cy="3384376"/>
              <a:chOff x="1907704" y="1361550"/>
              <a:chExt cx="562720" cy="3384376"/>
            </a:xfrm>
          </p:grpSpPr>
          <p:sp>
            <p:nvSpPr>
              <p:cNvPr id="173" name="Flussdiagramm: Zusammenführen 172"/>
              <p:cNvSpPr/>
              <p:nvPr/>
            </p:nvSpPr>
            <p:spPr>
              <a:xfrm>
                <a:off x="1907704" y="2780928"/>
                <a:ext cx="360040" cy="288032"/>
              </a:xfrm>
              <a:prstGeom prst="flowChartMerg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4" name="Rechteck 173"/>
              <p:cNvSpPr/>
              <p:nvPr/>
            </p:nvSpPr>
            <p:spPr>
              <a:xfrm>
                <a:off x="1907704" y="3068960"/>
                <a:ext cx="360040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75" name="Gerade Verbindung 174"/>
              <p:cNvCxnSpPr/>
              <p:nvPr/>
            </p:nvCxnSpPr>
            <p:spPr>
              <a:xfrm>
                <a:off x="2082164" y="1361550"/>
                <a:ext cx="5560" cy="20674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6" name="Ellipse 175"/>
              <p:cNvSpPr/>
              <p:nvPr/>
            </p:nvSpPr>
            <p:spPr>
              <a:xfrm>
                <a:off x="2062111" y="3429000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77" name="Gerade Verbindung 176"/>
              <p:cNvCxnSpPr>
                <a:stCxn id="176" idx="4"/>
              </p:cNvCxnSpPr>
              <p:nvPr/>
            </p:nvCxnSpPr>
            <p:spPr>
              <a:xfrm>
                <a:off x="2098115" y="3501008"/>
                <a:ext cx="142009" cy="43204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Gerade Verbindung 177"/>
              <p:cNvCxnSpPr/>
              <p:nvPr/>
            </p:nvCxnSpPr>
            <p:spPr>
              <a:xfrm>
                <a:off x="2267744" y="3933056"/>
                <a:ext cx="7200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Gerade Verbindung 178"/>
              <p:cNvCxnSpPr/>
              <p:nvPr/>
            </p:nvCxnSpPr>
            <p:spPr>
              <a:xfrm>
                <a:off x="2339752" y="3933056"/>
                <a:ext cx="0" cy="78370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Gerade Verbindung 179"/>
              <p:cNvCxnSpPr/>
              <p:nvPr/>
            </p:nvCxnSpPr>
            <p:spPr>
              <a:xfrm>
                <a:off x="1979712" y="3933056"/>
                <a:ext cx="7200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Gerade Verbindung 180"/>
              <p:cNvCxnSpPr/>
              <p:nvPr/>
            </p:nvCxnSpPr>
            <p:spPr>
              <a:xfrm>
                <a:off x="1979712" y="3933056"/>
                <a:ext cx="0" cy="3918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2" name="Ellipse 181"/>
              <p:cNvSpPr/>
              <p:nvPr/>
            </p:nvSpPr>
            <p:spPr>
              <a:xfrm>
                <a:off x="2308579" y="4673918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3" name="Ellipse 182"/>
              <p:cNvSpPr/>
              <p:nvPr/>
            </p:nvSpPr>
            <p:spPr>
              <a:xfrm>
                <a:off x="1954736" y="4293096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4" name="Textfeld 183"/>
              <p:cNvSpPr txBox="1"/>
              <p:nvPr/>
            </p:nvSpPr>
            <p:spPr>
              <a:xfrm>
                <a:off x="2051720" y="2420888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mtClean="0"/>
                  <a:t>12</a:t>
                </a:r>
                <a:endParaRPr lang="de-DE"/>
              </a:p>
            </p:txBody>
          </p:sp>
        </p:grpSp>
        <p:grpSp>
          <p:nvGrpSpPr>
            <p:cNvPr id="185" name="Gruppieren 184"/>
            <p:cNvGrpSpPr/>
            <p:nvPr/>
          </p:nvGrpSpPr>
          <p:grpSpPr>
            <a:xfrm>
              <a:off x="6835421" y="1001510"/>
              <a:ext cx="562720" cy="3744416"/>
              <a:chOff x="1907704" y="1001510"/>
              <a:chExt cx="562720" cy="3744416"/>
            </a:xfrm>
          </p:grpSpPr>
          <p:sp>
            <p:nvSpPr>
              <p:cNvPr id="186" name="Flussdiagramm: Zusammenführen 185"/>
              <p:cNvSpPr/>
              <p:nvPr/>
            </p:nvSpPr>
            <p:spPr>
              <a:xfrm>
                <a:off x="1907704" y="2780928"/>
                <a:ext cx="360040" cy="288032"/>
              </a:xfrm>
              <a:prstGeom prst="flowChartMerg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7" name="Rechteck 186"/>
              <p:cNvSpPr/>
              <p:nvPr/>
            </p:nvSpPr>
            <p:spPr>
              <a:xfrm>
                <a:off x="1907704" y="3068960"/>
                <a:ext cx="360040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88" name="Gerade Verbindung 187"/>
              <p:cNvCxnSpPr/>
              <p:nvPr/>
            </p:nvCxnSpPr>
            <p:spPr>
              <a:xfrm>
                <a:off x="2087724" y="1001510"/>
                <a:ext cx="1" cy="242749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9" name="Ellipse 188"/>
              <p:cNvSpPr/>
              <p:nvPr/>
            </p:nvSpPr>
            <p:spPr>
              <a:xfrm>
                <a:off x="2062111" y="3429000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90" name="Gerade Verbindung 189"/>
              <p:cNvCxnSpPr>
                <a:stCxn id="189" idx="4"/>
              </p:cNvCxnSpPr>
              <p:nvPr/>
            </p:nvCxnSpPr>
            <p:spPr>
              <a:xfrm>
                <a:off x="2098115" y="3501008"/>
                <a:ext cx="142009" cy="43204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Gerade Verbindung 190"/>
              <p:cNvCxnSpPr/>
              <p:nvPr/>
            </p:nvCxnSpPr>
            <p:spPr>
              <a:xfrm>
                <a:off x="2267744" y="3933056"/>
                <a:ext cx="7200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Gerade Verbindung 191"/>
              <p:cNvCxnSpPr/>
              <p:nvPr/>
            </p:nvCxnSpPr>
            <p:spPr>
              <a:xfrm>
                <a:off x="2339752" y="3933056"/>
                <a:ext cx="0" cy="78370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Gerade Verbindung 192"/>
              <p:cNvCxnSpPr/>
              <p:nvPr/>
            </p:nvCxnSpPr>
            <p:spPr>
              <a:xfrm>
                <a:off x="1979712" y="3933056"/>
                <a:ext cx="7200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Gerade Verbindung 193"/>
              <p:cNvCxnSpPr/>
              <p:nvPr/>
            </p:nvCxnSpPr>
            <p:spPr>
              <a:xfrm>
                <a:off x="1979712" y="3933056"/>
                <a:ext cx="0" cy="3918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5" name="Ellipse 194"/>
              <p:cNvSpPr/>
              <p:nvPr/>
            </p:nvSpPr>
            <p:spPr>
              <a:xfrm>
                <a:off x="2308579" y="4673918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6" name="Ellipse 195"/>
              <p:cNvSpPr/>
              <p:nvPr/>
            </p:nvSpPr>
            <p:spPr>
              <a:xfrm>
                <a:off x="1954736" y="4293096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7" name="Textfeld 196"/>
              <p:cNvSpPr txBox="1"/>
              <p:nvPr/>
            </p:nvSpPr>
            <p:spPr>
              <a:xfrm>
                <a:off x="2051720" y="2420888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mtClean="0"/>
                  <a:t>13</a:t>
                </a:r>
                <a:endParaRPr lang="de-DE"/>
              </a:p>
            </p:txBody>
          </p:sp>
        </p:grpSp>
        <p:grpSp>
          <p:nvGrpSpPr>
            <p:cNvPr id="198" name="Gruppieren 197"/>
            <p:cNvGrpSpPr/>
            <p:nvPr/>
          </p:nvGrpSpPr>
          <p:grpSpPr>
            <a:xfrm>
              <a:off x="7339477" y="647030"/>
              <a:ext cx="562720" cy="4098896"/>
              <a:chOff x="1907704" y="647030"/>
              <a:chExt cx="562720" cy="4098896"/>
            </a:xfrm>
          </p:grpSpPr>
          <p:sp>
            <p:nvSpPr>
              <p:cNvPr id="199" name="Flussdiagramm: Zusammenführen 198"/>
              <p:cNvSpPr/>
              <p:nvPr/>
            </p:nvSpPr>
            <p:spPr>
              <a:xfrm>
                <a:off x="1907704" y="2780928"/>
                <a:ext cx="360040" cy="288032"/>
              </a:xfrm>
              <a:prstGeom prst="flowChartMerg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0" name="Rechteck 199"/>
              <p:cNvSpPr/>
              <p:nvPr/>
            </p:nvSpPr>
            <p:spPr>
              <a:xfrm>
                <a:off x="1907704" y="3068960"/>
                <a:ext cx="360040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201" name="Gerade Verbindung 200"/>
              <p:cNvCxnSpPr/>
              <p:nvPr/>
            </p:nvCxnSpPr>
            <p:spPr>
              <a:xfrm>
                <a:off x="2087724" y="647030"/>
                <a:ext cx="0" cy="278197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2" name="Ellipse 201"/>
              <p:cNvSpPr/>
              <p:nvPr/>
            </p:nvSpPr>
            <p:spPr>
              <a:xfrm>
                <a:off x="2062111" y="3429000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203" name="Gerade Verbindung 202"/>
              <p:cNvCxnSpPr>
                <a:stCxn id="202" idx="4"/>
              </p:cNvCxnSpPr>
              <p:nvPr/>
            </p:nvCxnSpPr>
            <p:spPr>
              <a:xfrm>
                <a:off x="2098115" y="3501008"/>
                <a:ext cx="142009" cy="43204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Gerade Verbindung 203"/>
              <p:cNvCxnSpPr/>
              <p:nvPr/>
            </p:nvCxnSpPr>
            <p:spPr>
              <a:xfrm>
                <a:off x="2267744" y="3933056"/>
                <a:ext cx="7200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Gerade Verbindung 204"/>
              <p:cNvCxnSpPr/>
              <p:nvPr/>
            </p:nvCxnSpPr>
            <p:spPr>
              <a:xfrm>
                <a:off x="2339752" y="3933056"/>
                <a:ext cx="0" cy="78370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Gerade Verbindung 205"/>
              <p:cNvCxnSpPr/>
              <p:nvPr/>
            </p:nvCxnSpPr>
            <p:spPr>
              <a:xfrm>
                <a:off x="1979712" y="3933056"/>
                <a:ext cx="7200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Gerade Verbindung 206"/>
              <p:cNvCxnSpPr/>
              <p:nvPr/>
            </p:nvCxnSpPr>
            <p:spPr>
              <a:xfrm>
                <a:off x="1979712" y="3933056"/>
                <a:ext cx="0" cy="3918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8" name="Ellipse 207"/>
              <p:cNvSpPr/>
              <p:nvPr/>
            </p:nvSpPr>
            <p:spPr>
              <a:xfrm>
                <a:off x="2308579" y="4673918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9" name="Ellipse 208"/>
              <p:cNvSpPr/>
              <p:nvPr/>
            </p:nvSpPr>
            <p:spPr>
              <a:xfrm>
                <a:off x="1954736" y="4293096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0" name="Textfeld 209"/>
              <p:cNvSpPr txBox="1"/>
              <p:nvPr/>
            </p:nvSpPr>
            <p:spPr>
              <a:xfrm>
                <a:off x="2051720" y="2420888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mtClean="0"/>
                  <a:t>14</a:t>
                </a:r>
                <a:endParaRPr lang="de-DE"/>
              </a:p>
            </p:txBody>
          </p:sp>
        </p:grpSp>
        <p:grpSp>
          <p:nvGrpSpPr>
            <p:cNvPr id="211" name="Gruppieren 210"/>
            <p:cNvGrpSpPr/>
            <p:nvPr/>
          </p:nvGrpSpPr>
          <p:grpSpPr>
            <a:xfrm>
              <a:off x="7843533" y="281430"/>
              <a:ext cx="562720" cy="4464496"/>
              <a:chOff x="1907704" y="281430"/>
              <a:chExt cx="562720" cy="4464496"/>
            </a:xfrm>
          </p:grpSpPr>
          <p:sp>
            <p:nvSpPr>
              <p:cNvPr id="212" name="Flussdiagramm: Zusammenführen 211"/>
              <p:cNvSpPr/>
              <p:nvPr/>
            </p:nvSpPr>
            <p:spPr>
              <a:xfrm>
                <a:off x="1907704" y="2780928"/>
                <a:ext cx="360040" cy="288032"/>
              </a:xfrm>
              <a:prstGeom prst="flowChartMerg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3" name="Rechteck 212"/>
              <p:cNvSpPr/>
              <p:nvPr/>
            </p:nvSpPr>
            <p:spPr>
              <a:xfrm>
                <a:off x="1907704" y="3068960"/>
                <a:ext cx="360040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214" name="Gerade Verbindung 213"/>
              <p:cNvCxnSpPr/>
              <p:nvPr/>
            </p:nvCxnSpPr>
            <p:spPr>
              <a:xfrm>
                <a:off x="2087724" y="281430"/>
                <a:ext cx="1" cy="314757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5" name="Ellipse 214"/>
              <p:cNvSpPr/>
              <p:nvPr/>
            </p:nvSpPr>
            <p:spPr>
              <a:xfrm>
                <a:off x="2062111" y="3429000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216" name="Gerade Verbindung 215"/>
              <p:cNvCxnSpPr>
                <a:stCxn id="215" idx="4"/>
              </p:cNvCxnSpPr>
              <p:nvPr/>
            </p:nvCxnSpPr>
            <p:spPr>
              <a:xfrm>
                <a:off x="2098115" y="3501008"/>
                <a:ext cx="142009" cy="43204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Gerade Verbindung 216"/>
              <p:cNvCxnSpPr/>
              <p:nvPr/>
            </p:nvCxnSpPr>
            <p:spPr>
              <a:xfrm>
                <a:off x="2267744" y="3933056"/>
                <a:ext cx="7200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Gerade Verbindung 217"/>
              <p:cNvCxnSpPr/>
              <p:nvPr/>
            </p:nvCxnSpPr>
            <p:spPr>
              <a:xfrm>
                <a:off x="2339752" y="3933056"/>
                <a:ext cx="0" cy="78370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Gerade Verbindung 218"/>
              <p:cNvCxnSpPr/>
              <p:nvPr/>
            </p:nvCxnSpPr>
            <p:spPr>
              <a:xfrm>
                <a:off x="1979712" y="3933056"/>
                <a:ext cx="7200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Gerade Verbindung 219"/>
              <p:cNvCxnSpPr/>
              <p:nvPr/>
            </p:nvCxnSpPr>
            <p:spPr>
              <a:xfrm>
                <a:off x="1979712" y="3933056"/>
                <a:ext cx="0" cy="3918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1" name="Ellipse 220"/>
              <p:cNvSpPr/>
              <p:nvPr/>
            </p:nvSpPr>
            <p:spPr>
              <a:xfrm>
                <a:off x="2308579" y="4673918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2" name="Ellipse 221"/>
              <p:cNvSpPr/>
              <p:nvPr/>
            </p:nvSpPr>
            <p:spPr>
              <a:xfrm>
                <a:off x="1954736" y="4293096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3" name="Textfeld 222"/>
              <p:cNvSpPr txBox="1"/>
              <p:nvPr/>
            </p:nvSpPr>
            <p:spPr>
              <a:xfrm>
                <a:off x="2051720" y="2420888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mtClean="0"/>
                  <a:t>15</a:t>
                </a:r>
                <a:endParaRPr lang="de-DE"/>
              </a:p>
            </p:txBody>
          </p:sp>
        </p:grpSp>
      </p:grpSp>
      <p:sp>
        <p:nvSpPr>
          <p:cNvPr id="225" name="Textfeld 224"/>
          <p:cNvSpPr txBox="1"/>
          <p:nvPr/>
        </p:nvSpPr>
        <p:spPr>
          <a:xfrm>
            <a:off x="4932040" y="6095037"/>
            <a:ext cx="1911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A = Arbeitskontakt</a:t>
            </a:r>
          </a:p>
          <a:p>
            <a:r>
              <a:rPr lang="de-DE" smtClean="0"/>
              <a:t>R = Ruhekontakt</a:t>
            </a:r>
            <a:endParaRPr lang="de-DE"/>
          </a:p>
        </p:txBody>
      </p:sp>
      <p:cxnSp>
        <p:nvCxnSpPr>
          <p:cNvPr id="227" name="Gerade Verbindung 226"/>
          <p:cNvCxnSpPr/>
          <p:nvPr/>
        </p:nvCxnSpPr>
        <p:spPr>
          <a:xfrm>
            <a:off x="107504" y="5384246"/>
            <a:ext cx="4282561" cy="90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Gerade Verbindung 229"/>
          <p:cNvCxnSpPr/>
          <p:nvPr/>
        </p:nvCxnSpPr>
        <p:spPr>
          <a:xfrm flipV="1">
            <a:off x="107504" y="5769260"/>
            <a:ext cx="4639685" cy="68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Gerade Verbindung 232"/>
          <p:cNvCxnSpPr/>
          <p:nvPr/>
        </p:nvCxnSpPr>
        <p:spPr>
          <a:xfrm>
            <a:off x="4908342" y="5384246"/>
            <a:ext cx="405614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Gerade Verbindung 235"/>
          <p:cNvCxnSpPr/>
          <p:nvPr/>
        </p:nvCxnSpPr>
        <p:spPr>
          <a:xfrm>
            <a:off x="5258171" y="5774091"/>
            <a:ext cx="3706317" cy="20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Gerade Verbindung 241"/>
          <p:cNvCxnSpPr/>
          <p:nvPr/>
        </p:nvCxnSpPr>
        <p:spPr>
          <a:xfrm>
            <a:off x="179512" y="3480226"/>
            <a:ext cx="4814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Ellipse 244"/>
          <p:cNvSpPr/>
          <p:nvPr/>
        </p:nvSpPr>
        <p:spPr>
          <a:xfrm>
            <a:off x="900321" y="3449782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46" name="Gerade Verbindung 245"/>
          <p:cNvCxnSpPr/>
          <p:nvPr/>
        </p:nvCxnSpPr>
        <p:spPr>
          <a:xfrm>
            <a:off x="179512" y="3140968"/>
            <a:ext cx="53237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Gerade Verbindung 246"/>
          <p:cNvCxnSpPr/>
          <p:nvPr/>
        </p:nvCxnSpPr>
        <p:spPr>
          <a:xfrm>
            <a:off x="179512" y="2780928"/>
            <a:ext cx="58382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Gerade Verbindung 247"/>
          <p:cNvCxnSpPr/>
          <p:nvPr/>
        </p:nvCxnSpPr>
        <p:spPr>
          <a:xfrm>
            <a:off x="179512" y="2420888"/>
            <a:ext cx="63318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Gerade Verbindung 248"/>
          <p:cNvCxnSpPr/>
          <p:nvPr/>
        </p:nvCxnSpPr>
        <p:spPr>
          <a:xfrm>
            <a:off x="179512" y="2060848"/>
            <a:ext cx="68359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Gerade Verbindung 249"/>
          <p:cNvCxnSpPr/>
          <p:nvPr/>
        </p:nvCxnSpPr>
        <p:spPr>
          <a:xfrm>
            <a:off x="153170" y="1703588"/>
            <a:ext cx="73767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Gerade Verbindung 250"/>
          <p:cNvCxnSpPr/>
          <p:nvPr/>
        </p:nvCxnSpPr>
        <p:spPr>
          <a:xfrm>
            <a:off x="179512" y="1340768"/>
            <a:ext cx="78384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Gerade Verbindung 251"/>
          <p:cNvCxnSpPr/>
          <p:nvPr/>
        </p:nvCxnSpPr>
        <p:spPr>
          <a:xfrm>
            <a:off x="179512" y="980728"/>
            <a:ext cx="43260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Ellipse 257"/>
          <p:cNvSpPr/>
          <p:nvPr/>
        </p:nvSpPr>
        <p:spPr>
          <a:xfrm>
            <a:off x="1434821" y="3110524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2" name="Ellipse 261"/>
          <p:cNvSpPr/>
          <p:nvPr/>
        </p:nvSpPr>
        <p:spPr>
          <a:xfrm>
            <a:off x="1948539" y="2749755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6" name="Ellipse 265"/>
          <p:cNvSpPr/>
          <p:nvPr/>
        </p:nvSpPr>
        <p:spPr>
          <a:xfrm>
            <a:off x="2439648" y="2389715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2" name="Ellipse 271"/>
          <p:cNvSpPr/>
          <p:nvPr/>
        </p:nvSpPr>
        <p:spPr>
          <a:xfrm>
            <a:off x="2946989" y="2030404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4" name="Ellipse 273"/>
          <p:cNvSpPr/>
          <p:nvPr/>
        </p:nvSpPr>
        <p:spPr>
          <a:xfrm>
            <a:off x="3451045" y="1670364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7" name="Textfeld 296"/>
          <p:cNvSpPr txBox="1"/>
          <p:nvPr/>
        </p:nvSpPr>
        <p:spPr>
          <a:xfrm>
            <a:off x="8303604" y="4941168"/>
            <a:ext cx="804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smtClean="0"/>
              <a:t>A13 rot</a:t>
            </a:r>
          </a:p>
        </p:txBody>
      </p:sp>
      <p:sp>
        <p:nvSpPr>
          <p:cNvPr id="299" name="Textfeld 298"/>
          <p:cNvSpPr txBox="1"/>
          <p:nvPr/>
        </p:nvSpPr>
        <p:spPr>
          <a:xfrm>
            <a:off x="8172400" y="5826750"/>
            <a:ext cx="9348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smtClean="0"/>
              <a:t>R13 grün</a:t>
            </a:r>
            <a:endParaRPr lang="de-DE" sz="1600"/>
          </a:p>
        </p:txBody>
      </p:sp>
      <p:sp>
        <p:nvSpPr>
          <p:cNvPr id="300" name="Textfeld 299"/>
          <p:cNvSpPr txBox="1"/>
          <p:nvPr/>
        </p:nvSpPr>
        <p:spPr>
          <a:xfrm>
            <a:off x="32175" y="4725144"/>
            <a:ext cx="8674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smtClean="0"/>
              <a:t>A12 rot-</a:t>
            </a:r>
          </a:p>
          <a:p>
            <a:r>
              <a:rPr lang="de-DE" sz="1600" smtClean="0"/>
              <a:t>schwarz</a:t>
            </a:r>
          </a:p>
        </p:txBody>
      </p:sp>
      <p:sp>
        <p:nvSpPr>
          <p:cNvPr id="301" name="Textfeld 300"/>
          <p:cNvSpPr txBox="1"/>
          <p:nvPr/>
        </p:nvSpPr>
        <p:spPr>
          <a:xfrm>
            <a:off x="35496" y="5826750"/>
            <a:ext cx="9973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smtClean="0"/>
              <a:t>R12 grün-</a:t>
            </a:r>
          </a:p>
          <a:p>
            <a:r>
              <a:rPr lang="de-DE" sz="1600" smtClean="0"/>
              <a:t>braun</a:t>
            </a:r>
            <a:endParaRPr lang="de-DE" sz="1600"/>
          </a:p>
        </p:txBody>
      </p:sp>
      <p:sp>
        <p:nvSpPr>
          <p:cNvPr id="302" name="Textfeld 301"/>
          <p:cNvSpPr txBox="1"/>
          <p:nvPr/>
        </p:nvSpPr>
        <p:spPr>
          <a:xfrm>
            <a:off x="263013" y="692696"/>
            <a:ext cx="9966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smtClean="0"/>
              <a:t>G8 violett</a:t>
            </a:r>
            <a:endParaRPr lang="de-DE" sz="1600"/>
          </a:p>
        </p:txBody>
      </p:sp>
      <p:sp>
        <p:nvSpPr>
          <p:cNvPr id="303" name="Textfeld 302"/>
          <p:cNvSpPr txBox="1"/>
          <p:nvPr/>
        </p:nvSpPr>
        <p:spPr>
          <a:xfrm>
            <a:off x="251520" y="1074222"/>
            <a:ext cx="8242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smtClean="0"/>
              <a:t>G7 blau</a:t>
            </a:r>
            <a:endParaRPr lang="de-DE" sz="1600"/>
          </a:p>
        </p:txBody>
      </p:sp>
      <p:sp>
        <p:nvSpPr>
          <p:cNvPr id="304" name="Textfeld 303"/>
          <p:cNvSpPr txBox="1"/>
          <p:nvPr/>
        </p:nvSpPr>
        <p:spPr>
          <a:xfrm>
            <a:off x="251520" y="1434262"/>
            <a:ext cx="8161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smtClean="0"/>
              <a:t>G6 gelb</a:t>
            </a:r>
            <a:endParaRPr lang="de-DE" sz="1600"/>
          </a:p>
        </p:txBody>
      </p:sp>
      <p:sp>
        <p:nvSpPr>
          <p:cNvPr id="305" name="Textfeld 304"/>
          <p:cNvSpPr txBox="1"/>
          <p:nvPr/>
        </p:nvSpPr>
        <p:spPr>
          <a:xfrm>
            <a:off x="251520" y="1794302"/>
            <a:ext cx="9530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smtClean="0"/>
              <a:t>G5 braun</a:t>
            </a:r>
            <a:endParaRPr lang="de-DE" sz="1600"/>
          </a:p>
        </p:txBody>
      </p:sp>
      <p:sp>
        <p:nvSpPr>
          <p:cNvPr id="306" name="Textfeld 305"/>
          <p:cNvSpPr txBox="1"/>
          <p:nvPr/>
        </p:nvSpPr>
        <p:spPr>
          <a:xfrm>
            <a:off x="246660" y="2154342"/>
            <a:ext cx="868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smtClean="0"/>
              <a:t>G4 weiß</a:t>
            </a:r>
            <a:endParaRPr lang="de-DE" sz="1600"/>
          </a:p>
        </p:txBody>
      </p:sp>
      <p:sp>
        <p:nvSpPr>
          <p:cNvPr id="307" name="Textfeld 306"/>
          <p:cNvSpPr txBox="1"/>
          <p:nvPr/>
        </p:nvSpPr>
        <p:spPr>
          <a:xfrm>
            <a:off x="251520" y="2514382"/>
            <a:ext cx="12527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smtClean="0"/>
              <a:t>G3 grau-rosa</a:t>
            </a:r>
            <a:endParaRPr lang="de-DE" sz="1600"/>
          </a:p>
        </p:txBody>
      </p:sp>
      <p:sp>
        <p:nvSpPr>
          <p:cNvPr id="308" name="Textfeld 307"/>
          <p:cNvSpPr txBox="1"/>
          <p:nvPr/>
        </p:nvSpPr>
        <p:spPr>
          <a:xfrm>
            <a:off x="251520" y="2874422"/>
            <a:ext cx="8344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smtClean="0"/>
              <a:t>G2 grau</a:t>
            </a:r>
            <a:endParaRPr lang="de-DE" sz="1600"/>
          </a:p>
        </p:txBody>
      </p:sp>
      <p:sp>
        <p:nvSpPr>
          <p:cNvPr id="309" name="Textfeld 308"/>
          <p:cNvSpPr txBox="1"/>
          <p:nvPr/>
        </p:nvSpPr>
        <p:spPr>
          <a:xfrm>
            <a:off x="251520" y="3193627"/>
            <a:ext cx="1134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smtClean="0"/>
              <a:t>G1 schwarz</a:t>
            </a:r>
            <a:endParaRPr lang="de-DE" sz="1600"/>
          </a:p>
        </p:txBody>
      </p:sp>
      <p:sp>
        <p:nvSpPr>
          <p:cNvPr id="310" name="Textfeld 309"/>
          <p:cNvSpPr txBox="1"/>
          <p:nvPr/>
        </p:nvSpPr>
        <p:spPr>
          <a:xfrm>
            <a:off x="66726" y="260648"/>
            <a:ext cx="1010213" cy="26161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sz="1100" smtClean="0"/>
              <a:t>Sub-D Stift-Nr.</a:t>
            </a:r>
            <a:endParaRPr lang="de-DE" sz="1100"/>
          </a:p>
        </p:txBody>
      </p:sp>
      <p:sp>
        <p:nvSpPr>
          <p:cNvPr id="312" name="Textfeld 311"/>
          <p:cNvSpPr txBox="1"/>
          <p:nvPr/>
        </p:nvSpPr>
        <p:spPr>
          <a:xfrm>
            <a:off x="8748464" y="5615662"/>
            <a:ext cx="328936" cy="26161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sz="1100" smtClean="0"/>
              <a:t>15</a:t>
            </a:r>
            <a:endParaRPr lang="de-DE" sz="1100"/>
          </a:p>
        </p:txBody>
      </p:sp>
      <p:sp>
        <p:nvSpPr>
          <p:cNvPr id="313" name="Textfeld 312"/>
          <p:cNvSpPr txBox="1"/>
          <p:nvPr/>
        </p:nvSpPr>
        <p:spPr>
          <a:xfrm>
            <a:off x="8748464" y="5229200"/>
            <a:ext cx="328936" cy="26161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sz="1100" smtClean="0"/>
              <a:t>12</a:t>
            </a:r>
            <a:endParaRPr lang="de-DE" sz="1100"/>
          </a:p>
        </p:txBody>
      </p:sp>
      <p:sp>
        <p:nvSpPr>
          <p:cNvPr id="314" name="Textfeld 313"/>
          <p:cNvSpPr txBox="1"/>
          <p:nvPr/>
        </p:nvSpPr>
        <p:spPr>
          <a:xfrm>
            <a:off x="66600" y="5229200"/>
            <a:ext cx="328936" cy="26161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sz="1100" smtClean="0"/>
              <a:t>11</a:t>
            </a:r>
            <a:endParaRPr lang="de-DE" sz="1100"/>
          </a:p>
        </p:txBody>
      </p:sp>
      <p:sp>
        <p:nvSpPr>
          <p:cNvPr id="315" name="Textfeld 314"/>
          <p:cNvSpPr txBox="1"/>
          <p:nvPr/>
        </p:nvSpPr>
        <p:spPr>
          <a:xfrm>
            <a:off x="66600" y="5615662"/>
            <a:ext cx="328936" cy="26161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sz="1100" smtClean="0"/>
              <a:t>14</a:t>
            </a:r>
            <a:endParaRPr lang="de-DE" sz="1100"/>
          </a:p>
        </p:txBody>
      </p:sp>
      <p:sp>
        <p:nvSpPr>
          <p:cNvPr id="316" name="Textfeld 315"/>
          <p:cNvSpPr txBox="1"/>
          <p:nvPr/>
        </p:nvSpPr>
        <p:spPr>
          <a:xfrm>
            <a:off x="66726" y="836712"/>
            <a:ext cx="256802" cy="26161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sz="1100"/>
              <a:t>8</a:t>
            </a:r>
          </a:p>
        </p:txBody>
      </p:sp>
      <p:sp>
        <p:nvSpPr>
          <p:cNvPr id="317" name="Textfeld 316"/>
          <p:cNvSpPr txBox="1"/>
          <p:nvPr/>
        </p:nvSpPr>
        <p:spPr>
          <a:xfrm>
            <a:off x="66726" y="1212783"/>
            <a:ext cx="256802" cy="26161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sz="1100" smtClean="0"/>
              <a:t>7</a:t>
            </a:r>
            <a:endParaRPr lang="de-DE" sz="1100"/>
          </a:p>
        </p:txBody>
      </p:sp>
      <p:sp>
        <p:nvSpPr>
          <p:cNvPr id="318" name="Textfeld 317"/>
          <p:cNvSpPr txBox="1"/>
          <p:nvPr/>
        </p:nvSpPr>
        <p:spPr>
          <a:xfrm>
            <a:off x="66726" y="1583214"/>
            <a:ext cx="256802" cy="26161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sz="1100" smtClean="0"/>
              <a:t>6</a:t>
            </a:r>
            <a:endParaRPr lang="de-DE" sz="1100"/>
          </a:p>
        </p:txBody>
      </p:sp>
      <p:sp>
        <p:nvSpPr>
          <p:cNvPr id="319" name="Textfeld 318"/>
          <p:cNvSpPr txBox="1"/>
          <p:nvPr/>
        </p:nvSpPr>
        <p:spPr>
          <a:xfrm>
            <a:off x="66726" y="1922472"/>
            <a:ext cx="256802" cy="26161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sz="1100" smtClean="0"/>
              <a:t>5</a:t>
            </a:r>
            <a:endParaRPr lang="de-DE" sz="1100"/>
          </a:p>
        </p:txBody>
      </p:sp>
      <p:sp>
        <p:nvSpPr>
          <p:cNvPr id="320" name="Textfeld 319"/>
          <p:cNvSpPr txBox="1"/>
          <p:nvPr/>
        </p:nvSpPr>
        <p:spPr>
          <a:xfrm>
            <a:off x="66726" y="2282512"/>
            <a:ext cx="256802" cy="26161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sz="1100" smtClean="0"/>
              <a:t>4</a:t>
            </a:r>
            <a:endParaRPr lang="de-DE" sz="1100"/>
          </a:p>
        </p:txBody>
      </p:sp>
      <p:sp>
        <p:nvSpPr>
          <p:cNvPr id="321" name="Textfeld 320"/>
          <p:cNvSpPr txBox="1"/>
          <p:nvPr/>
        </p:nvSpPr>
        <p:spPr>
          <a:xfrm>
            <a:off x="66726" y="2663334"/>
            <a:ext cx="256802" cy="26161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sz="1100" smtClean="0"/>
              <a:t>3</a:t>
            </a:r>
            <a:endParaRPr lang="de-DE" sz="1100"/>
          </a:p>
        </p:txBody>
      </p:sp>
      <p:sp>
        <p:nvSpPr>
          <p:cNvPr id="322" name="Textfeld 321"/>
          <p:cNvSpPr txBox="1"/>
          <p:nvPr/>
        </p:nvSpPr>
        <p:spPr>
          <a:xfrm>
            <a:off x="66726" y="3012983"/>
            <a:ext cx="256802" cy="26161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sz="1100" smtClean="0"/>
              <a:t>2</a:t>
            </a:r>
            <a:endParaRPr lang="de-DE" sz="1100"/>
          </a:p>
        </p:txBody>
      </p:sp>
      <p:sp>
        <p:nvSpPr>
          <p:cNvPr id="323" name="Textfeld 322"/>
          <p:cNvSpPr txBox="1"/>
          <p:nvPr/>
        </p:nvSpPr>
        <p:spPr>
          <a:xfrm>
            <a:off x="66726" y="3356992"/>
            <a:ext cx="256802" cy="26161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sz="1100" smtClean="0"/>
              <a:t>1</a:t>
            </a:r>
            <a:endParaRPr lang="de-DE" sz="1100"/>
          </a:p>
        </p:txBody>
      </p:sp>
      <p:sp>
        <p:nvSpPr>
          <p:cNvPr id="324" name="Textfeld 323"/>
          <p:cNvSpPr txBox="1"/>
          <p:nvPr/>
        </p:nvSpPr>
        <p:spPr>
          <a:xfrm>
            <a:off x="2191621" y="6119718"/>
            <a:ext cx="328936" cy="26161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sz="1100" smtClean="0"/>
              <a:t>13</a:t>
            </a:r>
            <a:endParaRPr lang="de-DE" sz="1100"/>
          </a:p>
        </p:txBody>
      </p:sp>
      <p:sp>
        <p:nvSpPr>
          <p:cNvPr id="325" name="Textfeld 324"/>
          <p:cNvSpPr txBox="1"/>
          <p:nvPr/>
        </p:nvSpPr>
        <p:spPr>
          <a:xfrm>
            <a:off x="2191495" y="6453336"/>
            <a:ext cx="328936" cy="26161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sz="1100" smtClean="0"/>
              <a:t>16</a:t>
            </a:r>
            <a:endParaRPr lang="de-DE" sz="1100"/>
          </a:p>
        </p:txBody>
      </p:sp>
      <p:sp>
        <p:nvSpPr>
          <p:cNvPr id="326" name="Textfeld 325"/>
          <p:cNvSpPr txBox="1"/>
          <p:nvPr/>
        </p:nvSpPr>
        <p:spPr>
          <a:xfrm>
            <a:off x="2475313" y="6093296"/>
            <a:ext cx="9139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smtClean="0"/>
              <a:t>A14 rosa</a:t>
            </a:r>
            <a:endParaRPr lang="de-DE" sz="1600"/>
          </a:p>
        </p:txBody>
      </p:sp>
      <p:sp>
        <p:nvSpPr>
          <p:cNvPr id="327" name="Textfeld 326"/>
          <p:cNvSpPr txBox="1"/>
          <p:nvPr/>
        </p:nvSpPr>
        <p:spPr>
          <a:xfrm>
            <a:off x="2470622" y="6402814"/>
            <a:ext cx="14011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/>
              <a:t>R</a:t>
            </a:r>
            <a:r>
              <a:rPr lang="de-DE" sz="1600" smtClean="0"/>
              <a:t>14 grün-weiß</a:t>
            </a:r>
            <a:endParaRPr lang="de-DE" sz="1600"/>
          </a:p>
        </p:txBody>
      </p:sp>
      <p:sp>
        <p:nvSpPr>
          <p:cNvPr id="328" name="Textfeld 327"/>
          <p:cNvSpPr txBox="1"/>
          <p:nvPr/>
        </p:nvSpPr>
        <p:spPr>
          <a:xfrm>
            <a:off x="1187624" y="6237312"/>
            <a:ext cx="9007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smtClean="0"/>
              <a:t>Reserve:</a:t>
            </a:r>
            <a:endParaRPr lang="de-DE" sz="1600"/>
          </a:p>
        </p:txBody>
      </p:sp>
    </p:spTree>
    <p:extLst>
      <p:ext uri="{BB962C8B-B14F-4D97-AF65-F5344CB8AC3E}">
        <p14:creationId xmlns:p14="http://schemas.microsoft.com/office/powerpoint/2010/main" val="3993156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7568664" y="424471"/>
            <a:ext cx="782473" cy="5112455"/>
            <a:chOff x="23120506" y="-468697"/>
            <a:chExt cx="1296144" cy="2815585"/>
          </a:xfrm>
        </p:grpSpPr>
        <p:sp>
          <p:nvSpPr>
            <p:cNvPr id="4" name="Rechteck 3"/>
            <p:cNvSpPr/>
            <p:nvPr/>
          </p:nvSpPr>
          <p:spPr>
            <a:xfrm>
              <a:off x="23120506" y="-468697"/>
              <a:ext cx="1296144" cy="281558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de-DE" smtClean="0"/>
                <a:t>Key-</a:t>
              </a:r>
            </a:p>
            <a:p>
              <a:pPr algn="ctr"/>
              <a:r>
                <a:rPr lang="de-DE" smtClean="0"/>
                <a:t>board</a:t>
              </a:r>
              <a:endParaRPr lang="de-DE" smtClean="0"/>
            </a:p>
          </p:txBody>
        </p:sp>
        <p:sp>
          <p:nvSpPr>
            <p:cNvPr id="5" name="Textfeld 4"/>
            <p:cNvSpPr txBox="1"/>
            <p:nvPr/>
          </p:nvSpPr>
          <p:spPr>
            <a:xfrm>
              <a:off x="23120506" y="-127371"/>
              <a:ext cx="788588" cy="24742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smtClean="0"/>
                <a:t>A5</a:t>
              </a:r>
            </a:p>
            <a:p>
              <a:r>
                <a:rPr lang="de-DE" sz="1400" smtClean="0"/>
                <a:t>R4</a:t>
              </a:r>
            </a:p>
            <a:p>
              <a:r>
                <a:rPr lang="de-DE" sz="1400" smtClean="0"/>
                <a:t>A4</a:t>
              </a:r>
            </a:p>
            <a:p>
              <a:r>
                <a:rPr lang="de-DE" sz="1400" smtClean="0"/>
                <a:t>R3</a:t>
              </a:r>
            </a:p>
            <a:p>
              <a:r>
                <a:rPr lang="de-DE" sz="1400" smtClean="0"/>
                <a:t>A3</a:t>
              </a:r>
            </a:p>
            <a:p>
              <a:r>
                <a:rPr lang="de-DE" sz="1400" smtClean="0"/>
                <a:t>R2</a:t>
              </a:r>
            </a:p>
            <a:p>
              <a:r>
                <a:rPr lang="de-DE" sz="1400" smtClean="0"/>
                <a:t>A2</a:t>
              </a:r>
            </a:p>
            <a:p>
              <a:r>
                <a:rPr lang="de-DE" sz="1400" smtClean="0"/>
                <a:t>A1</a:t>
              </a:r>
            </a:p>
            <a:p>
              <a:r>
                <a:rPr lang="de-DE" sz="1400" smtClean="0"/>
                <a:t>R1</a:t>
              </a:r>
            </a:p>
            <a:p>
              <a:r>
                <a:rPr lang="de-DE" sz="1400" smtClean="0"/>
                <a:t>A7</a:t>
              </a:r>
            </a:p>
            <a:p>
              <a:r>
                <a:rPr lang="de-DE" sz="1400" smtClean="0"/>
                <a:t>R7</a:t>
              </a:r>
            </a:p>
            <a:p>
              <a:r>
                <a:rPr lang="de-DE" sz="1400" smtClean="0"/>
                <a:t>A8</a:t>
              </a:r>
            </a:p>
            <a:p>
              <a:r>
                <a:rPr lang="de-DE" sz="1400" smtClean="0"/>
                <a:t>R8</a:t>
              </a:r>
            </a:p>
            <a:p>
              <a:r>
                <a:rPr lang="de-DE" sz="1400" smtClean="0"/>
                <a:t>A9</a:t>
              </a:r>
            </a:p>
            <a:p>
              <a:r>
                <a:rPr lang="de-DE" sz="1400" smtClean="0"/>
                <a:t>R9</a:t>
              </a:r>
            </a:p>
            <a:p>
              <a:r>
                <a:rPr lang="de-DE" sz="1400" smtClean="0"/>
                <a:t>A10</a:t>
              </a:r>
            </a:p>
            <a:p>
              <a:r>
                <a:rPr lang="de-DE" sz="1400" smtClean="0"/>
                <a:t>R10</a:t>
              </a:r>
            </a:p>
            <a:p>
              <a:r>
                <a:rPr lang="de-DE" sz="1400" smtClean="0"/>
                <a:t>A11</a:t>
              </a:r>
            </a:p>
            <a:p>
              <a:r>
                <a:rPr lang="de-DE" sz="1400" smtClean="0"/>
                <a:t>R11</a:t>
              </a:r>
            </a:p>
            <a:p>
              <a:r>
                <a:rPr lang="de-DE" sz="1400" smtClean="0"/>
                <a:t>n.c.</a:t>
              </a:r>
            </a:p>
            <a:p>
              <a:endParaRPr lang="de-DE" sz="1400" smtClean="0"/>
            </a:p>
          </p:txBody>
        </p:sp>
      </p:grpSp>
      <p:grpSp>
        <p:nvGrpSpPr>
          <p:cNvPr id="15" name="Gruppieren 14"/>
          <p:cNvGrpSpPr/>
          <p:nvPr/>
        </p:nvGrpSpPr>
        <p:grpSpPr>
          <a:xfrm>
            <a:off x="1187625" y="1304466"/>
            <a:ext cx="5093723" cy="4356782"/>
            <a:chOff x="2053893" y="908719"/>
            <a:chExt cx="4611745" cy="4356782"/>
          </a:xfrm>
        </p:grpSpPr>
        <p:sp>
          <p:nvSpPr>
            <p:cNvPr id="6" name="Rechteck 5"/>
            <p:cNvSpPr/>
            <p:nvPr/>
          </p:nvSpPr>
          <p:spPr>
            <a:xfrm>
              <a:off x="2339752" y="908719"/>
              <a:ext cx="4032448" cy="4025532"/>
            </a:xfrm>
            <a:prstGeom prst="rect">
              <a:avLst/>
            </a:prstGeom>
            <a:noFill/>
            <a:ln w="6096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de-DE" smtClean="0">
                  <a:solidFill>
                    <a:schemeClr val="tx1"/>
                  </a:solidFill>
                </a:rPr>
                <a:t>Arduino</a:t>
              </a:r>
            </a:p>
            <a:p>
              <a:pPr algn="ctr"/>
              <a:r>
                <a:rPr lang="de-DE" smtClean="0">
                  <a:solidFill>
                    <a:schemeClr val="tx1"/>
                  </a:solidFill>
                </a:rPr>
                <a:t>Mega 2560</a:t>
              </a:r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5995262" y="1158357"/>
              <a:ext cx="670376" cy="3539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de-DE" sz="1400" smtClean="0">
                  <a:solidFill>
                    <a:schemeClr val="bg1"/>
                  </a:solidFill>
                </a:rPr>
                <a:t>52   53</a:t>
              </a:r>
              <a:endParaRPr lang="de-DE" sz="1400" smtClean="0">
                <a:solidFill>
                  <a:schemeClr val="bg1"/>
                </a:solidFill>
              </a:endParaRPr>
            </a:p>
            <a:p>
              <a:pPr algn="r"/>
              <a:r>
                <a:rPr lang="de-DE" sz="1400" smtClean="0">
                  <a:solidFill>
                    <a:schemeClr val="bg1"/>
                  </a:solidFill>
                </a:rPr>
                <a:t>50   51</a:t>
              </a:r>
            </a:p>
            <a:p>
              <a:pPr algn="r"/>
              <a:r>
                <a:rPr lang="de-DE" sz="1400" smtClean="0">
                  <a:solidFill>
                    <a:schemeClr val="bg1"/>
                  </a:solidFill>
                </a:rPr>
                <a:t>48   49</a:t>
              </a:r>
            </a:p>
            <a:p>
              <a:pPr algn="r"/>
              <a:r>
                <a:rPr lang="de-DE" sz="1400" smtClean="0">
                  <a:solidFill>
                    <a:schemeClr val="bg1"/>
                  </a:solidFill>
                </a:rPr>
                <a:t>46   47</a:t>
              </a:r>
            </a:p>
            <a:p>
              <a:pPr algn="r"/>
              <a:r>
                <a:rPr lang="de-DE" sz="1400" smtClean="0">
                  <a:solidFill>
                    <a:schemeClr val="bg1"/>
                  </a:solidFill>
                </a:rPr>
                <a:t>44   45</a:t>
              </a:r>
            </a:p>
            <a:p>
              <a:pPr algn="r"/>
              <a:r>
                <a:rPr lang="de-DE" sz="1400" smtClean="0">
                  <a:solidFill>
                    <a:schemeClr val="bg1"/>
                  </a:solidFill>
                </a:rPr>
                <a:t>42   43</a:t>
              </a:r>
            </a:p>
            <a:p>
              <a:pPr algn="r"/>
              <a:r>
                <a:rPr lang="de-DE" sz="1400" smtClean="0">
                  <a:solidFill>
                    <a:schemeClr val="bg1"/>
                  </a:solidFill>
                </a:rPr>
                <a:t>40   41</a:t>
              </a:r>
            </a:p>
            <a:p>
              <a:pPr algn="r"/>
              <a:r>
                <a:rPr lang="de-DE" sz="1400" smtClean="0">
                  <a:solidFill>
                    <a:schemeClr val="bg1"/>
                  </a:solidFill>
                </a:rPr>
                <a:t>38   39</a:t>
              </a:r>
            </a:p>
            <a:p>
              <a:pPr algn="r"/>
              <a:r>
                <a:rPr lang="de-DE" sz="1400" smtClean="0">
                  <a:solidFill>
                    <a:schemeClr val="bg1"/>
                  </a:solidFill>
                </a:rPr>
                <a:t>36   37</a:t>
              </a:r>
            </a:p>
            <a:p>
              <a:pPr algn="r"/>
              <a:r>
                <a:rPr lang="de-DE" sz="1400" smtClean="0">
                  <a:solidFill>
                    <a:schemeClr val="bg1"/>
                  </a:solidFill>
                </a:rPr>
                <a:t>34   35</a:t>
              </a:r>
            </a:p>
            <a:p>
              <a:pPr algn="r"/>
              <a:r>
                <a:rPr lang="de-DE" sz="1400" smtClean="0">
                  <a:solidFill>
                    <a:schemeClr val="bg1"/>
                  </a:solidFill>
                </a:rPr>
                <a:t>32   33</a:t>
              </a:r>
            </a:p>
            <a:p>
              <a:pPr algn="r"/>
              <a:r>
                <a:rPr lang="de-DE" sz="1400" smtClean="0">
                  <a:solidFill>
                    <a:schemeClr val="bg1"/>
                  </a:solidFill>
                </a:rPr>
                <a:t>30   31</a:t>
              </a:r>
            </a:p>
            <a:p>
              <a:pPr algn="r"/>
              <a:r>
                <a:rPr lang="de-DE" sz="1400" smtClean="0">
                  <a:solidFill>
                    <a:schemeClr val="bg1"/>
                  </a:solidFill>
                </a:rPr>
                <a:t>28   29</a:t>
              </a:r>
            </a:p>
            <a:p>
              <a:pPr algn="r"/>
              <a:r>
                <a:rPr lang="de-DE" sz="1400" smtClean="0">
                  <a:solidFill>
                    <a:schemeClr val="bg1"/>
                  </a:solidFill>
                </a:rPr>
                <a:t>26   27</a:t>
              </a:r>
            </a:p>
            <a:p>
              <a:pPr algn="r"/>
              <a:r>
                <a:rPr lang="de-DE" sz="1400" smtClean="0">
                  <a:solidFill>
                    <a:schemeClr val="bg1"/>
                  </a:solidFill>
                </a:rPr>
                <a:t>24   25</a:t>
              </a:r>
            </a:p>
            <a:p>
              <a:pPr algn="r"/>
              <a:r>
                <a:rPr lang="de-DE" sz="1400" smtClean="0">
                  <a:solidFill>
                    <a:schemeClr val="bg1"/>
                  </a:solidFill>
                </a:rPr>
                <a:t>22   23</a:t>
              </a:r>
              <a:endParaRPr lang="de-DE" sz="1400" smtClean="0">
                <a:solidFill>
                  <a:schemeClr val="bg1"/>
                </a:solidFill>
              </a:endParaRPr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4671178" y="4742281"/>
              <a:ext cx="19387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smtClean="0">
                  <a:solidFill>
                    <a:schemeClr val="bg1"/>
                  </a:solidFill>
                </a:rPr>
                <a:t>Tx3 </a:t>
              </a:r>
              <a:r>
                <a:rPr lang="de-DE" sz="1400" smtClean="0">
                  <a:solidFill>
                    <a:schemeClr val="bg1"/>
                  </a:solidFill>
                </a:rPr>
                <a:t>Rx3 Tx2 Rx2 Tx1 </a:t>
              </a:r>
              <a:r>
                <a:rPr lang="de-DE" sz="1400">
                  <a:solidFill>
                    <a:schemeClr val="bg1"/>
                  </a:solidFill>
                </a:rPr>
                <a:t>Rx1</a:t>
              </a:r>
              <a:br>
                <a:rPr lang="de-DE" sz="1400">
                  <a:solidFill>
                    <a:schemeClr val="bg1"/>
                  </a:solidFill>
                </a:rPr>
              </a:br>
              <a:r>
                <a:rPr lang="de-DE" sz="1400">
                  <a:solidFill>
                    <a:schemeClr val="bg1"/>
                  </a:solidFill>
                </a:rPr>
                <a:t>14  15   16   17   </a:t>
              </a:r>
              <a:r>
                <a:rPr lang="de-DE" sz="1400">
                  <a:solidFill>
                    <a:schemeClr val="bg1"/>
                  </a:solidFill>
                </a:rPr>
                <a:t>18   </a:t>
              </a:r>
              <a:r>
                <a:rPr lang="de-DE" sz="1400" smtClean="0">
                  <a:solidFill>
                    <a:schemeClr val="bg1"/>
                  </a:solidFill>
                </a:rPr>
                <a:t>19</a:t>
              </a:r>
              <a:endParaRPr lang="de-DE" sz="1400">
                <a:solidFill>
                  <a:schemeClr val="bg1"/>
                </a:solidFill>
              </a:endParaRPr>
            </a:p>
          </p:txBody>
        </p:sp>
        <p:sp>
          <p:nvSpPr>
            <p:cNvPr id="12" name="Textfeld 11"/>
            <p:cNvSpPr txBox="1"/>
            <p:nvPr/>
          </p:nvSpPr>
          <p:spPr>
            <a:xfrm rot="16200000">
              <a:off x="1767463" y="3280292"/>
              <a:ext cx="851515" cy="2786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de-DE" sz="1400" smtClean="0">
                  <a:solidFill>
                    <a:schemeClr val="bg1"/>
                  </a:solidFill>
                </a:rPr>
                <a:t>Gnd  </a:t>
              </a:r>
              <a:r>
                <a:rPr lang="de-DE" sz="1400" smtClean="0">
                  <a:solidFill>
                    <a:schemeClr val="bg1"/>
                  </a:solidFill>
                </a:rPr>
                <a:t>+</a:t>
              </a:r>
              <a:r>
                <a:rPr lang="de-DE" sz="1400" smtClean="0">
                  <a:solidFill>
                    <a:schemeClr val="bg1"/>
                  </a:solidFill>
                </a:rPr>
                <a:t>5V</a:t>
              </a:r>
              <a:endParaRPr lang="de-DE" sz="1400">
                <a:solidFill>
                  <a:schemeClr val="bg1"/>
                </a:solidFill>
              </a:endParaRPr>
            </a:p>
          </p:txBody>
        </p:sp>
      </p:grpSp>
      <p:sp>
        <p:nvSpPr>
          <p:cNvPr id="74" name="Textfeld 73"/>
          <p:cNvSpPr txBox="1"/>
          <p:nvPr/>
        </p:nvSpPr>
        <p:spPr>
          <a:xfrm>
            <a:off x="7227912" y="6608385"/>
            <a:ext cx="15777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smtClean="0"/>
              <a:t>int. black  switch (exit)</a:t>
            </a:r>
            <a:endParaRPr lang="de-DE" sz="1200"/>
          </a:p>
        </p:txBody>
      </p:sp>
      <p:grpSp>
        <p:nvGrpSpPr>
          <p:cNvPr id="88" name="Gruppieren 87"/>
          <p:cNvGrpSpPr/>
          <p:nvPr/>
        </p:nvGrpSpPr>
        <p:grpSpPr>
          <a:xfrm>
            <a:off x="3245412" y="2515030"/>
            <a:ext cx="360040" cy="121882"/>
            <a:chOff x="4572000" y="6165304"/>
            <a:chExt cx="360040" cy="121882"/>
          </a:xfrm>
        </p:grpSpPr>
        <p:sp>
          <p:nvSpPr>
            <p:cNvPr id="89" name="Rechteck 88"/>
            <p:cNvSpPr/>
            <p:nvPr/>
          </p:nvSpPr>
          <p:spPr>
            <a:xfrm>
              <a:off x="4572000" y="6165304"/>
              <a:ext cx="360040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1" name="Rechteck 90"/>
            <p:cNvSpPr/>
            <p:nvPr/>
          </p:nvSpPr>
          <p:spPr>
            <a:xfrm>
              <a:off x="4572000" y="6241467"/>
              <a:ext cx="360040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92" name="Gewinkelte Verbindung 91"/>
          <p:cNvCxnSpPr>
            <a:stCxn id="89" idx="0"/>
          </p:cNvCxnSpPr>
          <p:nvPr/>
        </p:nvCxnSpPr>
        <p:spPr>
          <a:xfrm rot="16200000" flipV="1">
            <a:off x="2970876" y="2060473"/>
            <a:ext cx="908385" cy="729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rade Verbindung 113"/>
          <p:cNvCxnSpPr/>
          <p:nvPr/>
        </p:nvCxnSpPr>
        <p:spPr>
          <a:xfrm>
            <a:off x="3101801" y="1606644"/>
            <a:ext cx="0" cy="13594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Gerade Verbindung 123"/>
          <p:cNvCxnSpPr>
            <a:stCxn id="91" idx="2"/>
          </p:cNvCxnSpPr>
          <p:nvPr/>
        </p:nvCxnSpPr>
        <p:spPr>
          <a:xfrm flipH="1">
            <a:off x="3424703" y="2636912"/>
            <a:ext cx="729" cy="3430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feld 125"/>
          <p:cNvSpPr txBox="1"/>
          <p:nvPr/>
        </p:nvSpPr>
        <p:spPr>
          <a:xfrm>
            <a:off x="3469959" y="2227744"/>
            <a:ext cx="50045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200" smtClean="0"/>
              <a:t>470n</a:t>
            </a:r>
            <a:endParaRPr lang="de-DE" sz="1200"/>
          </a:p>
        </p:txBody>
      </p:sp>
      <p:cxnSp>
        <p:nvCxnSpPr>
          <p:cNvPr id="45" name="Gewinkelte Verbindung 44"/>
          <p:cNvCxnSpPr/>
          <p:nvPr/>
        </p:nvCxnSpPr>
        <p:spPr>
          <a:xfrm rot="5400000">
            <a:off x="988014" y="6154013"/>
            <a:ext cx="1030692" cy="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3971"/>
            <a:ext cx="1173422" cy="1118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43" name="Gruppieren 442"/>
          <p:cNvGrpSpPr/>
          <p:nvPr/>
        </p:nvGrpSpPr>
        <p:grpSpPr>
          <a:xfrm rot="5400000">
            <a:off x="185210" y="1878600"/>
            <a:ext cx="535229" cy="565031"/>
            <a:chOff x="3446063" y="-16351"/>
            <a:chExt cx="535229" cy="565031"/>
          </a:xfrm>
        </p:grpSpPr>
        <p:sp>
          <p:nvSpPr>
            <p:cNvPr id="444" name="Ellipse 443"/>
            <p:cNvSpPr/>
            <p:nvPr/>
          </p:nvSpPr>
          <p:spPr>
            <a:xfrm rot="10800000">
              <a:off x="3498024" y="116632"/>
              <a:ext cx="425904" cy="43204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5" name="Ellipse 444"/>
            <p:cNvSpPr/>
            <p:nvPr/>
          </p:nvSpPr>
          <p:spPr>
            <a:xfrm>
              <a:off x="3675594" y="146429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6" name="Ellipse 445"/>
            <p:cNvSpPr/>
            <p:nvPr/>
          </p:nvSpPr>
          <p:spPr>
            <a:xfrm>
              <a:off x="3568518" y="195783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7" name="Ellipse 446"/>
            <p:cNvSpPr/>
            <p:nvPr/>
          </p:nvSpPr>
          <p:spPr>
            <a:xfrm>
              <a:off x="3786056" y="199678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8" name="Ellipse 447"/>
            <p:cNvSpPr/>
            <p:nvPr/>
          </p:nvSpPr>
          <p:spPr>
            <a:xfrm>
              <a:off x="3520813" y="29621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9" name="Ellipse 448"/>
            <p:cNvSpPr/>
            <p:nvPr/>
          </p:nvSpPr>
          <p:spPr>
            <a:xfrm>
              <a:off x="3825239" y="296941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0" name="Textfeld 449"/>
            <p:cNvSpPr txBox="1"/>
            <p:nvPr/>
          </p:nvSpPr>
          <p:spPr>
            <a:xfrm>
              <a:off x="3446063" y="-16351"/>
              <a:ext cx="5352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smtClean="0"/>
                <a:t>5     4</a:t>
              </a:r>
              <a:endParaRPr lang="de-DE" sz="1200"/>
            </a:p>
          </p:txBody>
        </p:sp>
      </p:grpSp>
      <p:sp>
        <p:nvSpPr>
          <p:cNvPr id="454" name="Textfeld 453"/>
          <p:cNvSpPr txBox="1"/>
          <p:nvPr/>
        </p:nvSpPr>
        <p:spPr>
          <a:xfrm rot="5400000">
            <a:off x="683922" y="2492543"/>
            <a:ext cx="42030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200" smtClean="0"/>
              <a:t>220</a:t>
            </a:r>
            <a:endParaRPr lang="de-DE" sz="1200"/>
          </a:p>
        </p:txBody>
      </p:sp>
      <p:cxnSp>
        <p:nvCxnSpPr>
          <p:cNvPr id="1027" name="Gewinkelte Verbindung 1026"/>
          <p:cNvCxnSpPr>
            <a:stCxn id="454" idx="1"/>
          </p:cNvCxnSpPr>
          <p:nvPr/>
        </p:nvCxnSpPr>
        <p:spPr>
          <a:xfrm rot="16200000" flipV="1">
            <a:off x="625306" y="2152119"/>
            <a:ext cx="144017" cy="39352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Gewinkelte Verbindung 1036"/>
          <p:cNvCxnSpPr/>
          <p:nvPr/>
        </p:nvCxnSpPr>
        <p:spPr>
          <a:xfrm>
            <a:off x="1979712" y="4960505"/>
            <a:ext cx="3480953" cy="59095"/>
          </a:xfrm>
          <a:prstGeom prst="bentConnector3">
            <a:avLst>
              <a:gd name="adj1" fmla="val 10012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1" name="Gewinkelte Verbindung 530"/>
          <p:cNvCxnSpPr>
            <a:endCxn id="454" idx="3"/>
          </p:cNvCxnSpPr>
          <p:nvPr/>
        </p:nvCxnSpPr>
        <p:spPr>
          <a:xfrm rot="16200000" flipV="1">
            <a:off x="511692" y="3223582"/>
            <a:ext cx="764771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3" name="Textfeld 532"/>
          <p:cNvSpPr txBox="1"/>
          <p:nvPr/>
        </p:nvSpPr>
        <p:spPr>
          <a:xfrm>
            <a:off x="109765" y="77723"/>
            <a:ext cx="20703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smtClean="0"/>
              <a:t>Matrix to MIDI</a:t>
            </a:r>
            <a:endParaRPr lang="de-DE" sz="2400" b="1"/>
          </a:p>
        </p:txBody>
      </p:sp>
      <p:grpSp>
        <p:nvGrpSpPr>
          <p:cNvPr id="1047" name="Gruppieren 1046"/>
          <p:cNvGrpSpPr/>
          <p:nvPr/>
        </p:nvGrpSpPr>
        <p:grpSpPr>
          <a:xfrm>
            <a:off x="4923656" y="1712410"/>
            <a:ext cx="728322" cy="434811"/>
            <a:chOff x="5292080" y="1427066"/>
            <a:chExt cx="728322" cy="434811"/>
          </a:xfrm>
        </p:grpSpPr>
        <p:cxnSp>
          <p:nvCxnSpPr>
            <p:cNvPr id="179" name="Gewinkelte Verbindung 178"/>
            <p:cNvCxnSpPr>
              <a:stCxn id="302" idx="3"/>
              <a:endCxn id="307" idx="3"/>
            </p:cNvCxnSpPr>
            <p:nvPr/>
          </p:nvCxnSpPr>
          <p:spPr>
            <a:xfrm flipH="1">
              <a:off x="5753514" y="1557756"/>
              <a:ext cx="2607" cy="173200"/>
            </a:xfrm>
            <a:prstGeom prst="bentConnector3">
              <a:avLst>
                <a:gd name="adj1" fmla="val -4344841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Ellipse 179"/>
            <p:cNvSpPr/>
            <p:nvPr/>
          </p:nvSpPr>
          <p:spPr>
            <a:xfrm>
              <a:off x="5837327" y="1616590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90" name="Gewinkelte Verbindung 189"/>
            <p:cNvCxnSpPr>
              <a:stCxn id="180" idx="6"/>
            </p:cNvCxnSpPr>
            <p:nvPr/>
          </p:nvCxnSpPr>
          <p:spPr>
            <a:xfrm flipV="1">
              <a:off x="5909335" y="1652115"/>
              <a:ext cx="107269" cy="479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Gewinkelte Verbindung 235"/>
            <p:cNvCxnSpPr>
              <a:endCxn id="302" idx="1"/>
            </p:cNvCxnSpPr>
            <p:nvPr/>
          </p:nvCxnSpPr>
          <p:spPr>
            <a:xfrm rot="10800000" flipV="1">
              <a:off x="5294688" y="1427066"/>
              <a:ext cx="725714" cy="130689"/>
            </a:xfrm>
            <a:prstGeom prst="bentConnector3">
              <a:avLst>
                <a:gd name="adj1" fmla="val 1315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Gewinkelte Verbindung 238"/>
            <p:cNvCxnSpPr>
              <a:stCxn id="307" idx="1"/>
            </p:cNvCxnSpPr>
            <p:nvPr/>
          </p:nvCxnSpPr>
          <p:spPr>
            <a:xfrm rot="10800000" flipH="1" flipV="1">
              <a:off x="5292080" y="1730956"/>
              <a:ext cx="728321" cy="111610"/>
            </a:xfrm>
            <a:prstGeom prst="bentConnector3">
              <a:avLst>
                <a:gd name="adj1" fmla="val -31387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Gruppieren 72"/>
            <p:cNvGrpSpPr/>
            <p:nvPr/>
          </p:nvGrpSpPr>
          <p:grpSpPr>
            <a:xfrm>
              <a:off x="5294688" y="1427067"/>
              <a:ext cx="461433" cy="261610"/>
              <a:chOff x="4614623" y="3357029"/>
              <a:chExt cx="461433" cy="261610"/>
            </a:xfrm>
          </p:grpSpPr>
          <p:sp>
            <p:nvSpPr>
              <p:cNvPr id="302" name="Textfeld 301"/>
              <p:cNvSpPr txBox="1"/>
              <p:nvPr/>
            </p:nvSpPr>
            <p:spPr>
              <a:xfrm>
                <a:off x="4614623" y="3421852"/>
                <a:ext cx="461433" cy="1317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de-DE" sz="300"/>
              </a:p>
            </p:txBody>
          </p:sp>
          <p:sp>
            <p:nvSpPr>
              <p:cNvPr id="303" name="Textfeld 302"/>
              <p:cNvSpPr txBox="1"/>
              <p:nvPr/>
            </p:nvSpPr>
            <p:spPr>
              <a:xfrm>
                <a:off x="4679474" y="3357029"/>
                <a:ext cx="320922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de-DE" sz="1100" smtClean="0"/>
                  <a:t>1k</a:t>
                </a:r>
                <a:endParaRPr lang="de-DE" sz="1100"/>
              </a:p>
            </p:txBody>
          </p:sp>
        </p:grpSp>
        <p:grpSp>
          <p:nvGrpSpPr>
            <p:cNvPr id="306" name="Gruppieren 305"/>
            <p:cNvGrpSpPr/>
            <p:nvPr/>
          </p:nvGrpSpPr>
          <p:grpSpPr>
            <a:xfrm>
              <a:off x="5292081" y="1600267"/>
              <a:ext cx="461433" cy="261610"/>
              <a:chOff x="4614623" y="3357029"/>
              <a:chExt cx="461433" cy="261610"/>
            </a:xfrm>
          </p:grpSpPr>
          <p:sp>
            <p:nvSpPr>
              <p:cNvPr id="307" name="Textfeld 306"/>
              <p:cNvSpPr txBox="1"/>
              <p:nvPr/>
            </p:nvSpPr>
            <p:spPr>
              <a:xfrm>
                <a:off x="4614623" y="3421852"/>
                <a:ext cx="461433" cy="1317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de-DE" sz="300"/>
              </a:p>
            </p:txBody>
          </p:sp>
          <p:sp>
            <p:nvSpPr>
              <p:cNvPr id="309" name="Textfeld 308"/>
              <p:cNvSpPr txBox="1"/>
              <p:nvPr/>
            </p:nvSpPr>
            <p:spPr>
              <a:xfrm>
                <a:off x="4679474" y="3357029"/>
                <a:ext cx="320922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de-DE" sz="1100" smtClean="0"/>
                  <a:t>1k</a:t>
                </a:r>
                <a:endParaRPr lang="de-DE" sz="1100"/>
              </a:p>
            </p:txBody>
          </p:sp>
        </p:grpSp>
      </p:grpSp>
      <p:grpSp>
        <p:nvGrpSpPr>
          <p:cNvPr id="336" name="Gruppieren 335"/>
          <p:cNvGrpSpPr/>
          <p:nvPr/>
        </p:nvGrpSpPr>
        <p:grpSpPr>
          <a:xfrm>
            <a:off x="4915418" y="2351667"/>
            <a:ext cx="728322" cy="434811"/>
            <a:chOff x="5292080" y="1427066"/>
            <a:chExt cx="728322" cy="434811"/>
          </a:xfrm>
        </p:grpSpPr>
        <p:cxnSp>
          <p:nvCxnSpPr>
            <p:cNvPr id="346" name="Gewinkelte Verbindung 345"/>
            <p:cNvCxnSpPr>
              <a:stCxn id="355" idx="3"/>
              <a:endCxn id="353" idx="3"/>
            </p:cNvCxnSpPr>
            <p:nvPr/>
          </p:nvCxnSpPr>
          <p:spPr>
            <a:xfrm flipH="1">
              <a:off x="5753514" y="1557756"/>
              <a:ext cx="2607" cy="173200"/>
            </a:xfrm>
            <a:prstGeom prst="bentConnector3">
              <a:avLst>
                <a:gd name="adj1" fmla="val -4344841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7" name="Ellipse 346"/>
            <p:cNvSpPr/>
            <p:nvPr/>
          </p:nvSpPr>
          <p:spPr>
            <a:xfrm>
              <a:off x="5837327" y="1616590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48" name="Gewinkelte Verbindung 347"/>
            <p:cNvCxnSpPr>
              <a:stCxn id="347" idx="6"/>
            </p:cNvCxnSpPr>
            <p:nvPr/>
          </p:nvCxnSpPr>
          <p:spPr>
            <a:xfrm flipV="1">
              <a:off x="5909335" y="1652115"/>
              <a:ext cx="107269" cy="479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Gewinkelte Verbindung 348"/>
            <p:cNvCxnSpPr>
              <a:endCxn id="355" idx="1"/>
            </p:cNvCxnSpPr>
            <p:nvPr/>
          </p:nvCxnSpPr>
          <p:spPr>
            <a:xfrm rot="10800000" flipV="1">
              <a:off x="5294688" y="1427066"/>
              <a:ext cx="725714" cy="130689"/>
            </a:xfrm>
            <a:prstGeom prst="bentConnector3">
              <a:avLst>
                <a:gd name="adj1" fmla="val 1315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Gewinkelte Verbindung 349"/>
            <p:cNvCxnSpPr>
              <a:stCxn id="353" idx="1"/>
            </p:cNvCxnSpPr>
            <p:nvPr/>
          </p:nvCxnSpPr>
          <p:spPr>
            <a:xfrm rot="10800000" flipH="1" flipV="1">
              <a:off x="5292080" y="1730956"/>
              <a:ext cx="728321" cy="111610"/>
            </a:xfrm>
            <a:prstGeom prst="bentConnector3">
              <a:avLst>
                <a:gd name="adj1" fmla="val -31387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1" name="Gruppieren 350"/>
            <p:cNvGrpSpPr/>
            <p:nvPr/>
          </p:nvGrpSpPr>
          <p:grpSpPr>
            <a:xfrm>
              <a:off x="5294688" y="1427067"/>
              <a:ext cx="461433" cy="261610"/>
              <a:chOff x="4614623" y="3357029"/>
              <a:chExt cx="461433" cy="261610"/>
            </a:xfrm>
          </p:grpSpPr>
          <p:sp>
            <p:nvSpPr>
              <p:cNvPr id="355" name="Textfeld 354"/>
              <p:cNvSpPr txBox="1"/>
              <p:nvPr/>
            </p:nvSpPr>
            <p:spPr>
              <a:xfrm>
                <a:off x="4614623" y="3421852"/>
                <a:ext cx="461433" cy="1317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de-DE" sz="300"/>
              </a:p>
            </p:txBody>
          </p:sp>
          <p:sp>
            <p:nvSpPr>
              <p:cNvPr id="356" name="Textfeld 355"/>
              <p:cNvSpPr txBox="1"/>
              <p:nvPr/>
            </p:nvSpPr>
            <p:spPr>
              <a:xfrm>
                <a:off x="4679474" y="3357029"/>
                <a:ext cx="320922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de-DE" sz="1100" smtClean="0"/>
                  <a:t>1k</a:t>
                </a:r>
                <a:endParaRPr lang="de-DE" sz="1100"/>
              </a:p>
            </p:txBody>
          </p:sp>
        </p:grpSp>
        <p:grpSp>
          <p:nvGrpSpPr>
            <p:cNvPr id="352" name="Gruppieren 351"/>
            <p:cNvGrpSpPr/>
            <p:nvPr/>
          </p:nvGrpSpPr>
          <p:grpSpPr>
            <a:xfrm>
              <a:off x="5292081" y="1600267"/>
              <a:ext cx="461433" cy="261610"/>
              <a:chOff x="4614623" y="3357029"/>
              <a:chExt cx="461433" cy="261610"/>
            </a:xfrm>
          </p:grpSpPr>
          <p:sp>
            <p:nvSpPr>
              <p:cNvPr id="353" name="Textfeld 352"/>
              <p:cNvSpPr txBox="1"/>
              <p:nvPr/>
            </p:nvSpPr>
            <p:spPr>
              <a:xfrm>
                <a:off x="4614623" y="3421852"/>
                <a:ext cx="461433" cy="1317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de-DE" sz="300"/>
              </a:p>
            </p:txBody>
          </p:sp>
          <p:sp>
            <p:nvSpPr>
              <p:cNvPr id="354" name="Textfeld 353"/>
              <p:cNvSpPr txBox="1"/>
              <p:nvPr/>
            </p:nvSpPr>
            <p:spPr>
              <a:xfrm>
                <a:off x="4679474" y="3357029"/>
                <a:ext cx="320922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de-DE" sz="1100" smtClean="0"/>
                  <a:t>1k</a:t>
                </a:r>
                <a:endParaRPr lang="de-DE" sz="1100"/>
              </a:p>
            </p:txBody>
          </p:sp>
        </p:grpSp>
      </p:grpSp>
      <p:grpSp>
        <p:nvGrpSpPr>
          <p:cNvPr id="357" name="Gruppieren 356"/>
          <p:cNvGrpSpPr/>
          <p:nvPr/>
        </p:nvGrpSpPr>
        <p:grpSpPr>
          <a:xfrm>
            <a:off x="4923656" y="2999739"/>
            <a:ext cx="728322" cy="434811"/>
            <a:chOff x="5292080" y="1427066"/>
            <a:chExt cx="728322" cy="434811"/>
          </a:xfrm>
        </p:grpSpPr>
        <p:cxnSp>
          <p:nvCxnSpPr>
            <p:cNvPr id="358" name="Gewinkelte Verbindung 357"/>
            <p:cNvCxnSpPr>
              <a:stCxn id="367" idx="3"/>
              <a:endCxn id="365" idx="3"/>
            </p:cNvCxnSpPr>
            <p:nvPr/>
          </p:nvCxnSpPr>
          <p:spPr>
            <a:xfrm flipH="1">
              <a:off x="5753514" y="1557756"/>
              <a:ext cx="2607" cy="173200"/>
            </a:xfrm>
            <a:prstGeom prst="bentConnector3">
              <a:avLst>
                <a:gd name="adj1" fmla="val -4344841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9" name="Ellipse 358"/>
            <p:cNvSpPr/>
            <p:nvPr/>
          </p:nvSpPr>
          <p:spPr>
            <a:xfrm>
              <a:off x="5837327" y="1616590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60" name="Gewinkelte Verbindung 359"/>
            <p:cNvCxnSpPr>
              <a:stCxn id="359" idx="6"/>
            </p:cNvCxnSpPr>
            <p:nvPr/>
          </p:nvCxnSpPr>
          <p:spPr>
            <a:xfrm flipV="1">
              <a:off x="5909335" y="1652115"/>
              <a:ext cx="107269" cy="479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Gewinkelte Verbindung 360"/>
            <p:cNvCxnSpPr>
              <a:endCxn id="367" idx="1"/>
            </p:cNvCxnSpPr>
            <p:nvPr/>
          </p:nvCxnSpPr>
          <p:spPr>
            <a:xfrm rot="10800000" flipV="1">
              <a:off x="5294688" y="1427066"/>
              <a:ext cx="725714" cy="130689"/>
            </a:xfrm>
            <a:prstGeom prst="bentConnector3">
              <a:avLst>
                <a:gd name="adj1" fmla="val 1315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Gewinkelte Verbindung 361"/>
            <p:cNvCxnSpPr>
              <a:stCxn id="365" idx="1"/>
            </p:cNvCxnSpPr>
            <p:nvPr/>
          </p:nvCxnSpPr>
          <p:spPr>
            <a:xfrm rot="10800000" flipH="1" flipV="1">
              <a:off x="5292080" y="1730956"/>
              <a:ext cx="728321" cy="111610"/>
            </a:xfrm>
            <a:prstGeom prst="bentConnector3">
              <a:avLst>
                <a:gd name="adj1" fmla="val -31387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3" name="Gruppieren 362"/>
            <p:cNvGrpSpPr/>
            <p:nvPr/>
          </p:nvGrpSpPr>
          <p:grpSpPr>
            <a:xfrm>
              <a:off x="5294688" y="1427067"/>
              <a:ext cx="461433" cy="261610"/>
              <a:chOff x="4614623" y="3357029"/>
              <a:chExt cx="461433" cy="261610"/>
            </a:xfrm>
          </p:grpSpPr>
          <p:sp>
            <p:nvSpPr>
              <p:cNvPr id="367" name="Textfeld 366"/>
              <p:cNvSpPr txBox="1"/>
              <p:nvPr/>
            </p:nvSpPr>
            <p:spPr>
              <a:xfrm>
                <a:off x="4614623" y="3421852"/>
                <a:ext cx="461433" cy="1317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de-DE" sz="300"/>
              </a:p>
            </p:txBody>
          </p:sp>
          <p:sp>
            <p:nvSpPr>
              <p:cNvPr id="372" name="Textfeld 371"/>
              <p:cNvSpPr txBox="1"/>
              <p:nvPr/>
            </p:nvSpPr>
            <p:spPr>
              <a:xfrm>
                <a:off x="4679474" y="3357029"/>
                <a:ext cx="320922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de-DE" sz="1100" smtClean="0"/>
                  <a:t>1k</a:t>
                </a:r>
                <a:endParaRPr lang="de-DE" sz="1100"/>
              </a:p>
            </p:txBody>
          </p:sp>
        </p:grpSp>
        <p:grpSp>
          <p:nvGrpSpPr>
            <p:cNvPr id="364" name="Gruppieren 363"/>
            <p:cNvGrpSpPr/>
            <p:nvPr/>
          </p:nvGrpSpPr>
          <p:grpSpPr>
            <a:xfrm>
              <a:off x="5292081" y="1600267"/>
              <a:ext cx="461433" cy="261610"/>
              <a:chOff x="4614623" y="3357029"/>
              <a:chExt cx="461433" cy="261610"/>
            </a:xfrm>
          </p:grpSpPr>
          <p:sp>
            <p:nvSpPr>
              <p:cNvPr id="365" name="Textfeld 364"/>
              <p:cNvSpPr txBox="1"/>
              <p:nvPr/>
            </p:nvSpPr>
            <p:spPr>
              <a:xfrm>
                <a:off x="4614623" y="3421852"/>
                <a:ext cx="461433" cy="1317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de-DE" sz="300"/>
              </a:p>
            </p:txBody>
          </p:sp>
          <p:sp>
            <p:nvSpPr>
              <p:cNvPr id="366" name="Textfeld 365"/>
              <p:cNvSpPr txBox="1"/>
              <p:nvPr/>
            </p:nvSpPr>
            <p:spPr>
              <a:xfrm>
                <a:off x="4679474" y="3357029"/>
                <a:ext cx="320922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de-DE" sz="1100" smtClean="0"/>
                  <a:t>1k</a:t>
                </a:r>
                <a:endParaRPr lang="de-DE" sz="1100"/>
              </a:p>
            </p:txBody>
          </p:sp>
        </p:grpSp>
      </p:grpSp>
      <p:grpSp>
        <p:nvGrpSpPr>
          <p:cNvPr id="376" name="Gruppieren 375"/>
          <p:cNvGrpSpPr/>
          <p:nvPr/>
        </p:nvGrpSpPr>
        <p:grpSpPr>
          <a:xfrm>
            <a:off x="4923656" y="3639573"/>
            <a:ext cx="728322" cy="434811"/>
            <a:chOff x="5292080" y="1427066"/>
            <a:chExt cx="728322" cy="434811"/>
          </a:xfrm>
        </p:grpSpPr>
        <p:cxnSp>
          <p:nvCxnSpPr>
            <p:cNvPr id="380" name="Gewinkelte Verbindung 379"/>
            <p:cNvCxnSpPr>
              <a:stCxn id="395" idx="3"/>
              <a:endCxn id="391" idx="3"/>
            </p:cNvCxnSpPr>
            <p:nvPr/>
          </p:nvCxnSpPr>
          <p:spPr>
            <a:xfrm flipH="1">
              <a:off x="5753514" y="1557756"/>
              <a:ext cx="2607" cy="173200"/>
            </a:xfrm>
            <a:prstGeom prst="bentConnector3">
              <a:avLst>
                <a:gd name="adj1" fmla="val -4344841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1" name="Ellipse 380"/>
            <p:cNvSpPr/>
            <p:nvPr/>
          </p:nvSpPr>
          <p:spPr>
            <a:xfrm>
              <a:off x="5837327" y="1616590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83" name="Gewinkelte Verbindung 382"/>
            <p:cNvCxnSpPr>
              <a:stCxn id="381" idx="6"/>
            </p:cNvCxnSpPr>
            <p:nvPr/>
          </p:nvCxnSpPr>
          <p:spPr>
            <a:xfrm flipV="1">
              <a:off x="5909335" y="1652115"/>
              <a:ext cx="107269" cy="479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Gewinkelte Verbindung 383"/>
            <p:cNvCxnSpPr>
              <a:endCxn id="395" idx="1"/>
            </p:cNvCxnSpPr>
            <p:nvPr/>
          </p:nvCxnSpPr>
          <p:spPr>
            <a:xfrm rot="10800000" flipV="1">
              <a:off x="5294688" y="1427066"/>
              <a:ext cx="725714" cy="130689"/>
            </a:xfrm>
            <a:prstGeom prst="bentConnector3">
              <a:avLst>
                <a:gd name="adj1" fmla="val 1315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Gewinkelte Verbindung 387"/>
            <p:cNvCxnSpPr>
              <a:stCxn id="391" idx="1"/>
            </p:cNvCxnSpPr>
            <p:nvPr/>
          </p:nvCxnSpPr>
          <p:spPr>
            <a:xfrm rot="10800000" flipH="1" flipV="1">
              <a:off x="5292080" y="1730956"/>
              <a:ext cx="728321" cy="111610"/>
            </a:xfrm>
            <a:prstGeom prst="bentConnector3">
              <a:avLst>
                <a:gd name="adj1" fmla="val -31387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9" name="Gruppieren 388"/>
            <p:cNvGrpSpPr/>
            <p:nvPr/>
          </p:nvGrpSpPr>
          <p:grpSpPr>
            <a:xfrm>
              <a:off x="5294688" y="1427067"/>
              <a:ext cx="461433" cy="261610"/>
              <a:chOff x="4614623" y="3357029"/>
              <a:chExt cx="461433" cy="261610"/>
            </a:xfrm>
          </p:grpSpPr>
          <p:sp>
            <p:nvSpPr>
              <p:cNvPr id="395" name="Textfeld 394"/>
              <p:cNvSpPr txBox="1"/>
              <p:nvPr/>
            </p:nvSpPr>
            <p:spPr>
              <a:xfrm>
                <a:off x="4614623" y="3421852"/>
                <a:ext cx="461433" cy="1317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de-DE" sz="300"/>
              </a:p>
            </p:txBody>
          </p:sp>
          <p:sp>
            <p:nvSpPr>
              <p:cNvPr id="396" name="Textfeld 395"/>
              <p:cNvSpPr txBox="1"/>
              <p:nvPr/>
            </p:nvSpPr>
            <p:spPr>
              <a:xfrm>
                <a:off x="4679474" y="3357029"/>
                <a:ext cx="320922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de-DE" sz="1100" smtClean="0"/>
                  <a:t>1k</a:t>
                </a:r>
                <a:endParaRPr lang="de-DE" sz="1100"/>
              </a:p>
            </p:txBody>
          </p:sp>
        </p:grpSp>
        <p:grpSp>
          <p:nvGrpSpPr>
            <p:cNvPr id="390" name="Gruppieren 389"/>
            <p:cNvGrpSpPr/>
            <p:nvPr/>
          </p:nvGrpSpPr>
          <p:grpSpPr>
            <a:xfrm>
              <a:off x="5292081" y="1600267"/>
              <a:ext cx="461433" cy="261610"/>
              <a:chOff x="4614623" y="3357029"/>
              <a:chExt cx="461433" cy="261610"/>
            </a:xfrm>
          </p:grpSpPr>
          <p:sp>
            <p:nvSpPr>
              <p:cNvPr id="391" name="Textfeld 390"/>
              <p:cNvSpPr txBox="1"/>
              <p:nvPr/>
            </p:nvSpPr>
            <p:spPr>
              <a:xfrm>
                <a:off x="4614623" y="3421852"/>
                <a:ext cx="461433" cy="1317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de-DE" sz="300"/>
              </a:p>
            </p:txBody>
          </p:sp>
          <p:sp>
            <p:nvSpPr>
              <p:cNvPr id="392" name="Textfeld 391"/>
              <p:cNvSpPr txBox="1"/>
              <p:nvPr/>
            </p:nvSpPr>
            <p:spPr>
              <a:xfrm>
                <a:off x="4679474" y="3357029"/>
                <a:ext cx="320922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de-DE" sz="1100" smtClean="0"/>
                  <a:t>1k</a:t>
                </a:r>
                <a:endParaRPr lang="de-DE" sz="1100"/>
              </a:p>
            </p:txBody>
          </p:sp>
        </p:grpSp>
      </p:grpSp>
      <p:grpSp>
        <p:nvGrpSpPr>
          <p:cNvPr id="397" name="Gruppieren 396"/>
          <p:cNvGrpSpPr/>
          <p:nvPr/>
        </p:nvGrpSpPr>
        <p:grpSpPr>
          <a:xfrm>
            <a:off x="4923656" y="4279407"/>
            <a:ext cx="728322" cy="434811"/>
            <a:chOff x="5292080" y="1427066"/>
            <a:chExt cx="728322" cy="434811"/>
          </a:xfrm>
        </p:grpSpPr>
        <p:cxnSp>
          <p:nvCxnSpPr>
            <p:cNvPr id="399" name="Gewinkelte Verbindung 398"/>
            <p:cNvCxnSpPr>
              <a:stCxn id="411" idx="3"/>
              <a:endCxn id="407" idx="3"/>
            </p:cNvCxnSpPr>
            <p:nvPr/>
          </p:nvCxnSpPr>
          <p:spPr>
            <a:xfrm flipH="1">
              <a:off x="5753514" y="1557756"/>
              <a:ext cx="2607" cy="173200"/>
            </a:xfrm>
            <a:prstGeom prst="bentConnector3">
              <a:avLst>
                <a:gd name="adj1" fmla="val -4344841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0" name="Ellipse 399"/>
            <p:cNvSpPr/>
            <p:nvPr/>
          </p:nvSpPr>
          <p:spPr>
            <a:xfrm>
              <a:off x="5837327" y="1616590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01" name="Gewinkelte Verbindung 400"/>
            <p:cNvCxnSpPr>
              <a:stCxn id="400" idx="6"/>
            </p:cNvCxnSpPr>
            <p:nvPr/>
          </p:nvCxnSpPr>
          <p:spPr>
            <a:xfrm flipV="1">
              <a:off x="5909335" y="1652115"/>
              <a:ext cx="107269" cy="479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Gewinkelte Verbindung 402"/>
            <p:cNvCxnSpPr>
              <a:endCxn id="411" idx="1"/>
            </p:cNvCxnSpPr>
            <p:nvPr/>
          </p:nvCxnSpPr>
          <p:spPr>
            <a:xfrm rot="10800000" flipV="1">
              <a:off x="5294688" y="1427066"/>
              <a:ext cx="725714" cy="130689"/>
            </a:xfrm>
            <a:prstGeom prst="bentConnector3">
              <a:avLst>
                <a:gd name="adj1" fmla="val 1315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Gewinkelte Verbindung 403"/>
            <p:cNvCxnSpPr>
              <a:stCxn id="407" idx="1"/>
            </p:cNvCxnSpPr>
            <p:nvPr/>
          </p:nvCxnSpPr>
          <p:spPr>
            <a:xfrm rot="10800000" flipH="1" flipV="1">
              <a:off x="5292080" y="1730956"/>
              <a:ext cx="728321" cy="111610"/>
            </a:xfrm>
            <a:prstGeom prst="bentConnector3">
              <a:avLst>
                <a:gd name="adj1" fmla="val -31387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5" name="Gruppieren 404"/>
            <p:cNvGrpSpPr/>
            <p:nvPr/>
          </p:nvGrpSpPr>
          <p:grpSpPr>
            <a:xfrm>
              <a:off x="5294688" y="1427067"/>
              <a:ext cx="461433" cy="261610"/>
              <a:chOff x="4614623" y="3357029"/>
              <a:chExt cx="461433" cy="261610"/>
            </a:xfrm>
          </p:grpSpPr>
          <p:sp>
            <p:nvSpPr>
              <p:cNvPr id="411" name="Textfeld 410"/>
              <p:cNvSpPr txBox="1"/>
              <p:nvPr/>
            </p:nvSpPr>
            <p:spPr>
              <a:xfrm>
                <a:off x="4614623" y="3421852"/>
                <a:ext cx="461433" cy="1317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de-DE" sz="300"/>
              </a:p>
            </p:txBody>
          </p:sp>
          <p:sp>
            <p:nvSpPr>
              <p:cNvPr id="412" name="Textfeld 411"/>
              <p:cNvSpPr txBox="1"/>
              <p:nvPr/>
            </p:nvSpPr>
            <p:spPr>
              <a:xfrm>
                <a:off x="4679474" y="3357029"/>
                <a:ext cx="320922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de-DE" sz="1100" smtClean="0"/>
                  <a:t>1k</a:t>
                </a:r>
                <a:endParaRPr lang="de-DE" sz="1100"/>
              </a:p>
            </p:txBody>
          </p:sp>
        </p:grpSp>
        <p:grpSp>
          <p:nvGrpSpPr>
            <p:cNvPr id="406" name="Gruppieren 405"/>
            <p:cNvGrpSpPr/>
            <p:nvPr/>
          </p:nvGrpSpPr>
          <p:grpSpPr>
            <a:xfrm>
              <a:off x="5292081" y="1600267"/>
              <a:ext cx="461433" cy="261610"/>
              <a:chOff x="4614623" y="3357029"/>
              <a:chExt cx="461433" cy="261610"/>
            </a:xfrm>
          </p:grpSpPr>
          <p:sp>
            <p:nvSpPr>
              <p:cNvPr id="407" name="Textfeld 406"/>
              <p:cNvSpPr txBox="1"/>
              <p:nvPr/>
            </p:nvSpPr>
            <p:spPr>
              <a:xfrm>
                <a:off x="4614623" y="3421852"/>
                <a:ext cx="461433" cy="1317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de-DE" sz="300"/>
              </a:p>
            </p:txBody>
          </p:sp>
          <p:sp>
            <p:nvSpPr>
              <p:cNvPr id="409" name="Textfeld 408"/>
              <p:cNvSpPr txBox="1"/>
              <p:nvPr/>
            </p:nvSpPr>
            <p:spPr>
              <a:xfrm>
                <a:off x="4679474" y="3357029"/>
                <a:ext cx="320922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de-DE" sz="1100" smtClean="0"/>
                  <a:t>1k</a:t>
                </a:r>
                <a:endParaRPr lang="de-DE" sz="1100"/>
              </a:p>
            </p:txBody>
          </p:sp>
        </p:grpSp>
      </p:grpSp>
      <p:grpSp>
        <p:nvGrpSpPr>
          <p:cNvPr id="413" name="Gruppieren 412"/>
          <p:cNvGrpSpPr/>
          <p:nvPr/>
        </p:nvGrpSpPr>
        <p:grpSpPr>
          <a:xfrm flipH="1">
            <a:off x="6259843" y="1712294"/>
            <a:ext cx="728322" cy="434811"/>
            <a:chOff x="5292080" y="1427066"/>
            <a:chExt cx="728322" cy="434811"/>
          </a:xfrm>
        </p:grpSpPr>
        <p:cxnSp>
          <p:nvCxnSpPr>
            <p:cNvPr id="414" name="Gewinkelte Verbindung 413"/>
            <p:cNvCxnSpPr>
              <a:stCxn id="432" idx="3"/>
              <a:endCxn id="429" idx="3"/>
            </p:cNvCxnSpPr>
            <p:nvPr/>
          </p:nvCxnSpPr>
          <p:spPr>
            <a:xfrm flipH="1">
              <a:off x="5753514" y="1557756"/>
              <a:ext cx="2607" cy="173200"/>
            </a:xfrm>
            <a:prstGeom prst="bentConnector3">
              <a:avLst>
                <a:gd name="adj1" fmla="val -4344841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5" name="Ellipse 414"/>
            <p:cNvSpPr/>
            <p:nvPr/>
          </p:nvSpPr>
          <p:spPr>
            <a:xfrm>
              <a:off x="5837327" y="1616590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20" name="Gewinkelte Verbindung 419"/>
            <p:cNvCxnSpPr>
              <a:stCxn id="415" idx="6"/>
            </p:cNvCxnSpPr>
            <p:nvPr/>
          </p:nvCxnSpPr>
          <p:spPr>
            <a:xfrm flipV="1">
              <a:off x="5909335" y="1652115"/>
              <a:ext cx="107269" cy="479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Gewinkelte Verbindung 421"/>
            <p:cNvCxnSpPr>
              <a:endCxn id="432" idx="1"/>
            </p:cNvCxnSpPr>
            <p:nvPr/>
          </p:nvCxnSpPr>
          <p:spPr>
            <a:xfrm rot="10800000" flipV="1">
              <a:off x="5294688" y="1427066"/>
              <a:ext cx="725714" cy="130689"/>
            </a:xfrm>
            <a:prstGeom prst="bentConnector3">
              <a:avLst>
                <a:gd name="adj1" fmla="val 1315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Gewinkelte Verbindung 424"/>
            <p:cNvCxnSpPr>
              <a:stCxn id="429" idx="1"/>
            </p:cNvCxnSpPr>
            <p:nvPr/>
          </p:nvCxnSpPr>
          <p:spPr>
            <a:xfrm rot="10800000" flipH="1" flipV="1">
              <a:off x="5292080" y="1730956"/>
              <a:ext cx="728321" cy="111610"/>
            </a:xfrm>
            <a:prstGeom prst="bentConnector3">
              <a:avLst>
                <a:gd name="adj1" fmla="val -31387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7" name="Gruppieren 426"/>
            <p:cNvGrpSpPr/>
            <p:nvPr/>
          </p:nvGrpSpPr>
          <p:grpSpPr>
            <a:xfrm>
              <a:off x="5294688" y="1427067"/>
              <a:ext cx="461433" cy="261610"/>
              <a:chOff x="4614623" y="3357029"/>
              <a:chExt cx="461433" cy="261610"/>
            </a:xfrm>
          </p:grpSpPr>
          <p:sp>
            <p:nvSpPr>
              <p:cNvPr id="432" name="Textfeld 431"/>
              <p:cNvSpPr txBox="1"/>
              <p:nvPr/>
            </p:nvSpPr>
            <p:spPr>
              <a:xfrm>
                <a:off x="4614623" y="3421852"/>
                <a:ext cx="461433" cy="1317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de-DE" sz="300"/>
              </a:p>
            </p:txBody>
          </p:sp>
          <p:sp>
            <p:nvSpPr>
              <p:cNvPr id="433" name="Textfeld 432"/>
              <p:cNvSpPr txBox="1"/>
              <p:nvPr/>
            </p:nvSpPr>
            <p:spPr>
              <a:xfrm>
                <a:off x="4679474" y="3357029"/>
                <a:ext cx="320922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de-DE" sz="1100" smtClean="0"/>
                  <a:t>1k</a:t>
                </a:r>
                <a:endParaRPr lang="de-DE" sz="1100"/>
              </a:p>
            </p:txBody>
          </p:sp>
        </p:grpSp>
        <p:grpSp>
          <p:nvGrpSpPr>
            <p:cNvPr id="428" name="Gruppieren 427"/>
            <p:cNvGrpSpPr/>
            <p:nvPr/>
          </p:nvGrpSpPr>
          <p:grpSpPr>
            <a:xfrm>
              <a:off x="5292081" y="1600267"/>
              <a:ext cx="461433" cy="261610"/>
              <a:chOff x="4614623" y="3357029"/>
              <a:chExt cx="461433" cy="261610"/>
            </a:xfrm>
          </p:grpSpPr>
          <p:sp>
            <p:nvSpPr>
              <p:cNvPr id="429" name="Textfeld 428"/>
              <p:cNvSpPr txBox="1"/>
              <p:nvPr/>
            </p:nvSpPr>
            <p:spPr>
              <a:xfrm>
                <a:off x="4614623" y="3421852"/>
                <a:ext cx="461433" cy="1317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de-DE" sz="300"/>
              </a:p>
            </p:txBody>
          </p:sp>
          <p:sp>
            <p:nvSpPr>
              <p:cNvPr id="431" name="Textfeld 430"/>
              <p:cNvSpPr txBox="1"/>
              <p:nvPr/>
            </p:nvSpPr>
            <p:spPr>
              <a:xfrm>
                <a:off x="4679474" y="3357029"/>
                <a:ext cx="320922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de-DE" sz="1100" smtClean="0"/>
                  <a:t>1k</a:t>
                </a:r>
                <a:endParaRPr lang="de-DE" sz="1100"/>
              </a:p>
            </p:txBody>
          </p:sp>
        </p:grpSp>
      </p:grpSp>
      <p:grpSp>
        <p:nvGrpSpPr>
          <p:cNvPr id="434" name="Gruppieren 433"/>
          <p:cNvGrpSpPr/>
          <p:nvPr/>
        </p:nvGrpSpPr>
        <p:grpSpPr>
          <a:xfrm flipH="1">
            <a:off x="6267090" y="2343429"/>
            <a:ext cx="728322" cy="434811"/>
            <a:chOff x="5292080" y="1427066"/>
            <a:chExt cx="728322" cy="434811"/>
          </a:xfrm>
        </p:grpSpPr>
        <p:cxnSp>
          <p:nvCxnSpPr>
            <p:cNvPr id="436" name="Gewinkelte Verbindung 435"/>
            <p:cNvCxnSpPr>
              <a:stCxn id="457" idx="3"/>
              <a:endCxn id="455" idx="3"/>
            </p:cNvCxnSpPr>
            <p:nvPr/>
          </p:nvCxnSpPr>
          <p:spPr>
            <a:xfrm flipH="1">
              <a:off x="5753514" y="1557756"/>
              <a:ext cx="2607" cy="173200"/>
            </a:xfrm>
            <a:prstGeom prst="bentConnector3">
              <a:avLst>
                <a:gd name="adj1" fmla="val -4344841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7" name="Ellipse 436"/>
            <p:cNvSpPr/>
            <p:nvPr/>
          </p:nvSpPr>
          <p:spPr>
            <a:xfrm>
              <a:off x="5837327" y="1616590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38" name="Gewinkelte Verbindung 437"/>
            <p:cNvCxnSpPr>
              <a:stCxn id="437" idx="6"/>
            </p:cNvCxnSpPr>
            <p:nvPr/>
          </p:nvCxnSpPr>
          <p:spPr>
            <a:xfrm flipV="1">
              <a:off x="5909335" y="1652115"/>
              <a:ext cx="107269" cy="479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Gewinkelte Verbindung 438"/>
            <p:cNvCxnSpPr>
              <a:endCxn id="457" idx="1"/>
            </p:cNvCxnSpPr>
            <p:nvPr/>
          </p:nvCxnSpPr>
          <p:spPr>
            <a:xfrm rot="10800000" flipV="1">
              <a:off x="5294688" y="1427066"/>
              <a:ext cx="725714" cy="130689"/>
            </a:xfrm>
            <a:prstGeom prst="bentConnector3">
              <a:avLst>
                <a:gd name="adj1" fmla="val 1315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Gewinkelte Verbindung 439"/>
            <p:cNvCxnSpPr>
              <a:stCxn id="455" idx="1"/>
            </p:cNvCxnSpPr>
            <p:nvPr/>
          </p:nvCxnSpPr>
          <p:spPr>
            <a:xfrm rot="10800000" flipH="1" flipV="1">
              <a:off x="5292080" y="1730956"/>
              <a:ext cx="728321" cy="111610"/>
            </a:xfrm>
            <a:prstGeom prst="bentConnector3">
              <a:avLst>
                <a:gd name="adj1" fmla="val -31387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1" name="Gruppieren 450"/>
            <p:cNvGrpSpPr/>
            <p:nvPr/>
          </p:nvGrpSpPr>
          <p:grpSpPr>
            <a:xfrm>
              <a:off x="5294688" y="1427067"/>
              <a:ext cx="461433" cy="261610"/>
              <a:chOff x="4614623" y="3357029"/>
              <a:chExt cx="461433" cy="261610"/>
            </a:xfrm>
          </p:grpSpPr>
          <p:sp>
            <p:nvSpPr>
              <p:cNvPr id="457" name="Textfeld 456"/>
              <p:cNvSpPr txBox="1"/>
              <p:nvPr/>
            </p:nvSpPr>
            <p:spPr>
              <a:xfrm>
                <a:off x="4614623" y="3421852"/>
                <a:ext cx="461433" cy="1317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de-DE" sz="300"/>
              </a:p>
            </p:txBody>
          </p:sp>
          <p:sp>
            <p:nvSpPr>
              <p:cNvPr id="458" name="Textfeld 457"/>
              <p:cNvSpPr txBox="1"/>
              <p:nvPr/>
            </p:nvSpPr>
            <p:spPr>
              <a:xfrm>
                <a:off x="4679474" y="3357029"/>
                <a:ext cx="320922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de-DE" sz="1100" smtClean="0"/>
                  <a:t>1k</a:t>
                </a:r>
                <a:endParaRPr lang="de-DE" sz="1100"/>
              </a:p>
            </p:txBody>
          </p:sp>
        </p:grpSp>
        <p:grpSp>
          <p:nvGrpSpPr>
            <p:cNvPr id="452" name="Gruppieren 451"/>
            <p:cNvGrpSpPr/>
            <p:nvPr/>
          </p:nvGrpSpPr>
          <p:grpSpPr>
            <a:xfrm>
              <a:off x="5292081" y="1600267"/>
              <a:ext cx="461433" cy="261610"/>
              <a:chOff x="4614623" y="3357029"/>
              <a:chExt cx="461433" cy="261610"/>
            </a:xfrm>
          </p:grpSpPr>
          <p:sp>
            <p:nvSpPr>
              <p:cNvPr id="455" name="Textfeld 454"/>
              <p:cNvSpPr txBox="1"/>
              <p:nvPr/>
            </p:nvSpPr>
            <p:spPr>
              <a:xfrm>
                <a:off x="4614623" y="3421852"/>
                <a:ext cx="461433" cy="1317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de-DE" sz="300"/>
              </a:p>
            </p:txBody>
          </p:sp>
          <p:sp>
            <p:nvSpPr>
              <p:cNvPr id="456" name="Textfeld 455"/>
              <p:cNvSpPr txBox="1"/>
              <p:nvPr/>
            </p:nvSpPr>
            <p:spPr>
              <a:xfrm>
                <a:off x="4679474" y="3357029"/>
                <a:ext cx="320922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de-DE" sz="1100" smtClean="0"/>
                  <a:t>1k</a:t>
                </a:r>
                <a:endParaRPr lang="de-DE" sz="1100"/>
              </a:p>
            </p:txBody>
          </p:sp>
        </p:grpSp>
      </p:grpSp>
      <p:grpSp>
        <p:nvGrpSpPr>
          <p:cNvPr id="459" name="Gruppieren 458"/>
          <p:cNvGrpSpPr/>
          <p:nvPr/>
        </p:nvGrpSpPr>
        <p:grpSpPr>
          <a:xfrm flipH="1">
            <a:off x="6267094" y="2991501"/>
            <a:ext cx="728322" cy="434811"/>
            <a:chOff x="5292080" y="1427066"/>
            <a:chExt cx="728322" cy="434811"/>
          </a:xfrm>
        </p:grpSpPr>
        <p:cxnSp>
          <p:nvCxnSpPr>
            <p:cNvPr id="460" name="Gewinkelte Verbindung 459"/>
            <p:cNvCxnSpPr>
              <a:stCxn id="481" idx="3"/>
              <a:endCxn id="468" idx="3"/>
            </p:cNvCxnSpPr>
            <p:nvPr/>
          </p:nvCxnSpPr>
          <p:spPr>
            <a:xfrm flipH="1">
              <a:off x="5753514" y="1557756"/>
              <a:ext cx="2607" cy="173200"/>
            </a:xfrm>
            <a:prstGeom prst="bentConnector3">
              <a:avLst>
                <a:gd name="adj1" fmla="val -4344841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1" name="Ellipse 460"/>
            <p:cNvSpPr/>
            <p:nvPr/>
          </p:nvSpPr>
          <p:spPr>
            <a:xfrm>
              <a:off x="5837327" y="1616590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62" name="Gewinkelte Verbindung 461"/>
            <p:cNvCxnSpPr>
              <a:stCxn id="461" idx="6"/>
            </p:cNvCxnSpPr>
            <p:nvPr/>
          </p:nvCxnSpPr>
          <p:spPr>
            <a:xfrm flipV="1">
              <a:off x="5909335" y="1652115"/>
              <a:ext cx="107269" cy="479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3" name="Gewinkelte Verbindung 462"/>
            <p:cNvCxnSpPr>
              <a:endCxn id="481" idx="1"/>
            </p:cNvCxnSpPr>
            <p:nvPr/>
          </p:nvCxnSpPr>
          <p:spPr>
            <a:xfrm rot="10800000" flipV="1">
              <a:off x="5294688" y="1427066"/>
              <a:ext cx="725714" cy="130689"/>
            </a:xfrm>
            <a:prstGeom prst="bentConnector3">
              <a:avLst>
                <a:gd name="adj1" fmla="val 1315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4" name="Gewinkelte Verbindung 463"/>
            <p:cNvCxnSpPr>
              <a:stCxn id="468" idx="1"/>
            </p:cNvCxnSpPr>
            <p:nvPr/>
          </p:nvCxnSpPr>
          <p:spPr>
            <a:xfrm rot="10800000" flipH="1" flipV="1">
              <a:off x="5292080" y="1730956"/>
              <a:ext cx="728321" cy="111610"/>
            </a:xfrm>
            <a:prstGeom prst="bentConnector3">
              <a:avLst>
                <a:gd name="adj1" fmla="val -31387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5" name="Gruppieren 464"/>
            <p:cNvGrpSpPr/>
            <p:nvPr/>
          </p:nvGrpSpPr>
          <p:grpSpPr>
            <a:xfrm>
              <a:off x="5294688" y="1427067"/>
              <a:ext cx="461433" cy="261610"/>
              <a:chOff x="4614623" y="3357029"/>
              <a:chExt cx="461433" cy="261610"/>
            </a:xfrm>
          </p:grpSpPr>
          <p:sp>
            <p:nvSpPr>
              <p:cNvPr id="481" name="Textfeld 480"/>
              <p:cNvSpPr txBox="1"/>
              <p:nvPr/>
            </p:nvSpPr>
            <p:spPr>
              <a:xfrm>
                <a:off x="4614623" y="3421852"/>
                <a:ext cx="461433" cy="1317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de-DE" sz="300"/>
              </a:p>
            </p:txBody>
          </p:sp>
          <p:sp>
            <p:nvSpPr>
              <p:cNvPr id="482" name="Textfeld 481"/>
              <p:cNvSpPr txBox="1"/>
              <p:nvPr/>
            </p:nvSpPr>
            <p:spPr>
              <a:xfrm>
                <a:off x="4679474" y="3357029"/>
                <a:ext cx="320922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de-DE" sz="1100" smtClean="0"/>
                  <a:t>1k</a:t>
                </a:r>
                <a:endParaRPr lang="de-DE" sz="1100"/>
              </a:p>
            </p:txBody>
          </p:sp>
        </p:grpSp>
        <p:grpSp>
          <p:nvGrpSpPr>
            <p:cNvPr id="466" name="Gruppieren 465"/>
            <p:cNvGrpSpPr/>
            <p:nvPr/>
          </p:nvGrpSpPr>
          <p:grpSpPr>
            <a:xfrm>
              <a:off x="5292081" y="1600267"/>
              <a:ext cx="461433" cy="261610"/>
              <a:chOff x="4614623" y="3357029"/>
              <a:chExt cx="461433" cy="261610"/>
            </a:xfrm>
          </p:grpSpPr>
          <p:sp>
            <p:nvSpPr>
              <p:cNvPr id="468" name="Textfeld 467"/>
              <p:cNvSpPr txBox="1"/>
              <p:nvPr/>
            </p:nvSpPr>
            <p:spPr>
              <a:xfrm>
                <a:off x="4614623" y="3421852"/>
                <a:ext cx="461433" cy="1317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de-DE" sz="300"/>
              </a:p>
            </p:txBody>
          </p:sp>
          <p:sp>
            <p:nvSpPr>
              <p:cNvPr id="480" name="Textfeld 479"/>
              <p:cNvSpPr txBox="1"/>
              <p:nvPr/>
            </p:nvSpPr>
            <p:spPr>
              <a:xfrm>
                <a:off x="4679474" y="3357029"/>
                <a:ext cx="320922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de-DE" sz="1100" smtClean="0"/>
                  <a:t>1k</a:t>
                </a:r>
                <a:endParaRPr lang="de-DE" sz="1100"/>
              </a:p>
            </p:txBody>
          </p:sp>
        </p:grpSp>
      </p:grpSp>
      <p:grpSp>
        <p:nvGrpSpPr>
          <p:cNvPr id="485" name="Gruppieren 484"/>
          <p:cNvGrpSpPr/>
          <p:nvPr/>
        </p:nvGrpSpPr>
        <p:grpSpPr>
          <a:xfrm flipH="1">
            <a:off x="6267094" y="3639573"/>
            <a:ext cx="728322" cy="434811"/>
            <a:chOff x="5292080" y="1427066"/>
            <a:chExt cx="728322" cy="434811"/>
          </a:xfrm>
        </p:grpSpPr>
        <p:cxnSp>
          <p:nvCxnSpPr>
            <p:cNvPr id="486" name="Gewinkelte Verbindung 485"/>
            <p:cNvCxnSpPr>
              <a:stCxn id="530" idx="3"/>
              <a:endCxn id="528" idx="3"/>
            </p:cNvCxnSpPr>
            <p:nvPr/>
          </p:nvCxnSpPr>
          <p:spPr>
            <a:xfrm flipH="1">
              <a:off x="5753514" y="1557756"/>
              <a:ext cx="2607" cy="173200"/>
            </a:xfrm>
            <a:prstGeom prst="bentConnector3">
              <a:avLst>
                <a:gd name="adj1" fmla="val -4344841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7" name="Ellipse 486"/>
            <p:cNvSpPr/>
            <p:nvPr/>
          </p:nvSpPr>
          <p:spPr>
            <a:xfrm>
              <a:off x="5837327" y="1616590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89" name="Gewinkelte Verbindung 488"/>
            <p:cNvCxnSpPr>
              <a:stCxn id="487" idx="6"/>
            </p:cNvCxnSpPr>
            <p:nvPr/>
          </p:nvCxnSpPr>
          <p:spPr>
            <a:xfrm flipV="1">
              <a:off x="5909335" y="1652115"/>
              <a:ext cx="107269" cy="479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Gewinkelte Verbindung 522"/>
            <p:cNvCxnSpPr>
              <a:endCxn id="530" idx="1"/>
            </p:cNvCxnSpPr>
            <p:nvPr/>
          </p:nvCxnSpPr>
          <p:spPr>
            <a:xfrm rot="10800000" flipV="1">
              <a:off x="5294688" y="1427066"/>
              <a:ext cx="725714" cy="130689"/>
            </a:xfrm>
            <a:prstGeom prst="bentConnector3">
              <a:avLst>
                <a:gd name="adj1" fmla="val 1315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Gewinkelte Verbindung 523"/>
            <p:cNvCxnSpPr>
              <a:stCxn id="528" idx="1"/>
            </p:cNvCxnSpPr>
            <p:nvPr/>
          </p:nvCxnSpPr>
          <p:spPr>
            <a:xfrm rot="10800000" flipH="1" flipV="1">
              <a:off x="5292080" y="1730956"/>
              <a:ext cx="728321" cy="111610"/>
            </a:xfrm>
            <a:prstGeom prst="bentConnector3">
              <a:avLst>
                <a:gd name="adj1" fmla="val -31387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5" name="Gruppieren 524"/>
            <p:cNvGrpSpPr/>
            <p:nvPr/>
          </p:nvGrpSpPr>
          <p:grpSpPr>
            <a:xfrm>
              <a:off x="5294688" y="1427067"/>
              <a:ext cx="461433" cy="261610"/>
              <a:chOff x="4614623" y="3357029"/>
              <a:chExt cx="461433" cy="261610"/>
            </a:xfrm>
          </p:grpSpPr>
          <p:sp>
            <p:nvSpPr>
              <p:cNvPr id="530" name="Textfeld 529"/>
              <p:cNvSpPr txBox="1"/>
              <p:nvPr/>
            </p:nvSpPr>
            <p:spPr>
              <a:xfrm>
                <a:off x="4614623" y="3421852"/>
                <a:ext cx="461433" cy="1317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de-DE" sz="300"/>
              </a:p>
            </p:txBody>
          </p:sp>
          <p:sp>
            <p:nvSpPr>
              <p:cNvPr id="534" name="Textfeld 533"/>
              <p:cNvSpPr txBox="1"/>
              <p:nvPr/>
            </p:nvSpPr>
            <p:spPr>
              <a:xfrm>
                <a:off x="4679474" y="3357029"/>
                <a:ext cx="320922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de-DE" sz="1100" smtClean="0"/>
                  <a:t>1k</a:t>
                </a:r>
                <a:endParaRPr lang="de-DE" sz="1100"/>
              </a:p>
            </p:txBody>
          </p:sp>
        </p:grpSp>
        <p:grpSp>
          <p:nvGrpSpPr>
            <p:cNvPr id="526" name="Gruppieren 525"/>
            <p:cNvGrpSpPr/>
            <p:nvPr/>
          </p:nvGrpSpPr>
          <p:grpSpPr>
            <a:xfrm>
              <a:off x="5292081" y="1600267"/>
              <a:ext cx="461433" cy="261610"/>
              <a:chOff x="4614623" y="3357029"/>
              <a:chExt cx="461433" cy="261610"/>
            </a:xfrm>
          </p:grpSpPr>
          <p:sp>
            <p:nvSpPr>
              <p:cNvPr id="528" name="Textfeld 527"/>
              <p:cNvSpPr txBox="1"/>
              <p:nvPr/>
            </p:nvSpPr>
            <p:spPr>
              <a:xfrm>
                <a:off x="4614623" y="3421852"/>
                <a:ext cx="461433" cy="1317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de-DE" sz="300"/>
              </a:p>
            </p:txBody>
          </p:sp>
          <p:sp>
            <p:nvSpPr>
              <p:cNvPr id="529" name="Textfeld 528"/>
              <p:cNvSpPr txBox="1"/>
              <p:nvPr/>
            </p:nvSpPr>
            <p:spPr>
              <a:xfrm>
                <a:off x="4679474" y="3357029"/>
                <a:ext cx="320922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de-DE" sz="1100" smtClean="0"/>
                  <a:t>1k</a:t>
                </a:r>
                <a:endParaRPr lang="de-DE" sz="1100"/>
              </a:p>
            </p:txBody>
          </p:sp>
        </p:grpSp>
      </p:grpSp>
      <p:grpSp>
        <p:nvGrpSpPr>
          <p:cNvPr id="535" name="Gruppieren 534"/>
          <p:cNvGrpSpPr/>
          <p:nvPr/>
        </p:nvGrpSpPr>
        <p:grpSpPr>
          <a:xfrm flipH="1">
            <a:off x="6258852" y="4279407"/>
            <a:ext cx="728322" cy="434811"/>
            <a:chOff x="5292080" y="1427066"/>
            <a:chExt cx="728322" cy="434811"/>
          </a:xfrm>
        </p:grpSpPr>
        <p:cxnSp>
          <p:nvCxnSpPr>
            <p:cNvPr id="536" name="Gewinkelte Verbindung 535"/>
            <p:cNvCxnSpPr>
              <a:stCxn id="548" idx="3"/>
              <a:endCxn id="546" idx="3"/>
            </p:cNvCxnSpPr>
            <p:nvPr/>
          </p:nvCxnSpPr>
          <p:spPr>
            <a:xfrm flipH="1">
              <a:off x="5753514" y="1557756"/>
              <a:ext cx="2607" cy="173200"/>
            </a:xfrm>
            <a:prstGeom prst="bentConnector3">
              <a:avLst>
                <a:gd name="adj1" fmla="val -4344841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7" name="Ellipse 536"/>
            <p:cNvSpPr/>
            <p:nvPr/>
          </p:nvSpPr>
          <p:spPr>
            <a:xfrm>
              <a:off x="5837327" y="1616590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38" name="Gewinkelte Verbindung 537"/>
            <p:cNvCxnSpPr>
              <a:stCxn id="537" idx="6"/>
            </p:cNvCxnSpPr>
            <p:nvPr/>
          </p:nvCxnSpPr>
          <p:spPr>
            <a:xfrm flipV="1">
              <a:off x="5909335" y="1652115"/>
              <a:ext cx="107269" cy="479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Gewinkelte Verbindung 538"/>
            <p:cNvCxnSpPr>
              <a:endCxn id="548" idx="1"/>
            </p:cNvCxnSpPr>
            <p:nvPr/>
          </p:nvCxnSpPr>
          <p:spPr>
            <a:xfrm rot="10800000" flipV="1">
              <a:off x="5294688" y="1427066"/>
              <a:ext cx="725714" cy="130689"/>
            </a:xfrm>
            <a:prstGeom prst="bentConnector3">
              <a:avLst>
                <a:gd name="adj1" fmla="val 1315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Gewinkelte Verbindung 539"/>
            <p:cNvCxnSpPr>
              <a:stCxn id="546" idx="1"/>
            </p:cNvCxnSpPr>
            <p:nvPr/>
          </p:nvCxnSpPr>
          <p:spPr>
            <a:xfrm rot="10800000" flipH="1" flipV="1">
              <a:off x="5292080" y="1730956"/>
              <a:ext cx="728321" cy="111610"/>
            </a:xfrm>
            <a:prstGeom prst="bentConnector3">
              <a:avLst>
                <a:gd name="adj1" fmla="val -31387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2" name="Gruppieren 541"/>
            <p:cNvGrpSpPr/>
            <p:nvPr/>
          </p:nvGrpSpPr>
          <p:grpSpPr>
            <a:xfrm>
              <a:off x="5294688" y="1427067"/>
              <a:ext cx="461433" cy="261610"/>
              <a:chOff x="4614623" y="3357029"/>
              <a:chExt cx="461433" cy="261610"/>
            </a:xfrm>
          </p:grpSpPr>
          <p:sp>
            <p:nvSpPr>
              <p:cNvPr id="548" name="Textfeld 547"/>
              <p:cNvSpPr txBox="1"/>
              <p:nvPr/>
            </p:nvSpPr>
            <p:spPr>
              <a:xfrm>
                <a:off x="4614623" y="3421852"/>
                <a:ext cx="461433" cy="1317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de-DE" sz="300"/>
              </a:p>
            </p:txBody>
          </p:sp>
          <p:sp>
            <p:nvSpPr>
              <p:cNvPr id="549" name="Textfeld 548"/>
              <p:cNvSpPr txBox="1"/>
              <p:nvPr/>
            </p:nvSpPr>
            <p:spPr>
              <a:xfrm>
                <a:off x="4679474" y="3357029"/>
                <a:ext cx="320922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de-DE" sz="1100" smtClean="0"/>
                  <a:t>1k</a:t>
                </a:r>
                <a:endParaRPr lang="de-DE" sz="1100"/>
              </a:p>
            </p:txBody>
          </p:sp>
        </p:grpSp>
        <p:grpSp>
          <p:nvGrpSpPr>
            <p:cNvPr id="543" name="Gruppieren 542"/>
            <p:cNvGrpSpPr/>
            <p:nvPr/>
          </p:nvGrpSpPr>
          <p:grpSpPr>
            <a:xfrm>
              <a:off x="5292081" y="1600267"/>
              <a:ext cx="461433" cy="261610"/>
              <a:chOff x="4614623" y="3357029"/>
              <a:chExt cx="461433" cy="261610"/>
            </a:xfrm>
          </p:grpSpPr>
          <p:sp>
            <p:nvSpPr>
              <p:cNvPr id="546" name="Textfeld 545"/>
              <p:cNvSpPr txBox="1"/>
              <p:nvPr/>
            </p:nvSpPr>
            <p:spPr>
              <a:xfrm>
                <a:off x="4614623" y="3421852"/>
                <a:ext cx="461433" cy="1317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de-DE" sz="300"/>
              </a:p>
            </p:txBody>
          </p:sp>
          <p:sp>
            <p:nvSpPr>
              <p:cNvPr id="547" name="Textfeld 546"/>
              <p:cNvSpPr txBox="1"/>
              <p:nvPr/>
            </p:nvSpPr>
            <p:spPr>
              <a:xfrm>
                <a:off x="4679474" y="3357029"/>
                <a:ext cx="320922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de-DE" sz="1100" smtClean="0"/>
                  <a:t>1k</a:t>
                </a:r>
                <a:endParaRPr lang="de-DE" sz="1100"/>
              </a:p>
            </p:txBody>
          </p:sp>
        </p:grpSp>
      </p:grpSp>
      <p:sp>
        <p:nvSpPr>
          <p:cNvPr id="550" name="Textfeld 549"/>
          <p:cNvSpPr txBox="1"/>
          <p:nvPr/>
        </p:nvSpPr>
        <p:spPr>
          <a:xfrm>
            <a:off x="1268411" y="5157192"/>
            <a:ext cx="28570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>
                <a:solidFill>
                  <a:schemeClr val="bg1"/>
                </a:solidFill>
              </a:rPr>
              <a:t>                                                   PW TxRx</a:t>
            </a:r>
          </a:p>
          <a:p>
            <a:r>
              <a:rPr lang="de-DE" sz="1400" smtClean="0">
                <a:solidFill>
                  <a:schemeClr val="bg1"/>
                </a:solidFill>
              </a:rPr>
              <a:t>13 12 11 10  9  8  7  6  5  4  3  2  1  0</a:t>
            </a:r>
            <a:endParaRPr lang="de-DE" sz="1400">
              <a:solidFill>
                <a:schemeClr val="bg1"/>
              </a:solidFill>
            </a:endParaRPr>
          </a:p>
        </p:txBody>
      </p:sp>
      <p:grpSp>
        <p:nvGrpSpPr>
          <p:cNvPr id="551" name="Gruppieren 550"/>
          <p:cNvGrpSpPr/>
          <p:nvPr/>
        </p:nvGrpSpPr>
        <p:grpSpPr>
          <a:xfrm>
            <a:off x="-1980728" y="911167"/>
            <a:ext cx="1296144" cy="1759055"/>
            <a:chOff x="7380312" y="1028838"/>
            <a:chExt cx="1296144" cy="1759055"/>
          </a:xfrm>
        </p:grpSpPr>
        <p:sp>
          <p:nvSpPr>
            <p:cNvPr id="553" name="Rechteck 552"/>
            <p:cNvSpPr/>
            <p:nvPr/>
          </p:nvSpPr>
          <p:spPr>
            <a:xfrm>
              <a:off x="7380312" y="1028838"/>
              <a:ext cx="1296144" cy="175275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de-DE" smtClean="0"/>
                <a:t>Voltcraft</a:t>
              </a:r>
              <a:endParaRPr lang="de-DE"/>
            </a:p>
            <a:p>
              <a:pPr algn="ctr"/>
              <a:r>
                <a:rPr lang="de-DE" smtClean="0"/>
                <a:t>PM 129</a:t>
              </a:r>
              <a:endParaRPr lang="de-DE"/>
            </a:p>
            <a:p>
              <a:pPr algn="ctr"/>
              <a:r>
                <a:rPr lang="de-DE" smtClean="0"/>
                <a:t>3½ Digits</a:t>
              </a:r>
              <a:endParaRPr lang="de-DE" smtClean="0"/>
            </a:p>
          </p:txBody>
        </p:sp>
        <p:sp>
          <p:nvSpPr>
            <p:cNvPr id="554" name="Textfeld 553"/>
            <p:cNvSpPr txBox="1"/>
            <p:nvPr/>
          </p:nvSpPr>
          <p:spPr>
            <a:xfrm>
              <a:off x="7812360" y="1833786"/>
              <a:ext cx="802079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de-DE" sz="1400" smtClean="0"/>
                <a:t>+ V</a:t>
              </a:r>
              <a:r>
                <a:rPr lang="de-DE" sz="1400" baseline="-25000" smtClean="0"/>
                <a:t>in</a:t>
              </a:r>
              <a:endParaRPr lang="de-DE" sz="1400" baseline="-25000" smtClean="0"/>
            </a:p>
            <a:p>
              <a:pPr algn="r"/>
              <a:r>
                <a:rPr lang="de-DE" sz="1400" smtClean="0"/>
                <a:t>- V</a:t>
              </a:r>
              <a:r>
                <a:rPr lang="de-DE" sz="1400" baseline="-25000" smtClean="0"/>
                <a:t>in</a:t>
              </a:r>
              <a:endParaRPr lang="de-DE" sz="1400" baseline="-25000" smtClean="0"/>
            </a:p>
            <a:p>
              <a:pPr algn="r"/>
              <a:r>
                <a:rPr lang="de-DE" sz="1400" smtClean="0"/>
                <a:t>BAT +9V</a:t>
              </a:r>
              <a:endParaRPr lang="de-DE" sz="1400" smtClean="0"/>
            </a:p>
            <a:p>
              <a:pPr algn="r"/>
              <a:r>
                <a:rPr lang="de-DE" sz="1400" smtClean="0"/>
                <a:t>BAT Gnd</a:t>
              </a:r>
              <a:endParaRPr lang="de-DE" sz="1400" smtClean="0"/>
            </a:p>
          </p:txBody>
        </p:sp>
      </p:grpSp>
      <p:sp>
        <p:nvSpPr>
          <p:cNvPr id="555" name="Textfeld 554"/>
          <p:cNvSpPr txBox="1"/>
          <p:nvPr/>
        </p:nvSpPr>
        <p:spPr>
          <a:xfrm>
            <a:off x="7903975" y="1044600"/>
            <a:ext cx="476065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400" smtClean="0"/>
              <a:t>R5</a:t>
            </a:r>
            <a:endParaRPr lang="de-DE" sz="1400"/>
          </a:p>
          <a:p>
            <a:pPr algn="r"/>
            <a:r>
              <a:rPr lang="de-DE" sz="1400"/>
              <a:t>n.c.</a:t>
            </a:r>
            <a:endParaRPr lang="de-DE" sz="1400" smtClean="0"/>
          </a:p>
          <a:p>
            <a:pPr algn="r"/>
            <a:r>
              <a:rPr lang="de-DE" sz="1400"/>
              <a:t>n.c.</a:t>
            </a:r>
            <a:endParaRPr lang="de-DE" sz="1400" smtClean="0"/>
          </a:p>
          <a:p>
            <a:pPr algn="r"/>
            <a:r>
              <a:rPr lang="de-DE" sz="1400"/>
              <a:t>n.c.</a:t>
            </a:r>
            <a:endParaRPr lang="de-DE" sz="1400" smtClean="0"/>
          </a:p>
          <a:p>
            <a:pPr algn="r"/>
            <a:r>
              <a:rPr lang="de-DE" sz="1400"/>
              <a:t>n.c.</a:t>
            </a:r>
            <a:endParaRPr lang="de-DE" sz="1400" smtClean="0"/>
          </a:p>
          <a:p>
            <a:pPr algn="r"/>
            <a:r>
              <a:rPr lang="de-DE" sz="1400"/>
              <a:t>n.c.</a:t>
            </a:r>
            <a:endParaRPr lang="de-DE" sz="1400" smtClean="0"/>
          </a:p>
          <a:p>
            <a:pPr algn="r"/>
            <a:r>
              <a:rPr lang="de-DE" sz="1400"/>
              <a:t>n.c.</a:t>
            </a:r>
            <a:endParaRPr lang="de-DE" sz="1400" smtClean="0"/>
          </a:p>
          <a:p>
            <a:pPr algn="r"/>
            <a:r>
              <a:rPr lang="de-DE" sz="1400"/>
              <a:t>n.c.</a:t>
            </a:r>
            <a:endParaRPr lang="de-DE" sz="1400" smtClean="0"/>
          </a:p>
          <a:p>
            <a:pPr algn="r"/>
            <a:r>
              <a:rPr lang="de-DE" sz="1400"/>
              <a:t>n.c.</a:t>
            </a:r>
            <a:endParaRPr lang="de-DE" sz="1400" smtClean="0"/>
          </a:p>
          <a:p>
            <a:pPr algn="r"/>
            <a:r>
              <a:rPr lang="de-DE" sz="1400" smtClean="0"/>
              <a:t>A6</a:t>
            </a:r>
          </a:p>
          <a:p>
            <a:pPr algn="r"/>
            <a:r>
              <a:rPr lang="de-DE" sz="1400" smtClean="0"/>
              <a:t>R6</a:t>
            </a:r>
          </a:p>
          <a:p>
            <a:pPr algn="r"/>
            <a:r>
              <a:rPr lang="de-DE" sz="1400" smtClean="0"/>
              <a:t>G1</a:t>
            </a:r>
          </a:p>
          <a:p>
            <a:pPr algn="r"/>
            <a:r>
              <a:rPr lang="de-DE" sz="1400" smtClean="0"/>
              <a:t>G2</a:t>
            </a:r>
          </a:p>
          <a:p>
            <a:pPr algn="r"/>
            <a:r>
              <a:rPr lang="de-DE" sz="1400" smtClean="0"/>
              <a:t>G3</a:t>
            </a:r>
          </a:p>
          <a:p>
            <a:pPr algn="r"/>
            <a:r>
              <a:rPr lang="de-DE" sz="1400" smtClean="0"/>
              <a:t>G4</a:t>
            </a:r>
          </a:p>
          <a:p>
            <a:pPr algn="r"/>
            <a:r>
              <a:rPr lang="de-DE" sz="1400" smtClean="0"/>
              <a:t>G5</a:t>
            </a:r>
          </a:p>
          <a:p>
            <a:pPr algn="r"/>
            <a:r>
              <a:rPr lang="de-DE" sz="1400" smtClean="0"/>
              <a:t>G6</a:t>
            </a:r>
          </a:p>
          <a:p>
            <a:pPr algn="r"/>
            <a:r>
              <a:rPr lang="de-DE" sz="1400" smtClean="0"/>
              <a:t>G7</a:t>
            </a:r>
          </a:p>
          <a:p>
            <a:pPr algn="r"/>
            <a:r>
              <a:rPr lang="de-DE" sz="1400" smtClean="0"/>
              <a:t>G8</a:t>
            </a:r>
          </a:p>
          <a:p>
            <a:pPr algn="r"/>
            <a:r>
              <a:rPr lang="de-DE" sz="1400" smtClean="0"/>
              <a:t>n.c.</a:t>
            </a:r>
          </a:p>
          <a:p>
            <a:pPr algn="r"/>
            <a:endParaRPr lang="de-DE" sz="1400" smtClean="0"/>
          </a:p>
        </p:txBody>
      </p:sp>
      <p:cxnSp>
        <p:nvCxnSpPr>
          <p:cNvPr id="556" name="Gewinkelte Verbindung 555"/>
          <p:cNvCxnSpPr/>
          <p:nvPr/>
        </p:nvCxnSpPr>
        <p:spPr>
          <a:xfrm rot="10800000">
            <a:off x="7227912" y="1842985"/>
            <a:ext cx="340752" cy="23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Gewinkelte Verbindung 556"/>
          <p:cNvCxnSpPr/>
          <p:nvPr/>
        </p:nvCxnSpPr>
        <p:spPr>
          <a:xfrm rot="10800000">
            <a:off x="7227912" y="2082167"/>
            <a:ext cx="340752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8" name="Gewinkelte Verbindung 557"/>
          <p:cNvCxnSpPr/>
          <p:nvPr/>
        </p:nvCxnSpPr>
        <p:spPr>
          <a:xfrm rot="10800000">
            <a:off x="7227912" y="2474118"/>
            <a:ext cx="340752" cy="237244"/>
          </a:xfrm>
          <a:prstGeom prst="bentConnector3">
            <a:avLst>
              <a:gd name="adj1" fmla="val 6692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Gewinkelte Verbindung 558"/>
          <p:cNvCxnSpPr/>
          <p:nvPr/>
        </p:nvCxnSpPr>
        <p:spPr>
          <a:xfrm rot="10800000">
            <a:off x="7227912" y="2758930"/>
            <a:ext cx="340752" cy="166015"/>
          </a:xfrm>
          <a:prstGeom prst="bentConnector3">
            <a:avLst>
              <a:gd name="adj1" fmla="val 7901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0" name="Gewinkelte Verbindung 559"/>
          <p:cNvCxnSpPr/>
          <p:nvPr/>
        </p:nvCxnSpPr>
        <p:spPr>
          <a:xfrm rot="10800000">
            <a:off x="7227913" y="3122190"/>
            <a:ext cx="340753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1" name="Gewinkelte Verbindung 560"/>
          <p:cNvCxnSpPr/>
          <p:nvPr/>
        </p:nvCxnSpPr>
        <p:spPr>
          <a:xfrm rot="10800000" flipV="1">
            <a:off x="7227912" y="3330038"/>
            <a:ext cx="340752" cy="3945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Gewinkelte Verbindung 561"/>
          <p:cNvCxnSpPr/>
          <p:nvPr/>
        </p:nvCxnSpPr>
        <p:spPr>
          <a:xfrm rot="10800000">
            <a:off x="7227914" y="3770264"/>
            <a:ext cx="340752" cy="229007"/>
          </a:xfrm>
          <a:prstGeom prst="bentConnector3">
            <a:avLst>
              <a:gd name="adj1" fmla="val 6692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Gewinkelte Verbindung 563"/>
          <p:cNvCxnSpPr/>
          <p:nvPr/>
        </p:nvCxnSpPr>
        <p:spPr>
          <a:xfrm rot="10800000">
            <a:off x="7227912" y="4055075"/>
            <a:ext cx="340752" cy="83007"/>
          </a:xfrm>
          <a:prstGeom prst="bentConnector3">
            <a:avLst>
              <a:gd name="adj1" fmla="val 7659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5" name="Gewinkelte Verbindung 564"/>
          <p:cNvCxnSpPr/>
          <p:nvPr/>
        </p:nvCxnSpPr>
        <p:spPr>
          <a:xfrm rot="10800000">
            <a:off x="7227914" y="4410096"/>
            <a:ext cx="340753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6" name="Gewinkelte Verbindung 565"/>
          <p:cNvCxnSpPr/>
          <p:nvPr/>
        </p:nvCxnSpPr>
        <p:spPr>
          <a:xfrm rot="10800000" flipV="1">
            <a:off x="7227912" y="4639101"/>
            <a:ext cx="340756" cy="635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7" name="Ellipse 566"/>
          <p:cNvSpPr/>
          <p:nvPr/>
        </p:nvSpPr>
        <p:spPr>
          <a:xfrm>
            <a:off x="7172380" y="4611946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0" name="Ellipse 569"/>
          <p:cNvSpPr/>
          <p:nvPr/>
        </p:nvSpPr>
        <p:spPr>
          <a:xfrm>
            <a:off x="7186722" y="4029778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1" name="Ellipse 570"/>
          <p:cNvSpPr/>
          <p:nvPr/>
        </p:nvSpPr>
        <p:spPr>
          <a:xfrm>
            <a:off x="7188856" y="3739612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2" name="Ellipse 571"/>
          <p:cNvSpPr/>
          <p:nvPr/>
        </p:nvSpPr>
        <p:spPr>
          <a:xfrm>
            <a:off x="7186722" y="3332278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3" name="Ellipse 572"/>
          <p:cNvSpPr/>
          <p:nvPr/>
        </p:nvSpPr>
        <p:spPr>
          <a:xfrm>
            <a:off x="7186722" y="3091540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4" name="Ellipse 573"/>
          <p:cNvSpPr/>
          <p:nvPr/>
        </p:nvSpPr>
        <p:spPr>
          <a:xfrm>
            <a:off x="7188856" y="2731500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5" name="Ellipse 574"/>
          <p:cNvSpPr/>
          <p:nvPr/>
        </p:nvSpPr>
        <p:spPr>
          <a:xfrm>
            <a:off x="7188856" y="2437364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6" name="Ellipse 575"/>
          <p:cNvSpPr/>
          <p:nvPr/>
        </p:nvSpPr>
        <p:spPr>
          <a:xfrm>
            <a:off x="7188856" y="2052610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7" name="Ellipse 576"/>
          <p:cNvSpPr/>
          <p:nvPr/>
        </p:nvSpPr>
        <p:spPr>
          <a:xfrm>
            <a:off x="7186722" y="1814006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78" name="Gewinkelte Verbindung 577"/>
          <p:cNvCxnSpPr/>
          <p:nvPr/>
        </p:nvCxnSpPr>
        <p:spPr>
          <a:xfrm rot="10800000" flipV="1">
            <a:off x="4707636" y="224938"/>
            <a:ext cx="3816422" cy="1484253"/>
          </a:xfrm>
          <a:prstGeom prst="bentConnector3">
            <a:avLst>
              <a:gd name="adj1" fmla="val 10029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Gewinkelte Verbindung 578"/>
          <p:cNvCxnSpPr/>
          <p:nvPr/>
        </p:nvCxnSpPr>
        <p:spPr>
          <a:xfrm rot="5400000">
            <a:off x="7951693" y="624385"/>
            <a:ext cx="971810" cy="172920"/>
          </a:xfrm>
          <a:prstGeom prst="bentConnector3">
            <a:avLst>
              <a:gd name="adj1" fmla="val 10086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0" name="Ellipse 579"/>
          <p:cNvSpPr/>
          <p:nvPr/>
        </p:nvSpPr>
        <p:spPr>
          <a:xfrm>
            <a:off x="4666442" y="1676094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81" name="Gewinkelte Verbindung 580"/>
          <p:cNvCxnSpPr/>
          <p:nvPr/>
        </p:nvCxnSpPr>
        <p:spPr>
          <a:xfrm rot="10800000" flipV="1">
            <a:off x="4702446" y="1196876"/>
            <a:ext cx="2866222" cy="819539"/>
          </a:xfrm>
          <a:prstGeom prst="bentConnector3">
            <a:avLst>
              <a:gd name="adj1" fmla="val 9627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2" name="Ellipse 581"/>
          <p:cNvSpPr/>
          <p:nvPr/>
        </p:nvSpPr>
        <p:spPr>
          <a:xfrm>
            <a:off x="4779640" y="1980602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83" name="Gewinkelte Verbindung 582"/>
          <p:cNvCxnSpPr/>
          <p:nvPr/>
        </p:nvCxnSpPr>
        <p:spPr>
          <a:xfrm rot="10800000" flipV="1">
            <a:off x="4696342" y="1412777"/>
            <a:ext cx="2877512" cy="938890"/>
          </a:xfrm>
          <a:prstGeom prst="bentConnector3">
            <a:avLst>
              <a:gd name="adj1" fmla="val 11183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Gewinkelte Verbindung 583"/>
          <p:cNvCxnSpPr/>
          <p:nvPr/>
        </p:nvCxnSpPr>
        <p:spPr>
          <a:xfrm rot="10800000" flipV="1">
            <a:off x="4658204" y="1626014"/>
            <a:ext cx="2918702" cy="1018082"/>
          </a:xfrm>
          <a:prstGeom prst="bentConnector3">
            <a:avLst>
              <a:gd name="adj1" fmla="val 10644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5" name="Ellipse 584"/>
          <p:cNvSpPr/>
          <p:nvPr/>
        </p:nvSpPr>
        <p:spPr>
          <a:xfrm>
            <a:off x="4666442" y="2318062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6" name="Ellipse 585"/>
          <p:cNvSpPr/>
          <p:nvPr/>
        </p:nvSpPr>
        <p:spPr>
          <a:xfrm>
            <a:off x="4652100" y="2614332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87" name="Gewinkelte Verbindung 586"/>
          <p:cNvCxnSpPr/>
          <p:nvPr/>
        </p:nvCxnSpPr>
        <p:spPr>
          <a:xfrm rot="10800000" flipV="1">
            <a:off x="4843410" y="2276871"/>
            <a:ext cx="2725258" cy="722867"/>
          </a:xfrm>
          <a:prstGeom prst="bentConnector3">
            <a:avLst>
              <a:gd name="adj1" fmla="val 10048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8" name="Ellipse 587"/>
          <p:cNvSpPr/>
          <p:nvPr/>
        </p:nvSpPr>
        <p:spPr>
          <a:xfrm>
            <a:off x="4796262" y="2966134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89" name="Gewinkelte Verbindung 588"/>
          <p:cNvCxnSpPr/>
          <p:nvPr/>
        </p:nvCxnSpPr>
        <p:spPr>
          <a:xfrm rot="10800000" flipV="1">
            <a:off x="5532674" y="2509370"/>
            <a:ext cx="2035993" cy="991637"/>
          </a:xfrm>
          <a:prstGeom prst="bentConnector3">
            <a:avLst>
              <a:gd name="adj1" fmla="val 508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Gewinkelte Verbindung 589"/>
          <p:cNvCxnSpPr>
            <a:stCxn id="366" idx="2"/>
          </p:cNvCxnSpPr>
          <p:nvPr/>
        </p:nvCxnSpPr>
        <p:spPr>
          <a:xfrm rot="16200000" flipH="1">
            <a:off x="5311713" y="3271806"/>
            <a:ext cx="66457" cy="39194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1" name="Ellipse 590"/>
          <p:cNvSpPr/>
          <p:nvPr/>
        </p:nvSpPr>
        <p:spPr>
          <a:xfrm>
            <a:off x="5117100" y="3389944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92" name="Gewinkelte Verbindung 591"/>
          <p:cNvCxnSpPr>
            <a:endCxn id="396" idx="0"/>
          </p:cNvCxnSpPr>
          <p:nvPr/>
        </p:nvCxnSpPr>
        <p:spPr>
          <a:xfrm rot="10800000" flipV="1">
            <a:off x="5151576" y="3573016"/>
            <a:ext cx="2417088" cy="6655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3" name="Ellipse 592"/>
          <p:cNvSpPr/>
          <p:nvPr/>
        </p:nvSpPr>
        <p:spPr>
          <a:xfrm>
            <a:off x="5117100" y="3605968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94" name="Gewinkelte Verbindung 593"/>
          <p:cNvCxnSpPr>
            <a:endCxn id="407" idx="1"/>
          </p:cNvCxnSpPr>
          <p:nvPr/>
        </p:nvCxnSpPr>
        <p:spPr>
          <a:xfrm rot="10800000">
            <a:off x="4923657" y="4583297"/>
            <a:ext cx="2650198" cy="480036"/>
          </a:xfrm>
          <a:prstGeom prst="bentConnector3">
            <a:avLst>
              <a:gd name="adj1" fmla="val 10862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5" name="Ellipse 594"/>
          <p:cNvSpPr/>
          <p:nvPr/>
        </p:nvSpPr>
        <p:spPr>
          <a:xfrm>
            <a:off x="4658204" y="4661374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96" name="Gewinkelte Verbindung 595"/>
          <p:cNvCxnSpPr/>
          <p:nvPr/>
        </p:nvCxnSpPr>
        <p:spPr>
          <a:xfrm rot="10800000">
            <a:off x="4707632" y="4416449"/>
            <a:ext cx="2861032" cy="406867"/>
          </a:xfrm>
          <a:prstGeom prst="bentConnector3">
            <a:avLst>
              <a:gd name="adj1" fmla="val 10729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7" name="Ellipse 596"/>
          <p:cNvSpPr/>
          <p:nvPr/>
        </p:nvSpPr>
        <p:spPr>
          <a:xfrm>
            <a:off x="4668576" y="4381580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99" name="Gewinkelte Verbindung 598"/>
          <p:cNvCxnSpPr>
            <a:stCxn id="608" idx="3"/>
            <a:endCxn id="606" idx="3"/>
          </p:cNvCxnSpPr>
          <p:nvPr/>
        </p:nvCxnSpPr>
        <p:spPr>
          <a:xfrm rot="5400000">
            <a:off x="3121233" y="4223105"/>
            <a:ext cx="2607" cy="173200"/>
          </a:xfrm>
          <a:prstGeom prst="bentConnector3">
            <a:avLst>
              <a:gd name="adj1" fmla="val -434484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0" name="Ellipse 599"/>
          <p:cNvSpPr/>
          <p:nvPr/>
        </p:nvSpPr>
        <p:spPr>
          <a:xfrm rot="5400000" flipH="1">
            <a:off x="3078294" y="4155187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01" name="Gewinkelte Verbindung 600"/>
          <p:cNvCxnSpPr>
            <a:stCxn id="600" idx="6"/>
          </p:cNvCxnSpPr>
          <p:nvPr/>
        </p:nvCxnSpPr>
        <p:spPr>
          <a:xfrm rot="16200000" flipH="1">
            <a:off x="2812937" y="4456547"/>
            <a:ext cx="875197" cy="272476"/>
          </a:xfrm>
          <a:prstGeom prst="bentConnector3">
            <a:avLst>
              <a:gd name="adj1" fmla="val -2612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2" name="Gewinkelte Verbindung 601"/>
          <p:cNvCxnSpPr>
            <a:endCxn id="608" idx="1"/>
          </p:cNvCxnSpPr>
          <p:nvPr/>
        </p:nvCxnSpPr>
        <p:spPr>
          <a:xfrm rot="16200000" flipV="1">
            <a:off x="3078863" y="4900106"/>
            <a:ext cx="260546" cy="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3" name="Gewinkelte Verbindung 602"/>
          <p:cNvCxnSpPr>
            <a:stCxn id="606" idx="1"/>
          </p:cNvCxnSpPr>
          <p:nvPr/>
        </p:nvCxnSpPr>
        <p:spPr>
          <a:xfrm rot="16200000" flipH="1">
            <a:off x="2906965" y="4901410"/>
            <a:ext cx="257941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4" name="Gruppieren 603"/>
          <p:cNvGrpSpPr/>
          <p:nvPr/>
        </p:nvGrpSpPr>
        <p:grpSpPr>
          <a:xfrm rot="5400000" flipH="1">
            <a:off x="2978303" y="4408312"/>
            <a:ext cx="461433" cy="261610"/>
            <a:chOff x="4614623" y="3357029"/>
            <a:chExt cx="461433" cy="261610"/>
          </a:xfrm>
        </p:grpSpPr>
        <p:sp>
          <p:nvSpPr>
            <p:cNvPr id="608" name="Textfeld 607"/>
            <p:cNvSpPr txBox="1"/>
            <p:nvPr/>
          </p:nvSpPr>
          <p:spPr>
            <a:xfrm>
              <a:off x="4614623" y="3421852"/>
              <a:ext cx="461433" cy="1317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de-DE" sz="300"/>
            </a:p>
          </p:txBody>
        </p:sp>
        <p:sp>
          <p:nvSpPr>
            <p:cNvPr id="609" name="Textfeld 608"/>
            <p:cNvSpPr txBox="1"/>
            <p:nvPr/>
          </p:nvSpPr>
          <p:spPr>
            <a:xfrm>
              <a:off x="4679474" y="3357029"/>
              <a:ext cx="320922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de-DE" sz="1100" smtClean="0"/>
                <a:t>1k</a:t>
              </a:r>
              <a:endParaRPr lang="de-DE" sz="1100"/>
            </a:p>
          </p:txBody>
        </p:sp>
      </p:grpSp>
      <p:grpSp>
        <p:nvGrpSpPr>
          <p:cNvPr id="605" name="Gruppieren 604"/>
          <p:cNvGrpSpPr/>
          <p:nvPr/>
        </p:nvGrpSpPr>
        <p:grpSpPr>
          <a:xfrm rot="5400000" flipH="1">
            <a:off x="2805103" y="4410919"/>
            <a:ext cx="461433" cy="261610"/>
            <a:chOff x="4614623" y="3357029"/>
            <a:chExt cx="461433" cy="261610"/>
          </a:xfrm>
        </p:grpSpPr>
        <p:sp>
          <p:nvSpPr>
            <p:cNvPr id="606" name="Textfeld 605"/>
            <p:cNvSpPr txBox="1"/>
            <p:nvPr/>
          </p:nvSpPr>
          <p:spPr>
            <a:xfrm>
              <a:off x="4614623" y="3421852"/>
              <a:ext cx="461433" cy="1317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de-DE" sz="300"/>
            </a:p>
          </p:txBody>
        </p:sp>
        <p:sp>
          <p:nvSpPr>
            <p:cNvPr id="607" name="Textfeld 606"/>
            <p:cNvSpPr txBox="1"/>
            <p:nvPr/>
          </p:nvSpPr>
          <p:spPr>
            <a:xfrm>
              <a:off x="4679474" y="3357029"/>
              <a:ext cx="320922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de-DE" sz="1100" smtClean="0"/>
                <a:t>1k</a:t>
              </a:r>
              <a:endParaRPr lang="de-DE" sz="1100"/>
            </a:p>
          </p:txBody>
        </p:sp>
      </p:grpSp>
      <p:cxnSp>
        <p:nvCxnSpPr>
          <p:cNvPr id="617" name="Gewinkelte Verbindung 616"/>
          <p:cNvCxnSpPr/>
          <p:nvPr/>
        </p:nvCxnSpPr>
        <p:spPr>
          <a:xfrm flipV="1">
            <a:off x="1503359" y="5019600"/>
            <a:ext cx="6843729" cy="1649760"/>
          </a:xfrm>
          <a:prstGeom prst="bentConnector3">
            <a:avLst>
              <a:gd name="adj1" fmla="val 11067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6" name="Gewinkelte Verbindung 635"/>
          <p:cNvCxnSpPr/>
          <p:nvPr/>
        </p:nvCxnSpPr>
        <p:spPr>
          <a:xfrm flipV="1">
            <a:off x="3209019" y="3134891"/>
            <a:ext cx="5138069" cy="2625408"/>
          </a:xfrm>
          <a:prstGeom prst="bentConnector3">
            <a:avLst>
              <a:gd name="adj1" fmla="val 10143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2" name="Gewinkelte Verbindung 651"/>
          <p:cNvCxnSpPr/>
          <p:nvPr/>
        </p:nvCxnSpPr>
        <p:spPr>
          <a:xfrm rot="5400000">
            <a:off x="3147257" y="5698415"/>
            <a:ext cx="123767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5" name="Gewinkelte Verbindung 654"/>
          <p:cNvCxnSpPr/>
          <p:nvPr/>
        </p:nvCxnSpPr>
        <p:spPr>
          <a:xfrm flipV="1">
            <a:off x="3073116" y="3344535"/>
            <a:ext cx="5298535" cy="2596356"/>
          </a:xfrm>
          <a:prstGeom prst="bentConnector3">
            <a:avLst>
              <a:gd name="adj1" fmla="val 10288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0" name="Gewinkelte Verbindung 659"/>
          <p:cNvCxnSpPr/>
          <p:nvPr/>
        </p:nvCxnSpPr>
        <p:spPr>
          <a:xfrm rot="5400000">
            <a:off x="2920712" y="5788485"/>
            <a:ext cx="304810" cy="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6" name="Gewinkelte Verbindung 665"/>
          <p:cNvCxnSpPr/>
          <p:nvPr/>
        </p:nvCxnSpPr>
        <p:spPr>
          <a:xfrm rot="5400000">
            <a:off x="2606515" y="5895046"/>
            <a:ext cx="517933" cy="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8" name="Gewinkelte Verbindung 667"/>
          <p:cNvCxnSpPr/>
          <p:nvPr/>
        </p:nvCxnSpPr>
        <p:spPr>
          <a:xfrm flipV="1">
            <a:off x="2865483" y="3573015"/>
            <a:ext cx="5481605" cy="2581000"/>
          </a:xfrm>
          <a:prstGeom prst="bentConnector3">
            <a:avLst>
              <a:gd name="adj1" fmla="val 10478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3" name="Textfeld 672"/>
          <p:cNvSpPr txBox="1"/>
          <p:nvPr/>
        </p:nvSpPr>
        <p:spPr>
          <a:xfrm>
            <a:off x="1330352" y="5831686"/>
            <a:ext cx="17043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100" smtClean="0"/>
              <a:t>G8 G7 G6 G5 G4 G3 G2 G1</a:t>
            </a:r>
            <a:endParaRPr lang="de-DE" sz="1100"/>
          </a:p>
        </p:txBody>
      </p:sp>
      <p:sp>
        <p:nvSpPr>
          <p:cNvPr id="674" name="Textfeld 673"/>
          <p:cNvSpPr txBox="1"/>
          <p:nvPr/>
        </p:nvSpPr>
        <p:spPr>
          <a:xfrm>
            <a:off x="1616458" y="5661248"/>
            <a:ext cx="11336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100" smtClean="0"/>
              <a:t>.     .     .     .    .    .</a:t>
            </a:r>
            <a:endParaRPr lang="de-DE" sz="1100"/>
          </a:p>
        </p:txBody>
      </p:sp>
      <p:sp>
        <p:nvSpPr>
          <p:cNvPr id="675" name="Textfeld 674"/>
          <p:cNvSpPr txBox="1"/>
          <p:nvPr/>
        </p:nvSpPr>
        <p:spPr>
          <a:xfrm rot="16200000">
            <a:off x="4846633" y="6285280"/>
            <a:ext cx="5918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200" smtClean="0"/>
              <a:t>. . . . . .</a:t>
            </a:r>
            <a:endParaRPr lang="de-DE" sz="1200"/>
          </a:p>
        </p:txBody>
      </p:sp>
      <p:sp>
        <p:nvSpPr>
          <p:cNvPr id="678" name="Textfeld 677"/>
          <p:cNvSpPr txBox="1"/>
          <p:nvPr/>
        </p:nvSpPr>
        <p:spPr>
          <a:xfrm>
            <a:off x="8551682" y="5528265"/>
            <a:ext cx="5918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200" smtClean="0"/>
              <a:t>. . . . . .</a:t>
            </a:r>
            <a:endParaRPr lang="de-DE" sz="1200"/>
          </a:p>
        </p:txBody>
      </p:sp>
      <p:grpSp>
        <p:nvGrpSpPr>
          <p:cNvPr id="640" name="Gruppieren 639"/>
          <p:cNvGrpSpPr/>
          <p:nvPr/>
        </p:nvGrpSpPr>
        <p:grpSpPr>
          <a:xfrm>
            <a:off x="179512" y="2924944"/>
            <a:ext cx="589384" cy="2952156"/>
            <a:chOff x="179512" y="2637104"/>
            <a:chExt cx="589384" cy="3312176"/>
          </a:xfrm>
        </p:grpSpPr>
        <p:sp>
          <p:nvSpPr>
            <p:cNvPr id="680" name="Rechteck 679"/>
            <p:cNvSpPr/>
            <p:nvPr/>
          </p:nvSpPr>
          <p:spPr>
            <a:xfrm>
              <a:off x="179512" y="2637104"/>
              <a:ext cx="589384" cy="33121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de-DE" smtClean="0"/>
                <a:t>Pin</a:t>
              </a:r>
            </a:p>
            <a:p>
              <a:pPr algn="ctr"/>
              <a:r>
                <a:rPr lang="de-DE" smtClean="0"/>
                <a:t>Hdr.</a:t>
              </a:r>
              <a:endParaRPr lang="de-DE" smtClean="0"/>
            </a:p>
          </p:txBody>
        </p:sp>
        <p:sp>
          <p:nvSpPr>
            <p:cNvPr id="682" name="Textfeld 681"/>
            <p:cNvSpPr txBox="1"/>
            <p:nvPr/>
          </p:nvSpPr>
          <p:spPr>
            <a:xfrm>
              <a:off x="388168" y="3202630"/>
              <a:ext cx="367408" cy="24622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de-DE" sz="1400" smtClean="0"/>
                <a:t>11</a:t>
              </a:r>
            </a:p>
            <a:p>
              <a:pPr algn="r"/>
              <a:r>
                <a:rPr lang="de-DE" sz="1400" smtClean="0"/>
                <a:t>10</a:t>
              </a:r>
            </a:p>
            <a:p>
              <a:pPr algn="r"/>
              <a:r>
                <a:rPr lang="de-DE" sz="1400" smtClean="0"/>
                <a:t>9</a:t>
              </a:r>
            </a:p>
            <a:p>
              <a:pPr algn="r"/>
              <a:r>
                <a:rPr lang="de-DE" sz="1400" smtClean="0"/>
                <a:t>8</a:t>
              </a:r>
            </a:p>
            <a:p>
              <a:pPr algn="r"/>
              <a:r>
                <a:rPr lang="de-DE" sz="1400" smtClean="0"/>
                <a:t>7</a:t>
              </a:r>
            </a:p>
            <a:p>
              <a:pPr algn="r"/>
              <a:r>
                <a:rPr lang="de-DE" sz="1400" smtClean="0"/>
                <a:t>6</a:t>
              </a:r>
            </a:p>
            <a:p>
              <a:pPr algn="r"/>
              <a:r>
                <a:rPr lang="de-DE" sz="1400" smtClean="0"/>
                <a:t>5</a:t>
              </a:r>
            </a:p>
            <a:p>
              <a:pPr algn="r"/>
              <a:r>
                <a:rPr lang="de-DE" sz="1400" smtClean="0"/>
                <a:t>4</a:t>
              </a:r>
            </a:p>
            <a:p>
              <a:pPr algn="r"/>
              <a:r>
                <a:rPr lang="de-DE" sz="1400" smtClean="0"/>
                <a:t>3</a:t>
              </a:r>
              <a:endParaRPr lang="de-DE" sz="1400" smtClean="0"/>
            </a:p>
            <a:p>
              <a:pPr algn="r"/>
              <a:r>
                <a:rPr lang="de-DE" sz="1400" smtClean="0"/>
                <a:t>2</a:t>
              </a:r>
            </a:p>
            <a:p>
              <a:pPr algn="r"/>
              <a:r>
                <a:rPr lang="de-DE" sz="1400"/>
                <a:t>1</a:t>
              </a:r>
              <a:endParaRPr lang="de-DE" sz="1400" smtClean="0"/>
            </a:p>
          </p:txBody>
        </p:sp>
      </p:grpSp>
      <p:cxnSp>
        <p:nvCxnSpPr>
          <p:cNvPr id="683" name="Gewinkelte Verbindung 682"/>
          <p:cNvCxnSpPr/>
          <p:nvPr/>
        </p:nvCxnSpPr>
        <p:spPr>
          <a:xfrm rot="10800000" flipV="1">
            <a:off x="768899" y="4901409"/>
            <a:ext cx="5479859" cy="818635"/>
          </a:xfrm>
          <a:prstGeom prst="bentConnector3">
            <a:avLst>
              <a:gd name="adj1" fmla="val -266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1" name="Gewinkelte Verbindung 690"/>
          <p:cNvCxnSpPr/>
          <p:nvPr/>
        </p:nvCxnSpPr>
        <p:spPr>
          <a:xfrm rot="10800000" flipV="1">
            <a:off x="768898" y="4901408"/>
            <a:ext cx="4883082" cy="635517"/>
          </a:xfrm>
          <a:prstGeom prst="bentConnector3">
            <a:avLst>
              <a:gd name="adj1" fmla="val 8968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7" name="Gerade Verbindung 696"/>
          <p:cNvCxnSpPr/>
          <p:nvPr/>
        </p:nvCxnSpPr>
        <p:spPr>
          <a:xfrm flipH="1">
            <a:off x="768897" y="3605968"/>
            <a:ext cx="418553" cy="3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9" name="Gewinkelte Verbindung 708"/>
          <p:cNvCxnSpPr/>
          <p:nvPr/>
        </p:nvCxnSpPr>
        <p:spPr>
          <a:xfrm rot="5400000" flipH="1" flipV="1">
            <a:off x="500866" y="4595529"/>
            <a:ext cx="1311461" cy="118945"/>
          </a:xfrm>
          <a:prstGeom prst="bentConnector3">
            <a:avLst>
              <a:gd name="adj1" fmla="val 10053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" name="Gewinkelte Verbindung 716"/>
          <p:cNvCxnSpPr/>
          <p:nvPr/>
        </p:nvCxnSpPr>
        <p:spPr>
          <a:xfrm rot="10800000" flipV="1">
            <a:off x="755578" y="5310727"/>
            <a:ext cx="341544" cy="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2" name="Gewinkelte Verbindung 721"/>
          <p:cNvCxnSpPr/>
          <p:nvPr/>
        </p:nvCxnSpPr>
        <p:spPr>
          <a:xfrm flipV="1">
            <a:off x="785675" y="3775616"/>
            <a:ext cx="2739931" cy="1287719"/>
          </a:xfrm>
          <a:prstGeom prst="bentConnector3">
            <a:avLst>
              <a:gd name="adj1" fmla="val 682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8" name="Gewinkelte Verbindung 727"/>
          <p:cNvCxnSpPr/>
          <p:nvPr/>
        </p:nvCxnSpPr>
        <p:spPr>
          <a:xfrm rot="5400000">
            <a:off x="2914846" y="4399946"/>
            <a:ext cx="1248659" cy="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4" name="Ellipse 733"/>
          <p:cNvSpPr/>
          <p:nvPr/>
        </p:nvSpPr>
        <p:spPr>
          <a:xfrm>
            <a:off x="7172380" y="4373342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5" name="Ellipse 734"/>
          <p:cNvSpPr/>
          <p:nvPr/>
        </p:nvSpPr>
        <p:spPr>
          <a:xfrm>
            <a:off x="869529" y="3573016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10" name="Gewinkelte Verbindung 409"/>
          <p:cNvCxnSpPr/>
          <p:nvPr/>
        </p:nvCxnSpPr>
        <p:spPr>
          <a:xfrm rot="16200000" flipH="1">
            <a:off x="-75103" y="2822930"/>
            <a:ext cx="1841500" cy="517872"/>
          </a:xfrm>
          <a:prstGeom prst="bentConnector3">
            <a:avLst>
              <a:gd name="adj1" fmla="val -56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2" name="Ellipse 751"/>
          <p:cNvSpPr/>
          <p:nvPr/>
        </p:nvSpPr>
        <p:spPr>
          <a:xfrm>
            <a:off x="1068775" y="3966612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60" name="Gewinkelte Verbindung 759"/>
          <p:cNvCxnSpPr/>
          <p:nvPr/>
        </p:nvCxnSpPr>
        <p:spPr>
          <a:xfrm rot="16200000" flipH="1">
            <a:off x="-219990" y="2760802"/>
            <a:ext cx="2920245" cy="1479160"/>
          </a:xfrm>
          <a:prstGeom prst="bentConnector3">
            <a:avLst>
              <a:gd name="adj1" fmla="val -27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8" name="Gewinkelte Verbindung 777"/>
          <p:cNvCxnSpPr/>
          <p:nvPr/>
        </p:nvCxnSpPr>
        <p:spPr>
          <a:xfrm flipV="1">
            <a:off x="785675" y="2966134"/>
            <a:ext cx="2639028" cy="1681816"/>
          </a:xfrm>
          <a:prstGeom prst="bentConnector3">
            <a:avLst>
              <a:gd name="adj1" fmla="val 7543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5" name="Textfeld 784"/>
          <p:cNvSpPr txBox="1"/>
          <p:nvPr/>
        </p:nvSpPr>
        <p:spPr>
          <a:xfrm>
            <a:off x="2912621" y="1324605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400" smtClean="0">
                <a:solidFill>
                  <a:schemeClr val="bg1"/>
                </a:solidFill>
              </a:rPr>
              <a:t>A0 Gnd</a:t>
            </a:r>
            <a:endParaRPr lang="de-DE" sz="1400">
              <a:solidFill>
                <a:schemeClr val="bg1"/>
              </a:solidFill>
            </a:endParaRPr>
          </a:p>
        </p:txBody>
      </p:sp>
      <p:sp>
        <p:nvSpPr>
          <p:cNvPr id="788" name="Ellipse 787"/>
          <p:cNvSpPr/>
          <p:nvPr/>
        </p:nvSpPr>
        <p:spPr>
          <a:xfrm>
            <a:off x="3059832" y="2933333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89" name="Gewinkelte Verbindung 788"/>
          <p:cNvCxnSpPr/>
          <p:nvPr/>
        </p:nvCxnSpPr>
        <p:spPr>
          <a:xfrm rot="10800000" flipV="1">
            <a:off x="5142547" y="3770261"/>
            <a:ext cx="2431312" cy="420930"/>
          </a:xfrm>
          <a:prstGeom prst="bentConnector3">
            <a:avLst>
              <a:gd name="adj1" fmla="val 411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5" name="Gerade Verbindung 794"/>
          <p:cNvCxnSpPr>
            <a:stCxn id="392" idx="2"/>
          </p:cNvCxnSpPr>
          <p:nvPr/>
        </p:nvCxnSpPr>
        <p:spPr>
          <a:xfrm flipH="1">
            <a:off x="5148742" y="4074384"/>
            <a:ext cx="227" cy="116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1" name="Ellipse 800"/>
          <p:cNvSpPr/>
          <p:nvPr/>
        </p:nvSpPr>
        <p:spPr>
          <a:xfrm>
            <a:off x="5109397" y="4024116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7265500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351</Words>
  <Application>Microsoft Office PowerPoint</Application>
  <PresentationFormat>Bildschirmpräsentation (4:3)</PresentationFormat>
  <Paragraphs>221</Paragraphs>
  <Slides>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4" baseType="lpstr">
      <vt:lpstr>Larissa</vt:lpstr>
      <vt:lpstr>PowerPoint-Präsentation</vt:lpstr>
      <vt:lpstr>Diodenmatrix Fußpedal</vt:lpstr>
      <vt:lpstr>PowerPoint-Präsentation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Harald Rieder</dc:creator>
  <cp:lastModifiedBy>Harald Rieder</cp:lastModifiedBy>
  <cp:revision>672</cp:revision>
  <cp:lastPrinted>2017-04-14T13:13:50Z</cp:lastPrinted>
  <dcterms:created xsi:type="dcterms:W3CDTF">2016-03-06T18:59:25Z</dcterms:created>
  <dcterms:modified xsi:type="dcterms:W3CDTF">2017-04-14T13:17:31Z</dcterms:modified>
</cp:coreProperties>
</file>