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81" r:id="rId5"/>
    <p:sldId id="258" r:id="rId6"/>
    <p:sldId id="259" r:id="rId7"/>
    <p:sldId id="261" r:id="rId8"/>
    <p:sldId id="262" r:id="rId9"/>
    <p:sldId id="268" r:id="rId10"/>
    <p:sldId id="269" r:id="rId11"/>
    <p:sldId id="263" r:id="rId12"/>
    <p:sldId id="264" r:id="rId13"/>
    <p:sldId id="271" r:id="rId14"/>
    <p:sldId id="266" r:id="rId15"/>
    <p:sldId id="275" r:id="rId16"/>
    <p:sldId id="273" r:id="rId17"/>
    <p:sldId id="276" r:id="rId18"/>
    <p:sldId id="277" r:id="rId19"/>
    <p:sldId id="278" r:id="rId20"/>
    <p:sldId id="282" r:id="rId21"/>
    <p:sldId id="308" r:id="rId22"/>
    <p:sldId id="306" r:id="rId23"/>
    <p:sldId id="307" r:id="rId24"/>
    <p:sldId id="283" r:id="rId25"/>
    <p:sldId id="286" r:id="rId26"/>
    <p:sldId id="375" r:id="rId27"/>
    <p:sldId id="318" r:id="rId28"/>
    <p:sldId id="319" r:id="rId29"/>
    <p:sldId id="333" r:id="rId30"/>
    <p:sldId id="352" r:id="rId31"/>
    <p:sldId id="320" r:id="rId32"/>
    <p:sldId id="288" r:id="rId33"/>
    <p:sldId id="351" r:id="rId34"/>
    <p:sldId id="321" r:id="rId35"/>
    <p:sldId id="330" r:id="rId36"/>
    <p:sldId id="331" r:id="rId37"/>
    <p:sldId id="332" r:id="rId38"/>
    <p:sldId id="334" r:id="rId39"/>
    <p:sldId id="289" r:id="rId40"/>
    <p:sldId id="327" r:id="rId41"/>
    <p:sldId id="325" r:id="rId42"/>
    <p:sldId id="328" r:id="rId44"/>
    <p:sldId id="329" r:id="rId45"/>
    <p:sldId id="335" r:id="rId46"/>
    <p:sldId id="336" r:id="rId47"/>
    <p:sldId id="373" r:id="rId48"/>
    <p:sldId id="337" r:id="rId49"/>
    <p:sldId id="338" r:id="rId50"/>
    <p:sldId id="292" r:id="rId51"/>
    <p:sldId id="374" r:id="rId52"/>
    <p:sldId id="37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030" y="1552575"/>
            <a:ext cx="10211435" cy="4982845"/>
          </a:xfrm>
        </p:spPr>
        <p:txBody>
          <a:bodyPr>
            <a:normAutofit/>
          </a:bodyPr>
          <a:p>
            <a:pPr indent="457200"/>
            <a:r>
              <a:rPr lang="en-IN" altLang="en-US">
                <a:sym typeface="+mn-ea"/>
              </a:rPr>
              <a:t>  </a:t>
            </a: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72465" y="3788410"/>
            <a:ext cx="7008495" cy="2621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IN" altLang="en-US"/>
          </a:p>
        </p:txBody>
      </p:sp>
      <p:pic>
        <p:nvPicPr>
          <p:cNvPr id="5" name="Picture 4" descr="7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759460"/>
            <a:ext cx="7693025" cy="4347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Playbooks 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35" y="1463040"/>
            <a:ext cx="10819765" cy="4714240"/>
          </a:xfrm>
        </p:spPr>
        <p:txBody>
          <a:bodyPr/>
          <a:p>
            <a:pPr marL="0" indent="0">
              <a:buNone/>
            </a:pPr>
            <a:r>
              <a:rPr lang="en-IN" altLang="en-US"/>
              <a:t>---                                            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- hosts: all/vm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tasks: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-  name: Print message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debug: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msg: Hello Ansible World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306945" y="2606675"/>
            <a:ext cx="4046855" cy="1974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- name: Ansible apt install Maven</a:t>
            </a:r>
            <a:endParaRPr lang="en-US"/>
          </a:p>
          <a:p>
            <a:r>
              <a:rPr lang="en-US"/>
              <a:t>  apt:</a:t>
            </a:r>
            <a:endParaRPr lang="en-US"/>
          </a:p>
          <a:p>
            <a:r>
              <a:rPr lang="en-US"/>
              <a:t>    name: maven</a:t>
            </a:r>
            <a:endParaRPr lang="en-US"/>
          </a:p>
          <a:p>
            <a:r>
              <a:rPr lang="en-US"/>
              <a:t>    state: present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1320" y="572770"/>
            <a:ext cx="8742680" cy="6100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IN" altLang="en-US">
                <a:sym typeface="+mn-ea"/>
              </a:rPr>
              <a:t>---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- hosts: all/vm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vars: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-  name: Pooja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tasks: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-  name: Print message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debug: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msg: Hello Ansible World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</a:t>
            </a:r>
            <a:r>
              <a:rPr lang="en-IN" altLang="en-US">
                <a:sym typeface="+mn-ea"/>
              </a:rPr>
              <a:t>tasks: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-  name: Print Varibles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debug: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msg:  “Hello {{ name }}”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tasks: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- name: Create directory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file: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path: /home/ubuntu/xyz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state: directory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5"/>
            <a:ext cx="10515600" cy="1325563"/>
          </a:xfrm>
        </p:spPr>
        <p:txBody>
          <a:bodyPr/>
          <a:p>
            <a:r>
              <a:rPr lang="en-IN" altLang="en-US" b="1"/>
              <a:t>Playbook-2 (Install and Start Nginx)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30" y="1217295"/>
            <a:ext cx="11051540" cy="526351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IN" altLang="en-US"/>
              <a:t>---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- name: Install and Start nginx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hosts: all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become: root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tasks: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- name: Install nginx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shell: apt install nginx          or                         (why-- to keep more generic)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apt: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name: nginx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state: present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- name: Start niginx               0r         (shell: systemctl start nginx)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service: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name: nginx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state: started</a:t>
            </a:r>
            <a:endParaRPr lang="en-IN" altLang="en-US"/>
          </a:p>
          <a:p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218680" y="1783080"/>
            <a:ext cx="4871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-vvv verbos - it gives what ansible is doing internally.</a:t>
            </a:r>
            <a:endParaRPr lang="en-IN" altLang="en-US"/>
          </a:p>
          <a:p>
            <a:r>
              <a:rPr lang="en-IN" altLang="en-US"/>
              <a:t>ex. ansible-playbook -v -i hosts file2.yml</a:t>
            </a:r>
            <a:endParaRPr lang="en-IN" altLang="en-US"/>
          </a:p>
          <a:p>
            <a:r>
              <a:rPr lang="en-IN" altLang="en-US"/>
              <a:t>shows the debugs logs here.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Ansible ROLES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en-IN" altLang="en-US"/>
              <a:t>Way to generate multiple file structure of any tools you want to install.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way that, it will generate seperate files for variables, tasks and others.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ansible-galaxy role init tomcat   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ls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cd ansible-tomcat 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https://github.com/jaiswaladi246/tomcat-ansible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https://github.com/jaiswaladi246/Petclinic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180975"/>
            <a:ext cx="10619105" cy="667702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IN" altLang="en-US">
                <a:sym typeface="+mn-ea"/>
              </a:rPr>
              <a:t>---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- hosts: all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tasks: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-  name: Print message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debug: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msg: Hello Ansible World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tasks: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-  name: Check if folder exist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stat: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 path: /home/ubuntu/Petclinic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register: file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- name:  Build &amp; Deploy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shell:  |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cd /home/ubuntu/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 git clone (****url*****)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when: not file.stat.exists</a:t>
            </a:r>
            <a:endParaRPr lang="en-IN" altLang="en-US">
              <a:sym typeface="+mn-ea"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-147955" y="6383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922645" y="1164590"/>
            <a:ext cx="45116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IN" altLang="en-US">
                <a:sym typeface="+mn-ea"/>
              </a:rPr>
              <a:t>  - name:  Build &amp; Deploy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shell:  |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cd /home/ubuntu/Petclinic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 mvn clean package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            cp target/petclinic.war  /usr/share/tomcat/webapps</a:t>
            </a:r>
            <a:endParaRPr lang="en-IN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sz="3335" b="1"/>
              <a:t>Efficient way of writting ansible playbook &amp; that will only increase the efficiency of writting complex playbooks is called Roles</a:t>
            </a:r>
            <a:endParaRPr lang="en-IN" altLang="en-US" sz="3335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" y="1691640"/>
            <a:ext cx="10718165" cy="5079365"/>
          </a:xfrm>
        </p:spPr>
        <p:txBody>
          <a:bodyPr>
            <a:normAutofit lnSpcReduction="20000"/>
          </a:bodyPr>
          <a:p>
            <a:r>
              <a:rPr lang="en-IN" altLang="en-US"/>
              <a:t>Ansible -Problem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lvl="1"/>
            <a:r>
              <a:rPr lang="en-IN" altLang="en-US"/>
              <a:t>If i want to configure k8s using ansibles then it will have some close to 50-60 tasks &amp; lots of variables, parameters, secrets, certificates to configures while creating this K8s clusters.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lvl="1"/>
            <a:r>
              <a:rPr lang="en-IN" altLang="en-US"/>
              <a:t>For that we use Ansible-Roles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0" lvl="1"/>
            <a:r>
              <a:rPr lang="en-IN" altLang="en-US"/>
              <a:t>By Using </a:t>
            </a:r>
            <a:r>
              <a:rPr lang="en-IN" altLang="en-US">
                <a:sym typeface="+mn-ea"/>
              </a:rPr>
              <a:t>Ansible-Rolls we can segrigrate each&amp;everything in roles / you can properly structure your ansible-playbook.</a:t>
            </a:r>
            <a:endParaRPr lang="en-IN" altLang="en-US">
              <a:sym typeface="+mn-ea"/>
            </a:endParaRPr>
          </a:p>
          <a:p>
            <a:pPr marL="0" lvl="1"/>
            <a:endParaRPr lang="en-IN" altLang="en-US"/>
          </a:p>
          <a:p>
            <a:pPr marL="457200" lvl="2"/>
            <a:r>
              <a:rPr lang="en-IN" altLang="en-US"/>
              <a:t>ex  ansible-galaxy role init kubernetes</a:t>
            </a:r>
            <a:endParaRPr lang="en-IN" altLang="en-US"/>
          </a:p>
          <a:p>
            <a:pPr marL="457200" lvl="2"/>
            <a:r>
              <a:rPr lang="en-IN" altLang="en-US"/>
              <a:t>ls</a:t>
            </a:r>
            <a:endParaRPr lang="en-IN" altLang="en-US"/>
          </a:p>
          <a:p>
            <a:pPr marL="457200" lvl="2"/>
            <a:r>
              <a:rPr lang="en-IN" altLang="en-US"/>
              <a:t>cd  kubernetes</a:t>
            </a:r>
            <a:endParaRPr lang="en-IN" altLang="en-US"/>
          </a:p>
          <a:p>
            <a:pPr marL="457200" lvl="2"/>
            <a:r>
              <a:rPr lang="en-IN" altLang="en-US"/>
              <a:t>ls -ltr</a:t>
            </a:r>
            <a:endParaRPr lang="en-IN" altLang="en-US"/>
          </a:p>
          <a:p>
            <a:pPr marL="457200" lvl="2"/>
            <a:r>
              <a:rPr lang="en-IN" altLang="en-US"/>
              <a:t>https://github.com/ansible/ansible-examples  (for more example)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IN" altLang="en-US" b="1"/>
              <a:t>Ansible Vault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183640"/>
            <a:ext cx="10793730" cy="4993640"/>
          </a:xfrm>
        </p:spPr>
        <p:txBody>
          <a:bodyPr>
            <a:normAutofit lnSpcReduction="20000"/>
          </a:bodyPr>
          <a:p>
            <a:r>
              <a:rPr lang="en-IN" altLang="en-US"/>
              <a:t>Ansible Vault is useful to encrypt your playbooks(including roles and variables).</a:t>
            </a:r>
            <a:endParaRPr lang="en-IN" altLang="en-US"/>
          </a:p>
          <a:p>
            <a:r>
              <a:rPr lang="en-IN" altLang="en-US"/>
              <a:t>Why we need to encrypt playbooks</a:t>
            </a:r>
            <a:endParaRPr lang="en-IN" altLang="en-US"/>
          </a:p>
          <a:p>
            <a:r>
              <a:rPr lang="en-IN" altLang="en-US"/>
              <a:t>We know that: Ansible is being used for automation, there is a possibility that playbooks contains some credentials, SSL certificates info and other sensitive data. Saving such sensitive data as plaintext is a baD idea, because, one wrong commit to github or laptop theft can cause an organization a huge loss.</a:t>
            </a:r>
            <a:endParaRPr lang="en-IN" altLang="en-US"/>
          </a:p>
          <a:p>
            <a:r>
              <a:rPr lang="en-IN" altLang="en-US"/>
              <a:t>ex. write a playbook for create/launch a EC2-instance from AWS.</a:t>
            </a:r>
            <a:endParaRPr lang="en-IN" altLang="en-US"/>
          </a:p>
          <a:p>
            <a:pPr lvl="1"/>
            <a:r>
              <a:rPr lang="en-IN" altLang="en-US"/>
              <a:t>it contains secret_key &amp;access_key info (any one can see and access it)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so, we need a way to store secrets securely.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lvl="1"/>
            <a:r>
              <a:rPr lang="en-IN" altLang="en-US"/>
              <a:t>Ansible-Vault is the answer to this. Ansible vault can encrypt anything inside of a YAML file, using a password of your choice.</a:t>
            </a: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195"/>
            <a:ext cx="10515600" cy="1325563"/>
          </a:xfrm>
        </p:spPr>
        <p:txBody>
          <a:bodyPr/>
          <a:p>
            <a:r>
              <a:rPr lang="en-IN" altLang="en-US" b="1"/>
              <a:t>Ansible-Vault Cmds - (ansible-vault -h)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15" y="1252855"/>
            <a:ext cx="10688320" cy="5178425"/>
          </a:xfrm>
        </p:spPr>
        <p:txBody>
          <a:bodyPr>
            <a:normAutofit fontScale="70000"/>
          </a:bodyPr>
          <a:p>
            <a:r>
              <a:rPr lang="en-IN" altLang="en-US"/>
              <a:t>ansible-playbook launch_ec2.yml</a:t>
            </a:r>
            <a:endParaRPr lang="en-IN" altLang="en-US"/>
          </a:p>
          <a:p>
            <a:r>
              <a:rPr lang="en-IN" altLang="en-US"/>
              <a:t>ansible-vault encrypt launch_ec2.yml (set-passward)</a:t>
            </a:r>
            <a:endParaRPr lang="en-IN" altLang="en-US"/>
          </a:p>
          <a:p>
            <a:r>
              <a:rPr lang="en-IN" altLang="en-US">
                <a:sym typeface="+mn-ea"/>
              </a:rPr>
              <a:t>ansible-vault decrypt launch_ec2.yml  (removing encrypt/ but you should know passwd)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ansible-playbook launch_ec2.yml   (can’t open)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ansible-playbook launch_ec2.yml --ask-vault-pass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r>
              <a:rPr lang="en-IN" altLang="en-US"/>
              <a:t>CASE-1 : STORE THE CREDENTIALS IN A SEPERATE VARIABLE FILE AND ENCRYPT THAT VARIABLE FILE.....(apply vault on this var files)</a:t>
            </a:r>
            <a:endParaRPr lang="en-IN" altLang="en-US"/>
          </a:p>
          <a:p>
            <a:pPr lvl="1"/>
            <a:r>
              <a:rPr lang="en-IN" altLang="en-US" sz="2400"/>
              <a:t>so, you don’t need to encrypt entire playbook    (cat aws_var.yml)</a:t>
            </a:r>
            <a:endParaRPr lang="en-IN" altLang="en-US" sz="2400"/>
          </a:p>
          <a:p>
            <a:pPr marL="457200" lvl="1" indent="0">
              <a:buNone/>
            </a:pPr>
            <a:endParaRPr lang="en-IN" altLang="en-US"/>
          </a:p>
          <a:p>
            <a:r>
              <a:rPr lang="en-IN" altLang="en-US">
                <a:sym typeface="+mn-ea"/>
              </a:rPr>
              <a:t>ansible-vault encrypt aws_var.yml  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ansible-playbook launch_</a:t>
            </a:r>
            <a:r>
              <a:rPr lang="en-IN" altLang="en-US">
                <a:sym typeface="+mn-ea"/>
              </a:rPr>
              <a:t>ec2_from_a_file.yml (Not running)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ansible-playbook launch_ec2_from_a_file.yml --ask-vault-pass</a:t>
            </a:r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>
              <a:sym typeface="+mn-ea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51765"/>
            <a:ext cx="10666095" cy="6561455"/>
          </a:xfrm>
        </p:spPr>
        <p:txBody>
          <a:bodyPr>
            <a:normAutofit fontScale="70000"/>
          </a:bodyPr>
          <a:p>
            <a:r>
              <a:rPr lang="en-IN" altLang="en-US"/>
              <a:t>ansible-vault create demo.yml  (It will ask set-passwd at initial stage, before creating a demo file)</a:t>
            </a:r>
            <a:endParaRPr lang="en-IN" altLang="en-US"/>
          </a:p>
          <a:p>
            <a:r>
              <a:rPr lang="en-IN" altLang="en-US"/>
              <a:t>(open-writeplaybook-var-save) </a:t>
            </a:r>
            <a:endParaRPr lang="en-IN" altLang="en-US"/>
          </a:p>
          <a:p>
            <a:r>
              <a:rPr lang="en-IN" altLang="en-US"/>
              <a:t>cat demo.yml (can’t see because vault is set) </a:t>
            </a:r>
            <a:endParaRPr lang="en-IN" altLang="en-US"/>
          </a:p>
          <a:p>
            <a:r>
              <a:rPr lang="en-IN" altLang="en-US"/>
              <a:t>so, To view and edit the content of already encrypted playbook use</a:t>
            </a:r>
            <a:endParaRPr lang="en-IN" altLang="en-US"/>
          </a:p>
          <a:p>
            <a:r>
              <a:rPr lang="en-IN" altLang="en-US">
                <a:sym typeface="+mn-ea"/>
              </a:rPr>
              <a:t>ansible-vault view demo.yml 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ansible-vault edit demo.yml 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ansible-vault rekey demo.yml (To change the vault passwd)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Store the vault passwd in a seperate file instead of giving on cmds.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ansible-playbook launch_ec2_from_a_file.yml --vault-id my_pass (vi my_pass)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ansible-playbook launch_ec2_from_a_file.yml --vault-password-file my_pass (vi my_pass)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Note- In above cmds mension your hosts file path while running playbooks/ansible-vault (-i hosts)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 sz="2400">
                <a:sym typeface="+mn-ea"/>
              </a:rPr>
              <a:t>( -i /etc/ansible/hosts) (-i inventory/hosts)</a:t>
            </a:r>
            <a:r>
              <a:rPr lang="en-IN" altLang="en-US">
                <a:sym typeface="+mn-ea"/>
              </a:rPr>
              <a:t> </a:t>
            </a:r>
            <a:endParaRPr lang="en-IN" altLang="en-US">
              <a:sym typeface="+mn-ea"/>
            </a:endParaRPr>
          </a:p>
          <a:p>
            <a:r>
              <a:rPr lang="en-IN" altLang="en-US" b="1">
                <a:sym typeface="+mn-ea"/>
              </a:rPr>
              <a:t>Example of Ansible-Vault - realtime Github secure the github credentials.</a:t>
            </a:r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ocke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749935"/>
            <a:ext cx="5635625" cy="4814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b="1"/>
              <a:t>Ansible:-</a:t>
            </a:r>
            <a:r>
              <a:rPr lang="en-IN" altLang="en-US" sz="3335">
                <a:sym typeface="+mn-ea"/>
              </a:rPr>
              <a:t>Ansible is an open-source IT Configuration Mangement, Deployment and orchestration tools.</a:t>
            </a:r>
            <a:endParaRPr lang="en-IN" altLang="en-US" sz="3335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It aims to provide large productivity gains to a wide variety of automation Challenges.</a:t>
            </a:r>
            <a:endParaRPr lang="en-IN" altLang="en-US"/>
          </a:p>
          <a:p>
            <a:r>
              <a:rPr lang="en-IN" altLang="en-US"/>
              <a:t>AGENTLESS </a:t>
            </a:r>
            <a:endParaRPr lang="en-IN" altLang="en-US"/>
          </a:p>
          <a:p>
            <a:r>
              <a:rPr lang="en-IN" altLang="en-US">
                <a:sym typeface="+mn-ea"/>
              </a:rPr>
              <a:t>Ansible written in python and ansible uses a YAML Language.</a:t>
            </a:r>
            <a:endParaRPr lang="en-IN" altLang="en-US"/>
          </a:p>
          <a:p>
            <a:r>
              <a:rPr lang="en-IN" altLang="en-US"/>
              <a:t>Win Rm - </a:t>
            </a:r>
            <a:r>
              <a:rPr lang="en-IN" altLang="en-US">
                <a:sym typeface="+mn-ea"/>
              </a:rPr>
              <a:t> For connect with windows machine.</a:t>
            </a:r>
            <a:endParaRPr lang="en-IN" altLang="en-US"/>
          </a:p>
          <a:p>
            <a:r>
              <a:rPr lang="en-IN" altLang="en-US"/>
              <a:t>ssh -</a:t>
            </a:r>
            <a:r>
              <a:rPr lang="en-IN" altLang="en-US">
                <a:sym typeface="+mn-ea"/>
              </a:rPr>
              <a:t> For connect with linux machine.</a:t>
            </a:r>
            <a:endParaRPr lang="en-IN" altLang="en-US"/>
          </a:p>
          <a:p>
            <a:r>
              <a:rPr lang="en-IN" altLang="en-US"/>
              <a:t>Chef/Puppet Uses their languages.(Hard to Understand)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IN" altLang="en-US" b="1"/>
              <a:t>VM vs Containers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655"/>
            <a:ext cx="10515600" cy="4351338"/>
          </a:xfrm>
        </p:spPr>
        <p:txBody>
          <a:bodyPr/>
          <a:p>
            <a:r>
              <a:rPr lang="en-IN" altLang="en-US"/>
              <a:t>After sometimes we realise, even if we use VM we don’t use its full capacity/memory of OS. (Waste of memory/cpu/Resources)</a:t>
            </a:r>
            <a:endParaRPr lang="en-IN" altLang="en-US"/>
          </a:p>
          <a:p>
            <a:pPr lvl="1"/>
            <a:r>
              <a:rPr lang="en-IN" altLang="en-US"/>
              <a:t>ec2-user /ubuntu </a:t>
            </a:r>
            <a:endParaRPr lang="en-IN" altLang="en-US"/>
          </a:p>
          <a:p>
            <a:r>
              <a:rPr lang="en-IN" altLang="en-US"/>
              <a:t>Vm’s are advance to physical-server &amp; Containers are advance to VM.</a:t>
            </a:r>
            <a:endParaRPr lang="en-IN" altLang="en-US"/>
          </a:p>
          <a:p>
            <a:r>
              <a:rPr lang="en-IN" altLang="en-US"/>
              <a:t>VM have full OS, isolation is there.</a:t>
            </a:r>
            <a:endParaRPr lang="en-IN" altLang="en-US"/>
          </a:p>
          <a:p>
            <a:r>
              <a:rPr lang="en-IN" altLang="en-US"/>
              <a:t>Container’s are not have full OS (mininumal os which refers  from its base image)</a:t>
            </a:r>
            <a:endParaRPr lang="en-IN" altLang="en-US"/>
          </a:p>
          <a:p>
            <a:r>
              <a:rPr lang="en-IN" altLang="en-US">
                <a:sym typeface="+mn-ea"/>
              </a:rPr>
              <a:t>Container’s are</a:t>
            </a:r>
            <a:r>
              <a:rPr lang="en-IN" altLang="en-US"/>
              <a:t> light in weight.</a:t>
            </a:r>
            <a:endParaRPr lang="en-IN" altLang="en-US"/>
          </a:p>
          <a:p>
            <a:pPr lvl="1"/>
            <a:r>
              <a:rPr lang="en-IN" altLang="en-US"/>
              <a:t>(size- 100MB-500MB)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65" y="0"/>
            <a:ext cx="10515600" cy="1325563"/>
          </a:xfrm>
        </p:spPr>
        <p:txBody>
          <a:bodyPr/>
          <a:p>
            <a:r>
              <a:rPr lang="en-IN" altLang="en-US" b="1"/>
              <a:t>why docker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480"/>
            <a:ext cx="11158855" cy="5810885"/>
          </a:xfrm>
        </p:spPr>
        <p:txBody>
          <a:bodyPr/>
          <a:p>
            <a:pPr marL="0" indent="0">
              <a:buNone/>
            </a:pPr>
            <a:r>
              <a:rPr lang="en-IN" altLang="en-US" sz="2700"/>
              <a:t>In Maven- After building an applications we get .jar/.war files called Artifact (We store that </a:t>
            </a:r>
            <a:r>
              <a:rPr lang="en-IN" altLang="en-US" sz="2700">
                <a:sym typeface="+mn-ea"/>
              </a:rPr>
              <a:t>Artifact on the Nexus repo/JFrog artifact store/repo</a:t>
            </a:r>
            <a:r>
              <a:rPr lang="en-IN" altLang="en-US" sz="2700"/>
              <a:t>) (jAVA Package application)</a:t>
            </a:r>
            <a:endParaRPr lang="en-IN" altLang="en-US" sz="2700"/>
          </a:p>
          <a:p>
            <a:pPr marL="0" indent="0">
              <a:buNone/>
            </a:pPr>
            <a:r>
              <a:rPr lang="en-IN" altLang="en-US"/>
              <a:t>CMD--&gt;   Java -jar app.jar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Dependencies:- List of jar files that are required for building an applications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6252845" y="1913890"/>
            <a:ext cx="5744210" cy="8547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50000" y="2003425"/>
            <a:ext cx="5647055" cy="765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1900" b="1"/>
              <a:t>Package--&gt;JAR/WAR (SOURCE CODE+DEPENDENCIES)       	</a:t>
            </a:r>
            <a:endParaRPr lang="en-IN" altLang="en-US" sz="1900" b="1"/>
          </a:p>
        </p:txBody>
      </p:sp>
      <p:sp>
        <p:nvSpPr>
          <p:cNvPr id="7" name="Rectangles 6"/>
          <p:cNvSpPr/>
          <p:nvPr/>
        </p:nvSpPr>
        <p:spPr>
          <a:xfrm>
            <a:off x="3850640" y="3747770"/>
            <a:ext cx="2023110" cy="15684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255645" y="3596005"/>
            <a:ext cx="3213100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44850" y="3563620"/>
            <a:ext cx="10795" cy="2996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68745" y="3617595"/>
            <a:ext cx="10795" cy="2888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34055" y="6484620"/>
            <a:ext cx="3256280" cy="2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395980" y="5455920"/>
            <a:ext cx="2563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Linux</a:t>
            </a:r>
            <a:endParaRPr lang="en-IN" altLang="en-US"/>
          </a:p>
          <a:p>
            <a:r>
              <a:rPr lang="en-IN" altLang="en-US"/>
              <a:t>jdk8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056380" y="3866515"/>
            <a:ext cx="1720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jar</a:t>
            </a:r>
            <a:endParaRPr lang="en-IN" altLang="en-US"/>
          </a:p>
          <a:p>
            <a:r>
              <a:rPr lang="en-IN" altLang="en-US"/>
              <a:t>java -jar app.jar</a:t>
            </a:r>
            <a:endParaRPr lang="en-IN" altLang="en-US"/>
          </a:p>
          <a:p>
            <a:r>
              <a:rPr lang="en-IN" altLang="en-US"/>
              <a:t>port 8080</a:t>
            </a:r>
            <a:endParaRPr lang="en-IN" altLang="en-US"/>
          </a:p>
        </p:txBody>
      </p:sp>
      <p:sp>
        <p:nvSpPr>
          <p:cNvPr id="15" name="Rectangles 14"/>
          <p:cNvSpPr/>
          <p:nvPr/>
        </p:nvSpPr>
        <p:spPr>
          <a:xfrm>
            <a:off x="7961630" y="3596005"/>
            <a:ext cx="2607310" cy="1168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296910" y="4671060"/>
            <a:ext cx="3580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Windows Machine</a:t>
            </a:r>
            <a:endParaRPr lang="en-IN" altLang="en-US"/>
          </a:p>
          <a:p>
            <a:r>
              <a:rPr lang="en-IN" altLang="en-US"/>
              <a:t>jdk17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491855" y="38671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Friend-machine</a:t>
            </a:r>
            <a:endParaRPr lang="en-IN" altLang="en-US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 flipV="1">
            <a:off x="6490335" y="4180205"/>
            <a:ext cx="1471295" cy="464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 rot="20280000">
            <a:off x="6600190" y="3977005"/>
            <a:ext cx="129667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app.jar</a:t>
            </a:r>
            <a:endParaRPr lang="en-I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7074535" y="5751830"/>
            <a:ext cx="4974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Package the application along with environment called docker image</a:t>
            </a:r>
            <a:endParaRPr lang="en-IN" altLang="en-US" b="1"/>
          </a:p>
          <a:p>
            <a:r>
              <a:rPr lang="en-IN" altLang="en-US"/>
              <a:t>after runing this image -It create a </a:t>
            </a:r>
            <a:r>
              <a:rPr lang="en-IN" altLang="en-US" b="1"/>
              <a:t>container</a:t>
            </a:r>
            <a:endParaRPr lang="en-IN" altLang="en-US" b="1"/>
          </a:p>
        </p:txBody>
      </p:sp>
      <p:sp>
        <p:nvSpPr>
          <p:cNvPr id="21" name="Text Box 20"/>
          <p:cNvSpPr txBox="1"/>
          <p:nvPr/>
        </p:nvSpPr>
        <p:spPr>
          <a:xfrm>
            <a:off x="3785870" y="3206750"/>
            <a:ext cx="240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myapp</a:t>
            </a:r>
            <a:endParaRPr lang="en-IN" altLang="en-US" b="1"/>
          </a:p>
        </p:txBody>
      </p:sp>
      <p:sp>
        <p:nvSpPr>
          <p:cNvPr id="22" name="Text Box 21"/>
          <p:cNvSpPr txBox="1"/>
          <p:nvPr/>
        </p:nvSpPr>
        <p:spPr>
          <a:xfrm rot="20220000">
            <a:off x="6471920" y="4442460"/>
            <a:ext cx="173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docker-image</a:t>
            </a:r>
            <a:endParaRPr lang="en-IN" alt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561340" y="3575685"/>
            <a:ext cx="2326005" cy="229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How we package the application along with dependencies on which it is building By Using </a:t>
            </a:r>
            <a:endParaRPr lang="en-IN" altLang="en-US"/>
          </a:p>
          <a:p>
            <a:r>
              <a:rPr lang="en-IN" altLang="en-US" b="1"/>
              <a:t>Dockerfile</a:t>
            </a:r>
            <a:endParaRPr lang="en-IN" altLang="en-US" b="1"/>
          </a:p>
          <a:p>
            <a:endParaRPr lang="en-IN" altLang="en-US" b="1"/>
          </a:p>
          <a:p>
            <a:r>
              <a:rPr lang="en-IN" altLang="en-US" b="1"/>
              <a:t>we write a </a:t>
            </a:r>
            <a:r>
              <a:rPr lang="en-IN" altLang="en-US" b="1">
                <a:sym typeface="+mn-ea"/>
              </a:rPr>
              <a:t>Dockerfile for creating a image</a:t>
            </a:r>
            <a:endParaRPr lang="en-I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35" y="0"/>
            <a:ext cx="10515600" cy="1325563"/>
          </a:xfrm>
        </p:spPr>
        <p:txBody>
          <a:bodyPr/>
          <a:p>
            <a:r>
              <a:rPr lang="en-IN" altLang="en-US" b="1"/>
              <a:t>1st Dockerfile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635" y="1046480"/>
            <a:ext cx="11304905" cy="5810885"/>
          </a:xfrm>
        </p:spPr>
        <p:txBody>
          <a:bodyPr>
            <a:normAutofit fontScale="60000"/>
          </a:bodyPr>
          <a:p>
            <a:r>
              <a:rPr lang="en-IN" altLang="en-US"/>
              <a:t>FROM openjdk:alpine  --&gt; base image (linux+jdk)</a:t>
            </a:r>
            <a:endParaRPr lang="en-IN" altLang="en-US"/>
          </a:p>
          <a:p>
            <a:r>
              <a:rPr lang="en-IN" altLang="en-US"/>
              <a:t>FROM ubuntu:lastet</a:t>
            </a:r>
            <a:endParaRPr lang="en-IN" altLang="en-US"/>
          </a:p>
          <a:p>
            <a:r>
              <a:rPr lang="en-IN" altLang="en-US"/>
              <a:t>COPY target/app.jar    /app.jar</a:t>
            </a:r>
            <a:endParaRPr lang="en-IN" altLang="en-US"/>
          </a:p>
          <a:p>
            <a:r>
              <a:rPr lang="en-IN" altLang="en-US"/>
              <a:t>EXPOSE 8080</a:t>
            </a:r>
            <a:endParaRPr lang="en-IN" altLang="en-US"/>
          </a:p>
          <a:p>
            <a:r>
              <a:rPr lang="en-IN" altLang="en-US"/>
              <a:t>CMD [‘java’, ‘-jar’, app.jar]</a:t>
            </a:r>
            <a:endParaRPr lang="en-IN" altLang="en-US"/>
          </a:p>
          <a:p>
            <a:pPr marL="0" indent="457200">
              <a:buNone/>
            </a:pPr>
            <a:r>
              <a:rPr lang="en-IN" altLang="en-US"/>
              <a:t>[CMD VS ENTRYPOINT] Entrypoint is not overideable value</a:t>
            </a:r>
            <a:endParaRPr lang="en-IN" altLang="en-US"/>
          </a:p>
          <a:p>
            <a:pPr marL="457200" lvl="1" indent="457200">
              <a:buNone/>
            </a:pPr>
            <a:r>
              <a:rPr lang="en-IN" altLang="en-US" b="1"/>
              <a:t>cmd and entrypoint are similar but not same they used to excute the 1st commands in a dockerfile before creating a image.</a:t>
            </a:r>
            <a:endParaRPr lang="en-IN" altLang="en-US"/>
          </a:p>
          <a:p>
            <a:pPr marL="0" indent="457200">
              <a:buNone/>
            </a:pPr>
            <a:r>
              <a:rPr lang="en-IN" altLang="en-US"/>
              <a:t>docker build -t shopping-cart -f docker/Dockerfile</a:t>
            </a:r>
            <a:endParaRPr lang="en-IN" altLang="en-US"/>
          </a:p>
          <a:p>
            <a:pPr marL="0" indent="457200">
              <a:buNone/>
            </a:pPr>
            <a:r>
              <a:rPr lang="en-IN" altLang="en-US"/>
              <a:t>docker tag </a:t>
            </a:r>
            <a:r>
              <a:rPr lang="en-IN" altLang="en-US">
                <a:sym typeface="+mn-ea"/>
              </a:rPr>
              <a:t>shopping-cart poojamame/shopping-cart:latest  (tag img to push on dockerhub)</a:t>
            </a:r>
            <a:endParaRPr lang="en-IN" altLang="en-US">
              <a:sym typeface="+mn-ea"/>
            </a:endParaRPr>
          </a:p>
          <a:p>
            <a:pPr marL="0" indent="457200">
              <a:buNone/>
            </a:pPr>
            <a:r>
              <a:rPr lang="en-IN" altLang="en-US">
                <a:sym typeface="+mn-ea"/>
              </a:rPr>
              <a:t>docker push </a:t>
            </a:r>
            <a:r>
              <a:rPr lang="en-IN" altLang="en-US">
                <a:sym typeface="+mn-ea"/>
              </a:rPr>
              <a:t>poojamame/shopping-cart:latest</a:t>
            </a:r>
            <a:endParaRPr lang="en-IN" altLang="en-US">
              <a:sym typeface="+mn-ea"/>
            </a:endParaRPr>
          </a:p>
          <a:p>
            <a:pPr marL="0" indent="457200">
              <a:buNone/>
            </a:pPr>
            <a:r>
              <a:rPr lang="en-IN" altLang="en-US"/>
              <a:t>docker images</a:t>
            </a:r>
            <a:endParaRPr lang="en-IN" altLang="en-US"/>
          </a:p>
          <a:p>
            <a:pPr marL="0" indent="457200">
              <a:buNone/>
            </a:pPr>
            <a:r>
              <a:rPr lang="en-IN" altLang="en-US"/>
              <a:t>docker ps /docker container</a:t>
            </a:r>
            <a:endParaRPr lang="en-IN" altLang="en-US"/>
          </a:p>
          <a:p>
            <a:pPr marL="0" indent="457200">
              <a:buNone/>
            </a:pPr>
            <a:r>
              <a:rPr lang="en-IN" altLang="en-US">
                <a:sym typeface="+mn-ea"/>
              </a:rPr>
              <a:t>docker run -d  --name shopping -p 8070:8070 </a:t>
            </a:r>
            <a:r>
              <a:rPr lang="en-IN" altLang="en-US">
                <a:sym typeface="+mn-ea"/>
              </a:rPr>
              <a:t>poojamame/shopping-cart:latest</a:t>
            </a:r>
            <a:endParaRPr lang="en-IN" altLang="en-US">
              <a:sym typeface="+mn-ea"/>
            </a:endParaRPr>
          </a:p>
          <a:p>
            <a:pPr marL="0" indent="457200">
              <a:buNone/>
            </a:pPr>
            <a:r>
              <a:rPr lang="en-IN" altLang="en-US"/>
              <a:t>docker run -d  --name container-name1 -p 9000:9000 sonarqube:latest (runnung this application inside this containers)</a:t>
            </a:r>
            <a:endParaRPr lang="en-IN" altLang="en-US"/>
          </a:p>
          <a:p>
            <a:pPr marL="0" indent="457200">
              <a:buNone/>
            </a:pPr>
            <a:r>
              <a:rPr lang="en-IN" altLang="en-US"/>
              <a:t>(Creating-Container)  </a:t>
            </a:r>
            <a:endParaRPr lang="en-IN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29150" y="6029325"/>
            <a:ext cx="5842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831205" y="5996940"/>
            <a:ext cx="530225" cy="44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831205" y="6489065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Container-Port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02405" y="6440805"/>
            <a:ext cx="1676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Host-Port   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IN" altLang="en-US" b="1">
                <a:sym typeface="+mn-ea"/>
              </a:rPr>
              <a:t>Architecture of Docker</a:t>
            </a:r>
            <a:endParaRPr lang="en-IN" altLang="en-US"/>
          </a:p>
        </p:txBody>
      </p:sp>
      <p:pic>
        <p:nvPicPr>
          <p:cNvPr id="6" name="Content Placeholder 3" descr="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9260" y="1417955"/>
            <a:ext cx="8503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15" y="635635"/>
            <a:ext cx="11240135" cy="6125210"/>
          </a:xfrm>
        </p:spPr>
        <p:txBody>
          <a:bodyPr>
            <a:normAutofit/>
          </a:bodyPr>
          <a:p>
            <a:r>
              <a:rPr lang="en-IN" altLang="en-US"/>
              <a:t>Docker-Client:- Medium to communicate with server {ex.whatup app} </a:t>
            </a:r>
            <a:endParaRPr lang="en-IN" altLang="en-US"/>
          </a:p>
          <a:p>
            <a:r>
              <a:rPr lang="en-IN" altLang="en-US"/>
              <a:t>Docker-Host/server </a:t>
            </a:r>
            <a:r>
              <a:rPr lang="en-IN" altLang="en-US" sz="1800" b="1"/>
              <a:t>{</a:t>
            </a:r>
            <a:r>
              <a:rPr lang="en-IN" altLang="en-US" sz="1800" b="1">
                <a:sym typeface="+mn-ea"/>
              </a:rPr>
              <a:t>Docker Daemon</a:t>
            </a:r>
            <a:r>
              <a:rPr lang="en-IN" altLang="en-US" sz="1800" b="1"/>
              <a:t>}</a:t>
            </a:r>
            <a:r>
              <a:rPr lang="en-IN" altLang="en-US" sz="1800"/>
              <a:t> </a:t>
            </a:r>
            <a:r>
              <a:rPr lang="en-IN" altLang="en-US" sz="1800" b="1"/>
              <a:t>:-  </a:t>
            </a:r>
            <a:endParaRPr lang="en-IN" altLang="en-US" sz="1800"/>
          </a:p>
          <a:p>
            <a:pPr lvl="1"/>
            <a:r>
              <a:rPr lang="en-IN" altLang="en-US"/>
              <a:t>Images-</a:t>
            </a:r>
            <a:endParaRPr lang="en-IN" altLang="en-US"/>
          </a:p>
          <a:p>
            <a:pPr lvl="1"/>
            <a:r>
              <a:rPr lang="en-IN" altLang="en-US"/>
              <a:t>Containers-</a:t>
            </a:r>
            <a:endParaRPr lang="en-IN" altLang="en-US"/>
          </a:p>
          <a:p>
            <a:r>
              <a:rPr lang="en-IN" altLang="en-US"/>
              <a:t>Docker-HuB/registry- It is like storage where we were store our images (from that registry we can pull &amp; push the images)</a:t>
            </a:r>
            <a:endParaRPr lang="en-IN" altLang="en-US"/>
          </a:p>
          <a:p>
            <a:pPr lvl="1"/>
            <a:r>
              <a:rPr lang="en-IN" altLang="en-US" sz="2400"/>
              <a:t>storage and content delivery system for holding docker-images</a:t>
            </a:r>
            <a:endParaRPr lang="en-IN" altLang="en-US" sz="2400"/>
          </a:p>
          <a:p>
            <a:pPr lvl="1"/>
            <a:r>
              <a:rPr lang="en-IN" altLang="en-US"/>
              <a:t>https://hub.docker.com/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Dockerfile- File which contains cmds to package the applications along with its environment.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2" name="Oval 1"/>
          <p:cNvSpPr/>
          <p:nvPr/>
        </p:nvSpPr>
        <p:spPr>
          <a:xfrm>
            <a:off x="941070" y="5012690"/>
            <a:ext cx="2108835" cy="15252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05890" y="5061585"/>
            <a:ext cx="1449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image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os</a:t>
            </a:r>
            <a:endParaRPr lang="en-IN" altLang="en-US"/>
          </a:p>
          <a:p>
            <a:r>
              <a:rPr lang="en-IN" altLang="en-US"/>
              <a:t>software</a:t>
            </a:r>
            <a:endParaRPr lang="en-IN" altLang="en-US"/>
          </a:p>
          <a:p>
            <a:r>
              <a:rPr lang="en-IN" altLang="en-US"/>
              <a:t>Application</a:t>
            </a:r>
            <a:endParaRPr lang="en-IN" altLang="en-US"/>
          </a:p>
        </p:txBody>
      </p:sp>
      <p:sp>
        <p:nvSpPr>
          <p:cNvPr id="5" name="Down Arrow 4"/>
          <p:cNvSpPr/>
          <p:nvPr/>
        </p:nvSpPr>
        <p:spPr>
          <a:xfrm>
            <a:off x="1795145" y="5418455"/>
            <a:ext cx="670560" cy="57340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592445" y="5424170"/>
            <a:ext cx="2542540" cy="735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895340" y="5521325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Container</a:t>
            </a:r>
            <a:endParaRPr lang="en-IN" altLang="en-US"/>
          </a:p>
        </p:txBody>
      </p:sp>
      <p:cxnSp>
        <p:nvCxnSpPr>
          <p:cNvPr id="9" name="Straight Arrow Connector 8"/>
          <p:cNvCxnSpPr>
            <a:stCxn id="2" idx="6"/>
            <a:endCxn id="7" idx="1"/>
          </p:cNvCxnSpPr>
          <p:nvPr/>
        </p:nvCxnSpPr>
        <p:spPr>
          <a:xfrm>
            <a:off x="3049905" y="5775325"/>
            <a:ext cx="2542540" cy="17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801745" y="5407025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run</a:t>
            </a:r>
            <a:endParaRPr lang="en-I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985"/>
            <a:ext cx="9377045" cy="1075055"/>
          </a:xfrm>
        </p:spPr>
        <p:txBody>
          <a:bodyPr>
            <a:normAutofit/>
          </a:bodyPr>
          <a:p>
            <a:r>
              <a:rPr lang="en-IN" altLang="en-US" sz="2220"/>
              <a:t>Remove exsiting containers</a:t>
            </a:r>
            <a:br>
              <a:rPr lang="en-IN" altLang="en-US" sz="2220"/>
            </a:br>
            <a:r>
              <a:rPr lang="en-IN" altLang="en-US" sz="2220"/>
              <a:t> docker rm -f $(docker ps -aq)</a:t>
            </a:r>
            <a:br>
              <a:rPr lang="en-IN" altLang="en-US" sz="2220"/>
            </a:br>
            <a:r>
              <a:rPr lang="en-IN" altLang="en-US" sz="2220"/>
              <a:t> (remove all containers forcefully)</a:t>
            </a:r>
            <a:endParaRPr lang="en-IN" altLang="en-US" sz="222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N" altLang="en-US"/>
              <a:t>Custom Bridge Network:-</a:t>
            </a:r>
            <a:endParaRPr lang="en-IN" altLang="en-US"/>
          </a:p>
          <a:p>
            <a:pPr lvl="1"/>
            <a:r>
              <a:rPr lang="en-IN" altLang="en-US"/>
              <a:t>docker network create --driver=bridge jhome (Network-name anyname)</a:t>
            </a:r>
            <a:endParaRPr lang="en-IN" altLang="en-US"/>
          </a:p>
          <a:p>
            <a:pPr lvl="1"/>
            <a:r>
              <a:rPr lang="en-IN" altLang="en-US"/>
              <a:t>docker network ls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docker run -itd --name=alpine1 </a:t>
            </a:r>
            <a:r>
              <a:rPr lang="en-IN" altLang="en-US" b="1">
                <a:sym typeface="+mn-ea"/>
              </a:rPr>
              <a:t>--network=jhome</a:t>
            </a:r>
            <a:r>
              <a:rPr lang="en-IN" altLang="en-US">
                <a:sym typeface="+mn-ea"/>
              </a:rPr>
              <a:t> alpine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docker ps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docker </a:t>
            </a:r>
            <a:r>
              <a:rPr lang="en-IN" altLang="en-US">
                <a:sym typeface="+mn-ea"/>
              </a:rPr>
              <a:t>network inspect (Network-Id)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docker run -itd --name=alpine2 </a:t>
            </a:r>
            <a:r>
              <a:rPr lang="en-IN" altLang="en-US" b="1">
                <a:sym typeface="+mn-ea"/>
              </a:rPr>
              <a:t>--network=jhome</a:t>
            </a:r>
            <a:r>
              <a:rPr lang="en-IN" altLang="en-US">
                <a:sym typeface="+mn-ea"/>
              </a:rPr>
              <a:t> alpine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docker ps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docker network inspect (Network-Id)</a:t>
            </a:r>
            <a:endParaRPr lang="en-IN" altLang="en-US">
              <a:sym typeface="+mn-ea"/>
            </a:endParaRPr>
          </a:p>
          <a:p>
            <a:pPr lvl="2"/>
            <a:r>
              <a:rPr lang="en-IN" altLang="en-US" sz="2400" b="1">
                <a:sym typeface="+mn-ea"/>
              </a:rPr>
              <a:t>Lets sign in to 1st container (docker attach alpine1)</a:t>
            </a:r>
            <a:endParaRPr lang="en-IN" altLang="en-US" sz="2400" b="1">
              <a:sym typeface="+mn-ea"/>
            </a:endParaRPr>
          </a:p>
          <a:p>
            <a:pPr lvl="2"/>
            <a:r>
              <a:rPr lang="en-IN" altLang="en-US" sz="2400" b="1">
                <a:sym typeface="+mn-ea"/>
              </a:rPr>
              <a:t>/# ping (IP-of-2nd container) or Name</a:t>
            </a:r>
            <a:endParaRPr lang="en-IN" altLang="en-US" sz="2400" b="1">
              <a:sym typeface="+mn-ea"/>
            </a:endParaRPr>
          </a:p>
          <a:p>
            <a:pPr lvl="2"/>
            <a:r>
              <a:rPr lang="en-IN" altLang="en-US" sz="2400" b="1">
                <a:sym typeface="+mn-ea"/>
              </a:rPr>
              <a:t>Here both works (container can communicate with IP and Container Name)</a:t>
            </a:r>
            <a:endParaRPr lang="en-IN" altLang="en-US" sz="2400" b="1">
              <a:sym typeface="+mn-ea"/>
            </a:endParaRPr>
          </a:p>
          <a:p>
            <a:pPr lvl="1"/>
            <a:endParaRPr lang="en-IN" altLang="en-US">
              <a:sym typeface="+mn-ea"/>
            </a:endParaRPr>
          </a:p>
          <a:p>
            <a:pPr lvl="1"/>
            <a:endParaRPr lang="en-IN" altLang="en-US">
              <a:sym typeface="+mn-ea"/>
            </a:endParaRPr>
          </a:p>
          <a:p>
            <a:pPr lvl="1"/>
            <a:endParaRPr lang="en-IN" altLang="en-US">
              <a:sym typeface="+mn-ea"/>
            </a:endParaRPr>
          </a:p>
          <a:p>
            <a:pPr lvl="1"/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"/>
            <a:ext cx="10515600" cy="1325563"/>
          </a:xfrm>
        </p:spPr>
        <p:txBody>
          <a:bodyPr>
            <a:normAutofit fontScale="90000"/>
          </a:bodyPr>
          <a:p>
            <a:r>
              <a:rPr lang="en-IN" altLang="en-US" b="1"/>
              <a:t>Overlay Network:-It is used for orchestration </a:t>
            </a:r>
            <a:br>
              <a:rPr lang="en-IN" altLang="en-US" b="1"/>
            </a:br>
            <a:r>
              <a:rPr lang="en-IN" altLang="en-US" b="1"/>
              <a:t>eg. Docker Swarm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660"/>
            <a:ext cx="10515600" cy="4351338"/>
          </a:xfrm>
        </p:spPr>
        <p:txBody>
          <a:bodyPr/>
          <a:p>
            <a:r>
              <a:rPr lang="en-IN" altLang="en-US"/>
              <a:t>Multiple Container Runs On multiple hosts of multiple networks, so the communication not happens because of seperate networks (its difficult to communicate) for that we create overlay network.</a:t>
            </a:r>
            <a:endParaRPr lang="en-IN" altLang="en-US"/>
          </a:p>
          <a:p>
            <a:r>
              <a:rPr lang="en-IN" altLang="en-US"/>
              <a:t>This network is mostly use in a production level. because at this level </a:t>
            </a:r>
            <a:r>
              <a:rPr lang="en-IN" altLang="en-US">
                <a:sym typeface="+mn-ea"/>
              </a:rPr>
              <a:t>Multiple Container Runs On multiple hosts so, we have to create one overlay network which is common in this hosts.</a:t>
            </a:r>
            <a:endParaRPr lang="en-IN" altLang="en-US">
              <a:sym typeface="+mn-ea"/>
            </a:endParaRPr>
          </a:p>
          <a:p>
            <a:r>
              <a:rPr lang="en-IN" altLang="en-US"/>
              <a:t>Multi-host networking on Linux with the native overlay	driver.</a:t>
            </a:r>
            <a:endParaRPr lang="en-IN" altLang="en-US"/>
          </a:p>
          <a:p>
            <a:r>
              <a:rPr lang="en-IN" altLang="en-US" b="1"/>
              <a:t>Ingress-network:- when swarm initiates ingress network automatically created with inbuilt Load-balancer.</a:t>
            </a:r>
            <a:endParaRPr lang="en-IN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95" y="317500"/>
            <a:ext cx="11012805" cy="5859780"/>
          </a:xfrm>
        </p:spPr>
        <p:txBody>
          <a:bodyPr>
            <a:normAutofit fontScale="70000"/>
          </a:bodyPr>
          <a:p>
            <a:r>
              <a:rPr lang="en-IN" altLang="en-US"/>
              <a:t>docker network ls</a:t>
            </a:r>
            <a:endParaRPr lang="en-IN" altLang="en-US"/>
          </a:p>
          <a:p>
            <a:r>
              <a:rPr lang="en-IN" altLang="en-US"/>
              <a:t>docker swarm init</a:t>
            </a:r>
            <a:endParaRPr lang="en-IN" altLang="en-US"/>
          </a:p>
          <a:p>
            <a:r>
              <a:rPr lang="en-IN" altLang="en-US"/>
              <a:t>docker node ls</a:t>
            </a:r>
            <a:endParaRPr lang="en-IN" altLang="en-US"/>
          </a:p>
          <a:p>
            <a:r>
              <a:rPr lang="en-IN" altLang="en-US"/>
              <a:t>docker network ls</a:t>
            </a:r>
            <a:endParaRPr lang="en-IN" altLang="en-US"/>
          </a:p>
          <a:p>
            <a:r>
              <a:rPr lang="en-IN" altLang="en-US"/>
              <a:t>docker network create -d overlay overnet</a:t>
            </a:r>
            <a:endParaRPr lang="en-IN" altLang="en-US"/>
          </a:p>
          <a:p>
            <a:r>
              <a:rPr lang="en-IN" altLang="en-US"/>
              <a:t>docker network ls</a:t>
            </a:r>
            <a:endParaRPr lang="en-IN" altLang="en-US"/>
          </a:p>
          <a:p>
            <a:r>
              <a:rPr lang="en-IN" altLang="en-US"/>
              <a:t>docker service create --name myservice --network overnet --replicas 2 alpine sleep 1d</a:t>
            </a:r>
            <a:endParaRPr lang="en-IN" altLang="en-US"/>
          </a:p>
          <a:p>
            <a:r>
              <a:rPr lang="en-IN" altLang="en-US"/>
              <a:t>docker service ls</a:t>
            </a:r>
            <a:endParaRPr lang="en-IN" altLang="en-US"/>
          </a:p>
          <a:p>
            <a:r>
              <a:rPr lang="en-IN" altLang="en-US"/>
              <a:t>docker service ps myservice</a:t>
            </a:r>
            <a:endParaRPr lang="en-IN" altLang="en-US"/>
          </a:p>
          <a:p>
            <a:r>
              <a:rPr lang="en-IN" altLang="en-US"/>
              <a:t>docker network inspect overnet (check container IP)</a:t>
            </a:r>
            <a:endParaRPr lang="en-IN" altLang="en-US"/>
          </a:p>
          <a:p>
            <a:pPr lvl="1"/>
            <a:r>
              <a:rPr lang="en-IN" altLang="en-US" b="1"/>
              <a:t>Goto the other node</a:t>
            </a:r>
            <a:endParaRPr lang="en-IN" altLang="en-US" b="1"/>
          </a:p>
          <a:p>
            <a:pPr lvl="1"/>
            <a:r>
              <a:rPr lang="en-IN" altLang="en-US" b="1"/>
              <a:t>docker network inspect overnet (again check for container IP)</a:t>
            </a:r>
            <a:endParaRPr lang="en-IN" altLang="en-US" b="1"/>
          </a:p>
          <a:p>
            <a:pPr lvl="1"/>
            <a:r>
              <a:rPr lang="en-IN" altLang="en-US" b="1"/>
              <a:t>docker ps</a:t>
            </a:r>
            <a:endParaRPr lang="en-IN" altLang="en-US" b="1"/>
          </a:p>
          <a:p>
            <a:pPr lvl="1"/>
            <a:r>
              <a:rPr lang="en-IN" altLang="en-US" b="1"/>
              <a:t>docker exec -it (container-id) sh  (togo inside container &amp; check communication)</a:t>
            </a:r>
            <a:endParaRPr lang="en-IN" altLang="en-US" b="1"/>
          </a:p>
          <a:p>
            <a:pPr lvl="1"/>
            <a:r>
              <a:rPr lang="en-IN" altLang="en-US" b="1"/>
              <a:t>ping (container-IP of 1st host machine)            </a:t>
            </a:r>
            <a:endParaRPr lang="en-IN" altLang="en-US" b="1"/>
          </a:p>
          <a:p>
            <a:pPr lvl="2"/>
            <a:r>
              <a:rPr lang="en-IN" altLang="en-US" b="1"/>
              <a:t>see communication happens here</a:t>
            </a:r>
            <a:endParaRPr lang="en-IN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95" y="317500"/>
            <a:ext cx="11012805" cy="5859780"/>
          </a:xfrm>
        </p:spPr>
        <p:txBody>
          <a:bodyPr>
            <a:normAutofit fontScale="90000"/>
          </a:bodyPr>
          <a:p>
            <a:r>
              <a:rPr lang="en-IN" altLang="en-US"/>
              <a:t>docker network create --driver overlay --attachable myoverlaynet</a:t>
            </a:r>
            <a:endParaRPr lang="en-IN" altLang="en-US"/>
          </a:p>
          <a:p>
            <a:r>
              <a:rPr lang="en-IN" altLang="en-US"/>
              <a:t>docker network ls</a:t>
            </a:r>
            <a:endParaRPr lang="en-IN" altLang="en-US"/>
          </a:p>
          <a:p>
            <a:r>
              <a:rPr lang="en-IN" altLang="en-US"/>
              <a:t>docker network inspect myoverlaynet</a:t>
            </a:r>
            <a:endParaRPr lang="en-IN" altLang="en-US"/>
          </a:p>
          <a:p>
            <a:r>
              <a:rPr lang="en-IN" altLang="en-US"/>
              <a:t>docker service create -d --name mynginxoverlay --network </a:t>
            </a:r>
            <a:r>
              <a:rPr lang="en-IN" altLang="en-US">
                <a:sym typeface="+mn-ea"/>
              </a:rPr>
              <a:t>myoverlaynet --replicas 3 -p 8080:80 nginx</a:t>
            </a:r>
            <a:endParaRPr lang="en-IN" altLang="en-US">
              <a:sym typeface="+mn-ea"/>
            </a:endParaRPr>
          </a:p>
          <a:p>
            <a:r>
              <a:rPr lang="en-IN" altLang="en-US"/>
              <a:t>docker service ls</a:t>
            </a:r>
            <a:endParaRPr lang="en-IN" altLang="en-US"/>
          </a:p>
          <a:p>
            <a:r>
              <a:rPr lang="en-IN" altLang="en-US"/>
              <a:t>docker service ps </a:t>
            </a:r>
            <a:r>
              <a:rPr lang="en-IN" altLang="en-US">
                <a:sym typeface="+mn-ea"/>
              </a:rPr>
              <a:t>mynginxoverlay </a:t>
            </a:r>
            <a:endParaRPr lang="en-IN" altLang="en-US">
              <a:sym typeface="+mn-ea"/>
            </a:endParaRPr>
          </a:p>
          <a:p>
            <a:r>
              <a:rPr lang="en-IN" altLang="en-US"/>
              <a:t>docker network ls  (on node follw below same cmds )</a:t>
            </a:r>
            <a:endParaRPr lang="en-IN" altLang="en-US"/>
          </a:p>
          <a:p>
            <a:r>
              <a:rPr lang="en-IN" altLang="en-US"/>
              <a:t>docker container ls</a:t>
            </a:r>
            <a:endParaRPr lang="en-IN" altLang="en-US"/>
          </a:p>
          <a:p>
            <a:r>
              <a:rPr lang="en-IN" altLang="en-US"/>
              <a:t>docker container inspect container-id  | grep IPAddress</a:t>
            </a:r>
            <a:endParaRPr lang="en-IN" altLang="en-US"/>
          </a:p>
          <a:p>
            <a:r>
              <a:rPr lang="en-IN" altLang="en-US"/>
              <a:t>docker container exec -it (container-id)   /bin/bash</a:t>
            </a:r>
            <a:endParaRPr lang="en-IN" altLang="en-US"/>
          </a:p>
          <a:p>
            <a:pPr lvl="1"/>
            <a:r>
              <a:rPr lang="en-IN" altLang="en-US" sz="2400"/>
              <a:t>ping/curl (container-ip)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97815"/>
            <a:ext cx="10515600" cy="1325563"/>
          </a:xfrm>
        </p:spPr>
        <p:txBody>
          <a:bodyPr/>
          <a:p>
            <a:r>
              <a:rPr lang="en-IN" altLang="en-US" b="1"/>
              <a:t>Architecture of Ansible</a:t>
            </a:r>
            <a:endParaRPr lang="en-IN" altLang="en-US" b="1"/>
          </a:p>
        </p:txBody>
      </p:sp>
      <p:pic>
        <p:nvPicPr>
          <p:cNvPr id="4" name="Content Placeholder 3" descr="ansible"/>
          <p:cNvPicPr>
            <a:picLocks noChangeAspect="1"/>
          </p:cNvPicPr>
          <p:nvPr>
            <p:ph idx="1"/>
          </p:nvPr>
        </p:nvPicPr>
        <p:blipFill>
          <a:blip r:embed="rId1"/>
          <a:srcRect l="384" t="233" r="-384" b="-233"/>
          <a:stretch>
            <a:fillRect/>
          </a:stretch>
        </p:blipFill>
        <p:spPr>
          <a:xfrm>
            <a:off x="1917700" y="1518285"/>
            <a:ext cx="74510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0"/>
            <a:ext cx="10515600" cy="1325563"/>
          </a:xfrm>
        </p:spPr>
        <p:txBody>
          <a:bodyPr/>
          <a:p>
            <a:r>
              <a:rPr lang="en-IN" altLang="en-US" b="1"/>
              <a:t>Host Network- It create network at VPC level.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Use only in some of the cases</a:t>
            </a:r>
            <a:endParaRPr lang="en-IN" altLang="en-US"/>
          </a:p>
          <a:p>
            <a:r>
              <a:rPr lang="en-IN" altLang="en-US"/>
              <a:t>container directly attach/connect to VPC CIDIR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/>
              <a:t>Docker Volume:-</a:t>
            </a:r>
            <a:r>
              <a:rPr lang="en-IN" altLang="en-US"/>
              <a:t> Manage Data in Docker Container (to persist the container data)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Anyanomus Volumes - creates random hashkey as volume name.</a:t>
            </a:r>
            <a:endParaRPr lang="en-IN" altLang="en-US"/>
          </a:p>
          <a:p>
            <a:r>
              <a:rPr lang="en-IN" altLang="en-US"/>
              <a:t>Named Volumes - Giving names to the volume.</a:t>
            </a:r>
            <a:endParaRPr lang="en-IN" altLang="en-US"/>
          </a:p>
          <a:p>
            <a:r>
              <a:rPr lang="en-IN" altLang="en-US"/>
              <a:t>Host Volumes - /opt/datao3. (Persist data at host level)</a:t>
            </a:r>
            <a:endParaRPr lang="en-IN" altLang="en-US"/>
          </a:p>
          <a:p>
            <a:pPr lvl="1"/>
            <a:r>
              <a:rPr lang="en-IN" altLang="en-US" b="1">
                <a:sym typeface="+mn-ea"/>
              </a:rPr>
              <a:t>Bind-Mount:-</a:t>
            </a:r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/>
              <a:t>Docker-Compose:-</a:t>
            </a:r>
            <a:r>
              <a:rPr lang="en-IN" altLang="en-US" sz="2220"/>
              <a:t>Docker Compose is a tool that simplifies the process of defining and running multi-container Docker applications. It allows you to use a YAML file to configure the services, networks, and volumes required for a multi-container Docker application, making it easier to manage and deploy complex applications.</a:t>
            </a:r>
            <a:r>
              <a:rPr lang="en-IN" altLang="en-US" sz="2220" b="1"/>
              <a:t> </a:t>
            </a:r>
            <a:r>
              <a:rPr lang="en-IN" altLang="en-US" sz="2220" b="1">
                <a:sym typeface="+mn-ea"/>
              </a:rPr>
              <a:t>Docker-Compose is also used to automate the process of deploying your multi containers.</a:t>
            </a:r>
            <a:endParaRPr lang="en-IN" altLang="en-US" sz="222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15" y="2074545"/>
            <a:ext cx="10979785" cy="503237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Understanding Docker Compose:</a:t>
            </a:r>
            <a:endParaRPr lang="en-US" b="1"/>
          </a:p>
          <a:p>
            <a:r>
              <a:rPr lang="en-US" b="1"/>
              <a:t>1. YAML Configuration File:</a:t>
            </a:r>
            <a:endParaRPr lang="en-US" b="1"/>
          </a:p>
          <a:p>
            <a:pPr lvl="1"/>
            <a:r>
              <a:rPr lang="en-US" b="1"/>
              <a:t>Docker Compose uses a YAML file (usually named docker-compose.yml) to define the services, networks, volumes, and configurations required for your multi-container application.</a:t>
            </a:r>
            <a:endParaRPr lang="en-US" b="1"/>
          </a:p>
          <a:p>
            <a:r>
              <a:rPr lang="en-US" b="1"/>
              <a:t>2. Services:</a:t>
            </a:r>
            <a:endParaRPr lang="en-US" b="1"/>
          </a:p>
          <a:p>
            <a:pPr lvl="1"/>
            <a:r>
              <a:rPr lang="en-US" b="1"/>
              <a:t>Each service defined in the YAML file represents a container and its configuration.</a:t>
            </a:r>
            <a:endParaRPr lang="en-US" b="1"/>
          </a:p>
          <a:p>
            <a:pPr lvl="1"/>
            <a:r>
              <a:rPr lang="en-US" b="1"/>
              <a:t>Services can be built from images or specified using build instructions to create custom images.</a:t>
            </a:r>
            <a:endParaRPr lang="en-US" b="1"/>
          </a:p>
          <a:p>
            <a:pPr lvl="1"/>
            <a:r>
              <a:rPr lang="en-US" b="1"/>
              <a:t>Services can define environment variables, volumes, ports, dependencies, etc.</a:t>
            </a:r>
            <a:endParaRPr lang="en-US" b="1"/>
          </a:p>
          <a:p>
            <a:r>
              <a:rPr lang="en-US" b="1"/>
              <a:t>3. Networking and Volumes:</a:t>
            </a:r>
            <a:endParaRPr lang="en-US" b="1"/>
          </a:p>
          <a:p>
            <a:pPr lvl="1"/>
            <a:r>
              <a:rPr lang="en-US" b="1"/>
              <a:t>Docker Compose simplifies the management of networks and volumes among containers.</a:t>
            </a:r>
            <a:endParaRPr lang="en-US" b="1"/>
          </a:p>
          <a:p>
            <a:pPr lvl="1"/>
            <a:r>
              <a:rPr lang="en-US" b="1"/>
              <a:t>It automatically creates a default network for your services, allowing them to communicate with each other by service name.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55" y="173355"/>
            <a:ext cx="11092815" cy="6772910"/>
          </a:xfrm>
        </p:spPr>
        <p:txBody>
          <a:bodyPr>
            <a:normAutofit lnSpcReduction="20000"/>
          </a:bodyPr>
          <a:p>
            <a:r>
              <a:rPr lang="en-US" b="1">
                <a:sym typeface="+mn-ea"/>
              </a:rPr>
              <a:t>4. Commands:</a:t>
            </a:r>
            <a:endParaRPr lang="en-US" b="1"/>
          </a:p>
          <a:p>
            <a:pPr lvl="1"/>
            <a:r>
              <a:rPr lang="en-US" b="1">
                <a:sym typeface="+mn-ea"/>
              </a:rPr>
              <a:t>Docker Compose provides simple commands to manage multi-container applications, such as docker-compose up, docker-compose down, docker-compose build, etc.</a:t>
            </a:r>
            <a:endParaRPr lang="en-US" b="1"/>
          </a:p>
          <a:p>
            <a:r>
              <a:rPr lang="en-US" b="1">
                <a:sym typeface="+mn-ea"/>
              </a:rPr>
              <a:t>Basic Docker Compose Commands: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49960" y="2114550"/>
            <a:ext cx="5657850" cy="3874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version: ‘3’</a:t>
            </a:r>
            <a:endParaRPr lang="en-IN" altLang="en-US"/>
          </a:p>
          <a:p>
            <a:r>
              <a:rPr lang="en-IN" altLang="en-US"/>
              <a:t>services:</a:t>
            </a:r>
            <a:endParaRPr lang="en-IN" altLang="en-US"/>
          </a:p>
          <a:p>
            <a:r>
              <a:rPr lang="en-IN" altLang="en-US"/>
              <a:t>  myapp1:</a:t>
            </a:r>
            <a:endParaRPr lang="en-IN" altLang="en-US"/>
          </a:p>
          <a:p>
            <a:r>
              <a:rPr lang="en-IN" altLang="en-US"/>
              <a:t>      image:  nginx</a:t>
            </a:r>
            <a:endParaRPr lang="en-IN" altLang="en-US"/>
          </a:p>
          <a:p>
            <a:r>
              <a:rPr lang="en-IN" altLang="en-US"/>
              <a:t>      ports:</a:t>
            </a:r>
            <a:endParaRPr lang="en-IN" altLang="en-US"/>
          </a:p>
          <a:p>
            <a:r>
              <a:rPr lang="en-IN" altLang="en-US"/>
              <a:t>         -  “8090:80”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  database:</a:t>
            </a:r>
            <a:endParaRPr lang="en-IN" altLang="en-US"/>
          </a:p>
          <a:p>
            <a:r>
              <a:rPr lang="en-IN" altLang="en-US"/>
              <a:t>       image: redis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   myapp2:</a:t>
            </a:r>
            <a:endParaRPr lang="en-IN" altLang="en-US"/>
          </a:p>
          <a:p>
            <a:r>
              <a:rPr lang="en-IN" altLang="en-US"/>
              <a:t>        image: ubuntu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163695" y="1910715"/>
            <a:ext cx="8028305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version: '3'</a:t>
            </a:r>
            <a:endParaRPr lang="en-US"/>
          </a:p>
          <a:p>
            <a:r>
              <a:rPr lang="en-US"/>
              <a:t>services:</a:t>
            </a:r>
            <a:endParaRPr lang="en-US"/>
          </a:p>
          <a:p>
            <a:r>
              <a:rPr lang="en-US"/>
              <a:t>  jenkins:</a:t>
            </a:r>
            <a:endParaRPr lang="en-US"/>
          </a:p>
          <a:p>
            <a:r>
              <a:rPr lang="en-US"/>
              <a:t>    image: jenkins/jenkins:lts</a:t>
            </a:r>
            <a:endParaRPr lang="en-US"/>
          </a:p>
          <a:p>
            <a:r>
              <a:rPr lang="en-US"/>
              <a:t>    restart: always</a:t>
            </a:r>
            <a:endParaRPr lang="en-US"/>
          </a:p>
          <a:p>
            <a:r>
              <a:rPr lang="en-US"/>
              <a:t>    privileged: true</a:t>
            </a:r>
            <a:endParaRPr lang="en-US"/>
          </a:p>
          <a:p>
            <a:r>
              <a:rPr lang="en-US"/>
              <a:t>    user: root</a:t>
            </a:r>
            <a:endParaRPr lang="en-US"/>
          </a:p>
          <a:p>
            <a:r>
              <a:rPr lang="en-US"/>
              <a:t>    ports:</a:t>
            </a:r>
            <a:endParaRPr lang="en-US"/>
          </a:p>
          <a:p>
            <a:r>
              <a:rPr lang="en-US"/>
              <a:t>      - 8080:8080</a:t>
            </a:r>
            <a:endParaRPr lang="en-US"/>
          </a:p>
          <a:p>
            <a:r>
              <a:rPr lang="en-US"/>
              <a:t>      - 50000:50000</a:t>
            </a:r>
            <a:endParaRPr lang="en-US"/>
          </a:p>
          <a:p>
            <a:r>
              <a:rPr lang="en-US"/>
              <a:t>    container_name: jenkins</a:t>
            </a:r>
            <a:endParaRPr lang="en-US"/>
          </a:p>
          <a:p>
            <a:r>
              <a:rPr lang="en-US"/>
              <a:t>    volumes:</a:t>
            </a:r>
            <a:endParaRPr lang="en-US"/>
          </a:p>
          <a:p>
            <a:r>
              <a:rPr lang="en-US"/>
              <a:t>      - /home/ubuntu/jenkins_compose/jenkins_configuration:/var/jenkins_home</a:t>
            </a:r>
            <a:endParaRPr lang="en-US"/>
          </a:p>
          <a:p>
            <a:r>
              <a:rPr lang="en-US"/>
              <a:t>      - /var/run/docker.sock:/var/run/docker.sock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77290" y="6295390"/>
            <a:ext cx="883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sudo docker-compose logs --follow</a:t>
            </a:r>
            <a:r>
              <a:rPr lang="en-IN" altLang="en-US" b="1"/>
              <a:t> </a:t>
            </a:r>
            <a:r>
              <a:rPr lang="en-IN" altLang="en-US"/>
              <a:t>  (Cmd to get jenkins password)</a:t>
            </a:r>
            <a:endParaRPr lang="en-I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95" y="181610"/>
            <a:ext cx="10871835" cy="6374765"/>
          </a:xfrm>
        </p:spPr>
        <p:txBody>
          <a:bodyPr>
            <a:normAutofit fontScale="65000"/>
          </a:bodyPr>
          <a:p>
            <a:r>
              <a:rPr lang="en-US" b="1"/>
              <a:t>Step 1 : install docker compose</a:t>
            </a:r>
            <a:endParaRPr lang="en-US" b="1"/>
          </a:p>
          <a:p>
            <a:pPr marL="0" indent="457200">
              <a:buNone/>
            </a:pPr>
            <a:r>
              <a:rPr lang="en-US"/>
              <a:t>sudo curl -L "https://github.com/docker/compose/releases/download/1.29.2/docker-compose-$(uname -s)-$(uname -m)" -o /usr/local/bin/docker-compose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457200">
              <a:buNone/>
            </a:pPr>
            <a:r>
              <a:rPr lang="en-US"/>
              <a:t>sudo chmod +x /usr/local/bin/docker-compose</a:t>
            </a:r>
            <a:endParaRPr lang="en-US"/>
          </a:p>
          <a:p>
            <a:pPr marL="0" indent="457200">
              <a:buNone/>
            </a:pPr>
            <a:r>
              <a:rPr lang="en-US"/>
              <a:t>docker-compose --version</a:t>
            </a:r>
            <a:endParaRPr lang="en-US"/>
          </a:p>
          <a:p>
            <a:endParaRPr lang="en-US"/>
          </a:p>
          <a:p>
            <a:r>
              <a:rPr lang="en-US" b="1"/>
              <a:t>Step 2 : Create docker compose file at any location on your system</a:t>
            </a:r>
            <a:endParaRPr lang="en-US" b="1"/>
          </a:p>
          <a:p>
            <a:pPr lvl="1"/>
            <a:r>
              <a:rPr lang="en-US"/>
              <a:t>   docker-compose.yml</a:t>
            </a:r>
            <a:endParaRPr lang="en-US"/>
          </a:p>
          <a:p>
            <a:pPr marL="914400" lvl="2" indent="0">
              <a:buNone/>
            </a:pPr>
            <a:r>
              <a:rPr lang="en-IN" altLang="en-US"/>
              <a:t>    </a:t>
            </a:r>
            <a:r>
              <a:rPr lang="en-US"/>
              <a:t>version: '3'</a:t>
            </a:r>
            <a:endParaRPr lang="en-US"/>
          </a:p>
          <a:p>
            <a:pPr marL="914400" lvl="2" indent="0">
              <a:buNone/>
            </a:pPr>
            <a:r>
              <a:rPr lang="en-IN" altLang="en-US"/>
              <a:t>    </a:t>
            </a:r>
            <a:r>
              <a:rPr lang="en-US"/>
              <a:t>services:</a:t>
            </a:r>
            <a:endParaRPr lang="en-US"/>
          </a:p>
          <a:p>
            <a:pPr marL="914400" lvl="2" indent="0">
              <a:buNone/>
            </a:pPr>
            <a:r>
              <a:rPr lang="en-IN" altLang="en-US"/>
              <a:t>        </a:t>
            </a:r>
            <a:r>
              <a:rPr lang="en-US"/>
              <a:t>web:</a:t>
            </a:r>
            <a:endParaRPr lang="en-US"/>
          </a:p>
          <a:p>
            <a:pPr marL="914400" lvl="2" indent="0">
              <a:buNone/>
            </a:pPr>
            <a:r>
              <a:rPr lang="en-US"/>
              <a:t>    </a:t>
            </a:r>
            <a:r>
              <a:rPr lang="en-IN" altLang="en-US"/>
              <a:t>          </a:t>
            </a:r>
            <a:r>
              <a:rPr lang="en-US"/>
              <a:t>image: nginx</a:t>
            </a:r>
            <a:endParaRPr lang="en-US"/>
          </a:p>
          <a:p>
            <a:pPr marL="914400" lvl="2" indent="0">
              <a:buNone/>
            </a:pPr>
            <a:r>
              <a:rPr lang="en-US"/>
              <a:t>  </a:t>
            </a:r>
            <a:r>
              <a:rPr lang="en-IN" altLang="en-US"/>
              <a:t>            </a:t>
            </a:r>
            <a:r>
              <a:rPr lang="en-US"/>
              <a:t>ports:</a:t>
            </a:r>
            <a:endParaRPr lang="en-US"/>
          </a:p>
          <a:p>
            <a:pPr marL="914400" lvl="2" indent="0">
              <a:buNone/>
            </a:pPr>
            <a:r>
              <a:rPr lang="en-IN" altLang="en-US"/>
              <a:t>              </a:t>
            </a:r>
            <a:r>
              <a:rPr lang="en-US"/>
              <a:t>-</a:t>
            </a:r>
            <a:r>
              <a:rPr lang="en-IN" altLang="en-US"/>
              <a:t>  </a:t>
            </a:r>
            <a:r>
              <a:rPr lang="en-US"/>
              <a:t>8080:80</a:t>
            </a:r>
            <a:endParaRPr lang="en-US"/>
          </a:p>
          <a:p>
            <a:pPr lvl="2"/>
            <a:endParaRPr lang="en-US"/>
          </a:p>
          <a:p>
            <a:pPr marL="914400" lvl="2" indent="0">
              <a:buNone/>
            </a:pPr>
            <a:r>
              <a:rPr lang="en-IN" altLang="en-US"/>
              <a:t>     </a:t>
            </a:r>
            <a:r>
              <a:rPr lang="en-US"/>
              <a:t>  </a:t>
            </a:r>
            <a:r>
              <a:rPr lang="en-IN" altLang="en-US"/>
              <a:t> </a:t>
            </a:r>
            <a:r>
              <a:rPr lang="en-US"/>
              <a:t>database:</a:t>
            </a:r>
            <a:endParaRPr lang="en-US"/>
          </a:p>
          <a:p>
            <a:pPr marL="914400" lvl="2" indent="0">
              <a:buNone/>
            </a:pPr>
            <a:r>
              <a:rPr lang="en-US"/>
              <a:t> </a:t>
            </a:r>
            <a:r>
              <a:rPr lang="en-IN" altLang="en-US"/>
              <a:t>            </a:t>
            </a:r>
            <a:r>
              <a:rPr lang="en-US"/>
              <a:t>image: redis</a:t>
            </a:r>
            <a:endParaRPr lang="en-US"/>
          </a:p>
          <a:p>
            <a:pPr marL="914400" lvl="2" indent="0">
              <a:buNone/>
            </a:pPr>
            <a:endParaRPr lang="en-US"/>
          </a:p>
          <a:p>
            <a:r>
              <a:rPr lang="en-US" b="1"/>
              <a:t>Step 3 : Check the validity of file by command</a:t>
            </a:r>
            <a:endParaRPr lang="en-US" b="1"/>
          </a:p>
          <a:p>
            <a:pPr lvl="1"/>
            <a:r>
              <a:rPr lang="en-US"/>
              <a:t>    docker-compose config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30375" y="5662295"/>
            <a:ext cx="406400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923915" y="3079750"/>
            <a:ext cx="5982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version: '3.7'</a:t>
            </a:r>
            <a:endParaRPr lang="en-US"/>
          </a:p>
          <a:p>
            <a:r>
              <a:rPr lang="en-US"/>
              <a:t>services:</a:t>
            </a:r>
            <a:endParaRPr lang="en-US"/>
          </a:p>
          <a:p>
            <a:r>
              <a:rPr lang="en-US"/>
              <a:t>  web:</a:t>
            </a:r>
            <a:endParaRPr lang="en-US"/>
          </a:p>
          <a:p>
            <a:r>
              <a:rPr lang="en-US"/>
              <a:t>    image: nginx:alpine</a:t>
            </a:r>
            <a:endParaRPr lang="en-US"/>
          </a:p>
          <a:p>
            <a:r>
              <a:rPr lang="en-US"/>
              <a:t>    ports:</a:t>
            </a:r>
            <a:endParaRPr lang="en-US"/>
          </a:p>
          <a:p>
            <a:r>
              <a:rPr lang="en-US"/>
              <a:t>      - "8000:80"</a:t>
            </a:r>
            <a:endParaRPr lang="en-US"/>
          </a:p>
          <a:p>
            <a:r>
              <a:rPr lang="en-US"/>
              <a:t>    volumes:</a:t>
            </a:r>
            <a:endParaRPr lang="en-US"/>
          </a:p>
          <a:p>
            <a:r>
              <a:rPr lang="en-US"/>
              <a:t>      - ./app:/usr/share/nginx/</a:t>
            </a:r>
            <a:r>
              <a:rPr lang="en-IN" altLang="en-US"/>
              <a:t>index.</a:t>
            </a:r>
            <a:r>
              <a:rPr lang="en-US"/>
              <a:t>html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169545"/>
            <a:ext cx="11969750" cy="6518910"/>
          </a:xfrm>
        </p:spPr>
        <p:txBody>
          <a:bodyPr>
            <a:normAutofit fontScale="50000"/>
          </a:bodyPr>
          <a:p>
            <a:r>
              <a:rPr lang="en-US" sz="2800" b="1">
                <a:sym typeface="+mn-ea"/>
              </a:rPr>
              <a:t>Step 4 : Run docker-compose.yml file by command</a:t>
            </a:r>
            <a:endParaRPr lang="en-US" sz="2800" b="1"/>
          </a:p>
          <a:p>
            <a:pPr lvl="1"/>
            <a:r>
              <a:rPr lang="en-US" sz="2800">
                <a:sym typeface="+mn-ea"/>
              </a:rPr>
              <a:t>   docker-compose up -d</a:t>
            </a:r>
            <a:endParaRPr lang="en-US" sz="2800"/>
          </a:p>
          <a:p>
            <a:r>
              <a:rPr lang="en-US" sz="2800" b="1">
                <a:sym typeface="+mn-ea"/>
              </a:rPr>
              <a:t>Steps 5 : Bring down application by command</a:t>
            </a:r>
            <a:endParaRPr lang="en-US" sz="2800" b="1"/>
          </a:p>
          <a:p>
            <a:pPr lvl="1"/>
            <a:r>
              <a:rPr lang="en-US" sz="2800">
                <a:sym typeface="+mn-ea"/>
              </a:rPr>
              <a:t>   docker-compose down</a:t>
            </a:r>
            <a:endParaRPr lang="en-US" sz="2800"/>
          </a:p>
          <a:p>
            <a:r>
              <a:rPr lang="en-US" b="1">
                <a:sym typeface="+mn-ea"/>
              </a:rPr>
              <a:t>Steps </a:t>
            </a:r>
            <a:r>
              <a:rPr lang="en-IN" altLang="en-US" b="1">
                <a:sym typeface="+mn-ea"/>
              </a:rPr>
              <a:t>6</a:t>
            </a:r>
            <a:r>
              <a:rPr lang="en-US" b="1">
                <a:sym typeface="+mn-ea"/>
              </a:rPr>
              <a:t> : </a:t>
            </a:r>
            <a:r>
              <a:rPr lang="en-US" sz="2800" b="1">
                <a:sym typeface="+mn-ea"/>
              </a:rPr>
              <a:t>How to scale services</a:t>
            </a:r>
            <a:r>
              <a:rPr lang="en-IN" altLang="en-US" sz="2800" b="1">
                <a:sym typeface="+mn-ea"/>
              </a:rPr>
              <a:t> (</a:t>
            </a:r>
            <a:r>
              <a:rPr lang="en-US" sz="2800">
                <a:sym typeface="+mn-ea"/>
              </a:rPr>
              <a:t>—scale</a:t>
            </a:r>
            <a:r>
              <a:rPr lang="en-IN" altLang="en-US" sz="2800">
                <a:sym typeface="+mn-ea"/>
              </a:rPr>
              <a:t>)</a:t>
            </a:r>
            <a:endParaRPr lang="en-US" sz="2800"/>
          </a:p>
          <a:p>
            <a:pPr lvl="1"/>
            <a:r>
              <a:rPr lang="en-US" sz="2400" b="1">
                <a:sym typeface="+mn-ea"/>
              </a:rPr>
              <a:t>docker-compose up -d --scale database=4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IN" altLang="en-US" sz="2800" b="1"/>
              <a:t>**********************************************</a:t>
            </a:r>
            <a:endParaRPr lang="en-IN" altLang="en-US" sz="2800" b="1"/>
          </a:p>
          <a:p>
            <a:pPr marL="0" indent="0">
              <a:buNone/>
            </a:pPr>
            <a:r>
              <a:rPr lang="en-IN" altLang="en-US" sz="2800" b="1"/>
              <a:t>mkdir ~/compose-demo</a:t>
            </a:r>
            <a:endParaRPr lang="en-IN" altLang="en-US" sz="2800" b="1"/>
          </a:p>
          <a:p>
            <a:pPr marL="0" indent="0">
              <a:buNone/>
            </a:pPr>
            <a:r>
              <a:rPr lang="en-IN" altLang="en-US" sz="2800" b="1"/>
              <a:t>cd ~/compose-demo</a:t>
            </a:r>
            <a:endParaRPr lang="en-IN" altLang="en-US" sz="2800" b="1"/>
          </a:p>
          <a:p>
            <a:pPr marL="0" indent="0">
              <a:buNone/>
            </a:pPr>
            <a:r>
              <a:rPr lang="en-IN" altLang="en-US" sz="2800" b="1"/>
              <a:t>mkdir app    OR  cd </a:t>
            </a:r>
            <a:r>
              <a:rPr lang="en-IN" altLang="en-US" b="1">
                <a:sym typeface="+mn-ea"/>
              </a:rPr>
              <a:t>app</a:t>
            </a:r>
            <a:endParaRPr lang="en-IN" altLang="en-US" sz="2800" b="1"/>
          </a:p>
          <a:p>
            <a:pPr marL="0" indent="0">
              <a:buNone/>
            </a:pPr>
            <a:r>
              <a:rPr lang="en-IN" altLang="en-US" sz="2800" b="1"/>
              <a:t>vi app/index.html</a:t>
            </a:r>
            <a:endParaRPr lang="en-IN" altLang="en-US" sz="2800" b="1"/>
          </a:p>
          <a:p>
            <a:pPr marL="0" indent="0">
              <a:buNone/>
            </a:pPr>
            <a:r>
              <a:rPr lang="en-IN" altLang="en-US" sz="2800" b="1"/>
              <a:t>vi </a:t>
            </a:r>
            <a:r>
              <a:rPr lang="en-US" b="1">
                <a:sym typeface="+mn-ea"/>
              </a:rPr>
              <a:t>docker-compose</a:t>
            </a:r>
            <a:r>
              <a:rPr lang="en-IN" altLang="en-US" b="1">
                <a:sym typeface="+mn-ea"/>
              </a:rPr>
              <a:t> 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docker-compose up -d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docker-compose ps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docker-compose logs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docker-compose pause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docker-compose unpause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docker-compose stop</a:t>
            </a:r>
            <a:endParaRPr lang="en-IN" altLang="en-US" b="1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docker-compose down </a:t>
            </a:r>
            <a:r>
              <a:rPr lang="en-IN" altLang="en-US">
                <a:sym typeface="+mn-ea"/>
              </a:rPr>
              <a:t> (Notice that this won’t remove the base image used by Docker Compose to spin up your environment (in your case, nginx:alpine). This way, whenever you bring your environment up again with a docker-compose up, the process will be much faster since the image is already on your system.)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 b="1">
                <a:sym typeface="+mn-ea"/>
              </a:rPr>
              <a:t>docker image rm nginx:alpine </a:t>
            </a:r>
            <a:r>
              <a:rPr lang="en-IN" altLang="en-US">
                <a:sym typeface="+mn-ea"/>
              </a:rPr>
              <a:t> (In case you want to also remove the base image from your system, you can use:)</a:t>
            </a:r>
            <a:endParaRPr lang="en-IN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52110" y="373380"/>
            <a:ext cx="5505450" cy="2732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&lt;!doctype html&gt;</a:t>
            </a:r>
            <a:endParaRPr lang="en-US"/>
          </a:p>
          <a:p>
            <a:r>
              <a:rPr lang="en-US"/>
              <a:t>&lt;html lang="en"&gt;</a:t>
            </a:r>
            <a:endParaRPr lang="en-US"/>
          </a:p>
          <a:p>
            <a:r>
              <a:rPr lang="en-US"/>
              <a:t>&lt;head&gt;</a:t>
            </a:r>
            <a:endParaRPr lang="en-US"/>
          </a:p>
          <a:p>
            <a:r>
              <a:rPr lang="en-US"/>
              <a:t>    &lt;meta charset="utf-8"&gt;</a:t>
            </a:r>
            <a:endParaRPr lang="en-US"/>
          </a:p>
          <a:p>
            <a:r>
              <a:rPr lang="en-US"/>
              <a:t>    &lt;title&gt;Docker Compose Demo&lt;/title&gt;</a:t>
            </a:r>
            <a:endParaRPr lang="en-US"/>
          </a:p>
          <a:p>
            <a:r>
              <a:rPr lang="en-US"/>
              <a:t>    &lt;link rel="stylesheet" href="https://cdn.jsdelivr.net/gh/kognise/water.css@latest/dist/dark.min.css"&gt;</a:t>
            </a:r>
            <a:endParaRPr lang="en-US"/>
          </a:p>
          <a:p>
            <a:r>
              <a:rPr lang="en-US"/>
              <a:t>&lt;/head&gt;</a:t>
            </a:r>
            <a:endParaRPr lang="en-US"/>
          </a:p>
          <a:p>
            <a:r>
              <a:rPr lang="en-US"/>
              <a:t>&lt;body&gt;</a:t>
            </a:r>
            <a:endParaRPr lang="en-US"/>
          </a:p>
          <a:p>
            <a:endParaRPr lang="en-US"/>
          </a:p>
          <a:p>
            <a:r>
              <a:rPr lang="en-US"/>
              <a:t>    &lt;h1&gt;This is a Docker Compose Demo Page.&lt;/h1&gt;</a:t>
            </a:r>
            <a:endParaRPr lang="en-US"/>
          </a:p>
          <a:p>
            <a:r>
              <a:rPr lang="en-US"/>
              <a:t>    &lt;p&gt;This content is being served by an Nginx container.&lt;/p&gt;</a:t>
            </a:r>
            <a:endParaRPr lang="en-US"/>
          </a:p>
          <a:p>
            <a:endParaRPr lang="en-US"/>
          </a:p>
          <a:p>
            <a:r>
              <a:rPr lang="en-US"/>
              <a:t>&lt;/body&gt;</a:t>
            </a:r>
            <a:endParaRPr lang="en-US"/>
          </a:p>
          <a:p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325" y="0"/>
            <a:ext cx="9037320" cy="57016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version: '3' #Version of YML file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services: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db: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image: mysql:5.7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volumes: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- db_data:/var/lib/mysql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restart: always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environment: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MYSQL_ROOT_PASSWORD: mypassword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MYSQL_DATABASE: wordpress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MYSQL_USER: wordpressuser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MYSQL_PASSWORD: wordpress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wordpress: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	#depends-on: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	#- db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image: wordpress:latest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ports: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- "8080:80"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restart: always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environment: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WORDPRESS_DB_HOST: db:3306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WORDPRESS_DB_USER: wordpressuser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WORDPRESS_DB_PASSWORD: wordpress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volumes: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13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db_data:</a:t>
            </a:r>
            <a:endParaRPr lang="en-IN" altLang="en-US" sz="13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Docker Swarm:- </a:t>
            </a:r>
            <a:r>
              <a:rPr lang="en-IN" altLang="en-US" sz="2220" b="1">
                <a:latin typeface="Times New Roman" panose="02020603050405020304" charset="0"/>
                <a:cs typeface="Times New Roman" panose="02020603050405020304" charset="0"/>
              </a:rPr>
              <a:t>Docker swarm is a group of machines that are running Docker and joined into a cluster.</a:t>
            </a:r>
            <a:br>
              <a:rPr lang="en-IN" altLang="en-US" sz="222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2220" b="1">
                <a:latin typeface="Times New Roman" panose="02020603050405020304" charset="0"/>
                <a:cs typeface="Times New Roman" panose="02020603050405020304" charset="0"/>
              </a:rPr>
              <a:t>It is a tool for container Orchestration</a:t>
            </a:r>
            <a:endParaRPr lang="en-IN" altLang="en-US" sz="222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services-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2590" y="1691005"/>
            <a:ext cx="63061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35" y="1068705"/>
            <a:ext cx="11044555" cy="5379085"/>
          </a:xfrm>
        </p:spPr>
        <p:txBody>
          <a:bodyPr>
            <a:normAutofit fontScale="70000"/>
          </a:bodyPr>
          <a:p>
            <a:r>
              <a:rPr lang="en-US"/>
              <a:t>1. What is Docker Swarm</a:t>
            </a:r>
            <a:endParaRPr lang="en-US"/>
          </a:p>
          <a:p>
            <a:pPr lvl="1"/>
            <a:r>
              <a:rPr lang="en-US" b="1"/>
              <a:t>Docker swarm is a container orchestration tool, meaning that it allows the user to manage multiple containers deployed across multiple host machines.</a:t>
            </a:r>
            <a:endParaRPr lang="en-US" b="1"/>
          </a:p>
          <a:p>
            <a:r>
              <a:rPr lang="en-US"/>
              <a:t>2. Why to use it</a:t>
            </a:r>
            <a:endParaRPr lang="en-US"/>
          </a:p>
          <a:p>
            <a:r>
              <a:rPr lang="en-US"/>
              <a:t>3. How to create and manage Docker Swarm</a:t>
            </a:r>
            <a:endParaRPr lang="en-US"/>
          </a:p>
          <a:p>
            <a:r>
              <a:rPr lang="en-US"/>
              <a:t>4. Create service on docker swarm</a:t>
            </a:r>
            <a:endParaRPr lang="en-US"/>
          </a:p>
          <a:p>
            <a:pPr lvl="1"/>
            <a:r>
              <a:rPr lang="en-IN" altLang="en-US"/>
              <a:t>A service is used to deploy an application image</a:t>
            </a:r>
            <a:endParaRPr lang="en-US"/>
          </a:p>
          <a:p>
            <a:r>
              <a:rPr lang="en-US"/>
              <a:t>5. Scaling services up and down</a:t>
            </a:r>
            <a:endParaRPr lang="en-US"/>
          </a:p>
          <a:p>
            <a:endParaRPr lang="en-US"/>
          </a:p>
          <a:p>
            <a:pPr marL="457200" lvl="1" indent="0">
              <a:buNone/>
            </a:pPr>
            <a:r>
              <a:rPr lang="en-IN" altLang="en-US" sz="2800">
                <a:sym typeface="+mn-ea"/>
              </a:rPr>
              <a:t>A swarm is a group of machines that are running Docker and joined into a cluster.</a:t>
            </a:r>
            <a:endParaRPr lang="en-IN" altLang="en-US" sz="2800">
              <a:sym typeface="+mn-ea"/>
            </a:endParaRPr>
          </a:p>
          <a:p>
            <a:pPr marL="457200" lvl="1" indent="0">
              <a:buNone/>
            </a:pPr>
            <a:endParaRPr lang="en-IN" altLang="en-US" sz="2800"/>
          </a:p>
          <a:p>
            <a:pPr marL="457200" lvl="1" indent="0">
              <a:buNone/>
            </a:pPr>
            <a:r>
              <a:rPr lang="en-IN" altLang="en-US" sz="2800">
                <a:sym typeface="+mn-ea"/>
              </a:rPr>
              <a:t>A cluster is managed by swarm manager.</a:t>
            </a:r>
            <a:endParaRPr lang="en-IN" altLang="en-US" sz="2800">
              <a:sym typeface="+mn-ea"/>
            </a:endParaRPr>
          </a:p>
          <a:p>
            <a:pPr marL="457200" lvl="1" indent="0">
              <a:buNone/>
            </a:pPr>
            <a:endParaRPr lang="en-IN" altLang="en-US" sz="2800"/>
          </a:p>
          <a:p>
            <a:pPr marL="457200" lvl="1" indent="0">
              <a:buNone/>
            </a:pPr>
            <a:r>
              <a:rPr lang="en-IN" altLang="en-US" sz="2800">
                <a:sym typeface="+mn-ea"/>
              </a:rPr>
              <a:t>The machines in a swarm can be physical or virtual. After joining a swarm, they are referred to as nodes.</a:t>
            </a:r>
            <a:endParaRPr lang="en-IN" altLang="en-US" sz="2800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13790" y="177800"/>
            <a:ext cx="63569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500" b="1"/>
              <a:t>Today we will learn :</a:t>
            </a:r>
            <a:endParaRPr lang="en-US" sz="4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Have you worked on Ansible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IN" altLang="en-US"/>
              <a:t>I know how to deploy applications using Ansible.</a:t>
            </a:r>
            <a:endParaRPr lang="en-IN" altLang="en-US"/>
          </a:p>
          <a:p>
            <a:r>
              <a:rPr lang="en-IN" altLang="en-US">
                <a:sym typeface="+mn-ea"/>
              </a:rPr>
              <a:t>I know how to </a:t>
            </a:r>
            <a:r>
              <a:rPr lang="en-IN" altLang="en-US"/>
              <a:t>install, setup, update any tool using ansible on different server.</a:t>
            </a:r>
            <a:endParaRPr lang="en-IN" altLang="en-US"/>
          </a:p>
          <a:p>
            <a:endParaRPr lang="en-IN" altLang="en-US"/>
          </a:p>
          <a:p>
            <a:r>
              <a:rPr lang="en-IN" altLang="en-US">
                <a:sym typeface="+mn-ea"/>
              </a:rPr>
              <a:t>IAC- Terraform / Ansible - </a:t>
            </a:r>
            <a:r>
              <a:rPr lang="en-IN" altLang="en-US">
                <a:sym typeface="+mn-ea"/>
              </a:rPr>
              <a:t>(way of usage)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lvl="1" indent="457200"/>
            <a:r>
              <a:rPr lang="en-IN" altLang="en-US">
                <a:sym typeface="+mn-ea"/>
              </a:rPr>
              <a:t>If you want to create new resources in cloud then we use Terraform</a:t>
            </a:r>
            <a:endParaRPr lang="en-IN" altLang="en-US"/>
          </a:p>
          <a:p>
            <a:pPr lvl="1" indent="457200"/>
            <a:r>
              <a:rPr lang="en-IN" altLang="en-US">
                <a:sym typeface="+mn-ea"/>
              </a:rPr>
              <a:t>If you want to update or modify  existing resources in cloud then we use Ansible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5" y="415925"/>
            <a:ext cx="11726545" cy="6172835"/>
          </a:xfrm>
        </p:spPr>
        <p:txBody>
          <a:bodyPr>
            <a:normAutofit fontScale="70000"/>
          </a:bodyPr>
          <a:p>
            <a:r>
              <a:rPr lang="en-IN" altLang="en-US"/>
              <a:t>Lets take an example</a:t>
            </a:r>
            <a:endParaRPr lang="en-IN" altLang="en-US"/>
          </a:p>
          <a:p>
            <a:r>
              <a:rPr lang="en-IN" altLang="en-US"/>
              <a:t>You have 100 containers</a:t>
            </a:r>
            <a:endParaRPr lang="en-IN" altLang="en-US"/>
          </a:p>
          <a:p>
            <a:r>
              <a:rPr lang="en-IN" altLang="en-US"/>
              <a:t>You need to do</a:t>
            </a:r>
            <a:endParaRPr lang="en-IN" altLang="en-US"/>
          </a:p>
          <a:p>
            <a:pPr lvl="1"/>
            <a:r>
              <a:rPr lang="en-IN" altLang="en-US"/>
              <a:t>Health check on every container</a:t>
            </a:r>
            <a:endParaRPr lang="en-IN" altLang="en-US"/>
          </a:p>
          <a:p>
            <a:pPr lvl="1"/>
            <a:r>
              <a:rPr lang="en-IN" altLang="en-US"/>
              <a:t>Ensure all Containers are up on every system</a:t>
            </a:r>
            <a:endParaRPr lang="en-IN" altLang="en-US"/>
          </a:p>
          <a:p>
            <a:pPr lvl="1"/>
            <a:r>
              <a:rPr lang="en-IN" altLang="en-US"/>
              <a:t>Scaling the containers up or down depending on the load	</a:t>
            </a:r>
            <a:endParaRPr lang="en-IN" altLang="en-US"/>
          </a:p>
          <a:p>
            <a:pPr lvl="1"/>
            <a:r>
              <a:rPr lang="en-IN" altLang="en-US"/>
              <a:t>Adding updates/changes to all the containers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 b="1"/>
              <a:t>Orchestration</a:t>
            </a:r>
            <a:r>
              <a:rPr lang="en-IN" altLang="en-US"/>
              <a:t>- Managing and controlling multiple docker containers as a single service.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Tools available:- Docker Swarm, Kubernetes, Apache Mesos.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Swarm managers are the only machines in a swarm that can execute your commands, or authorise other machines to join the swarm as workers.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Workers are just there to provide capacity and do not have the authority to tell any other machine what it can and cannot do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you can have a node join as a worker or as a manager. At any point in time, there is only one LEADER and the other manager nodes will be as backup in case the current LEADER opts out.</a:t>
            </a:r>
            <a:endParaRPr lang="en-I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7795"/>
            <a:ext cx="10751185" cy="6720840"/>
          </a:xfrm>
        </p:spPr>
        <p:txBody>
          <a:bodyPr>
            <a:normAutofit lnSpcReduction="10000"/>
          </a:bodyPr>
          <a:p>
            <a:r>
              <a:rPr lang="en-US"/>
              <a:t>Why do we use Docker Swarm?</a:t>
            </a:r>
            <a:endParaRPr lang="en-US"/>
          </a:p>
          <a:p>
            <a:pPr lvl="1"/>
            <a:r>
              <a:rPr lang="en-US"/>
              <a:t>Leverage the Power of Containers</a:t>
            </a:r>
            <a:endParaRPr lang="en-US"/>
          </a:p>
          <a:p>
            <a:pPr lvl="1"/>
            <a:r>
              <a:rPr lang="en-US"/>
              <a:t>Docker Swarm Helps Guarantee High Service Availability</a:t>
            </a:r>
            <a:endParaRPr lang="en-US"/>
          </a:p>
          <a:p>
            <a:pPr lvl="1"/>
            <a:r>
              <a:rPr lang="en-US"/>
              <a:t>Automated Load-Balancing</a:t>
            </a:r>
            <a:endParaRPr lang="en-US"/>
          </a:p>
          <a:p>
            <a:pPr marL="457200" lvl="1" indent="0">
              <a:buNone/>
            </a:pPr>
            <a:r>
              <a:rPr lang="en-IN" altLang="en-US" b="1"/>
              <a:t>When we create docker-swarm, ingress network automatically created.(default ingress network)</a:t>
            </a:r>
            <a:endParaRPr lang="en-IN" altLang="en-US" b="1"/>
          </a:p>
          <a:p>
            <a:pPr lvl="1"/>
            <a:r>
              <a:rPr lang="en-IN" altLang="en-US"/>
              <a:t>step 1: Create 3 ec2-user machine (ubuntu) and install docker on that machine.</a:t>
            </a:r>
            <a:endParaRPr lang="en-IN" altLang="en-US"/>
          </a:p>
          <a:p>
            <a:pPr marL="1371600" lvl="3" indent="457200">
              <a:buNone/>
            </a:pPr>
            <a:endParaRPr lang="en-IN" altLang="en-US" sz="2000">
              <a:sym typeface="+mn-ea"/>
            </a:endParaRPr>
          </a:p>
          <a:p>
            <a:pPr marL="1371600" lvl="3" indent="457200">
              <a:buNone/>
            </a:pPr>
            <a:r>
              <a:rPr lang="en-IN" altLang="en-US" sz="2000">
                <a:sym typeface="+mn-ea"/>
              </a:rPr>
              <a:t>sudo apt update</a:t>
            </a:r>
            <a:endParaRPr lang="en-IN" altLang="en-US" sz="2000"/>
          </a:p>
          <a:p>
            <a:pPr marL="1371600" lvl="3" indent="457200">
              <a:buNone/>
            </a:pPr>
            <a:r>
              <a:rPr lang="en-IN" altLang="en-US" sz="2000">
                <a:sym typeface="+mn-ea"/>
              </a:rPr>
              <a:t>sudo apt install docker.io -y</a:t>
            </a:r>
            <a:endParaRPr lang="en-IN" altLang="en-US" sz="2000"/>
          </a:p>
          <a:p>
            <a:pPr marL="1371600" lvl="3" indent="457200">
              <a:buNone/>
            </a:pPr>
            <a:r>
              <a:rPr lang="en-IN" altLang="en-US" sz="2000">
                <a:sym typeface="+mn-ea"/>
              </a:rPr>
              <a:t>sudo usermod -aG docker ubuntu</a:t>
            </a:r>
            <a:endParaRPr lang="en-IN" altLang="en-US" sz="2000">
              <a:sym typeface="+mn-ea"/>
            </a:endParaRPr>
          </a:p>
          <a:p>
            <a:pPr marL="1371600" lvl="3" indent="457200">
              <a:buNone/>
            </a:pPr>
            <a:r>
              <a:rPr lang="en-IN" altLang="en-US" sz="2000">
                <a:sym typeface="+mn-ea"/>
              </a:rPr>
              <a:t>sudo docker --version</a:t>
            </a:r>
            <a:endParaRPr lang="en-IN" altLang="en-US" sz="2000"/>
          </a:p>
          <a:p>
            <a:pPr marL="1371600" lvl="3" indent="457200">
              <a:buNone/>
            </a:pPr>
            <a:r>
              <a:rPr lang="en-IN" altLang="en-US" sz="2000">
                <a:sym typeface="+mn-ea"/>
              </a:rPr>
              <a:t>sudo docker info</a:t>
            </a:r>
            <a:endParaRPr lang="en-IN" altLang="en-US" sz="2000"/>
          </a:p>
          <a:p>
            <a:pPr marL="0" lvl="3" indent="457200">
              <a:buNone/>
            </a:pPr>
            <a:r>
              <a:rPr lang="en-IN" altLang="en-US" sz="2000">
                <a:sym typeface="+mn-ea"/>
              </a:rPr>
              <a:t>                        sudo systemctl status docker</a:t>
            </a:r>
            <a:endParaRPr lang="en-IN" altLang="en-US" sz="2000"/>
          </a:p>
          <a:p>
            <a:pPr marL="914400" lvl="2" indent="45720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step 2:  Create one manager machine,other worker machine and Initialize Docker Swarm. (Manager is also a worker it acts like worker node also)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 		sudo docker swarm init --advertise-addr MANAGER_IP</a:t>
            </a:r>
            <a:endParaRPr lang="en-IN" altLang="en-US"/>
          </a:p>
          <a:p>
            <a:pPr marL="1371600" lvl="3" indent="457200">
              <a:buNone/>
            </a:pPr>
            <a:r>
              <a:rPr lang="en-IN" altLang="en-US"/>
              <a:t>sudo docker node ls</a:t>
            </a:r>
            <a:endParaRPr lang="en-IN" altLang="en-US"/>
          </a:p>
          <a:p>
            <a:pPr marL="1371600" lvl="3" indent="457200">
              <a:buNone/>
            </a:pPr>
            <a:endParaRPr lang="en-IN" altLang="en-US"/>
          </a:p>
          <a:p>
            <a:pPr marL="1371600" lvl="3" indent="457200">
              <a:buNone/>
            </a:pPr>
            <a:endParaRPr lang="en-IN" altLang="en-US"/>
          </a:p>
          <a:p>
            <a:pPr marL="1371600" lvl="3" indent="45720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" y="163195"/>
            <a:ext cx="10515600" cy="4351338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7500" b="1"/>
              <a:t>Step </a:t>
            </a:r>
            <a:r>
              <a:rPr lang="en-IN" altLang="en-US" sz="7500" b="1"/>
              <a:t>3</a:t>
            </a:r>
            <a:r>
              <a:rPr lang="en-US" sz="7500" b="1"/>
              <a:t> :  Join workers in the swarm</a:t>
            </a:r>
            <a:r>
              <a:rPr lang="en-IN" altLang="en-US" sz="7500" b="1"/>
              <a:t> </a:t>
            </a:r>
            <a:r>
              <a:rPr lang="en-US" sz="7500" b="1"/>
              <a:t>Get command for joining as worker</a:t>
            </a:r>
            <a:r>
              <a:rPr lang="en-IN" altLang="en-US" sz="7500" b="1"/>
              <a:t> i</a:t>
            </a:r>
            <a:r>
              <a:rPr lang="en-US" sz="7500" b="1"/>
              <a:t>n manager node run command</a:t>
            </a:r>
            <a:r>
              <a:rPr lang="en-IN" altLang="en-US" sz="7500" b="1"/>
              <a:t> </a:t>
            </a:r>
            <a:r>
              <a:rPr lang="en-US" sz="7500" b="1"/>
              <a:t>docker swarm join-token worker</a:t>
            </a:r>
            <a:r>
              <a:rPr lang="en-IN" altLang="en-US" sz="7500" b="1"/>
              <a:t> t</a:t>
            </a:r>
            <a:r>
              <a:rPr lang="en-US" sz="7500" b="1"/>
              <a:t>his</a:t>
            </a:r>
            <a:r>
              <a:rPr lang="en-IN" altLang="en-US" sz="7500" b="1"/>
              <a:t> </a:t>
            </a:r>
            <a:r>
              <a:rPr lang="en-US" sz="7500" b="1"/>
              <a:t>will give command to join swarm as worker</a:t>
            </a:r>
            <a:r>
              <a:rPr lang="en-IN" altLang="en-US" sz="7500" b="1"/>
              <a:t>.</a:t>
            </a:r>
            <a:endParaRPr lang="en-IN" altLang="en-US" sz="7500" b="1"/>
          </a:p>
          <a:p>
            <a:pPr marL="0" indent="0">
              <a:buNone/>
            </a:pPr>
            <a:endParaRPr lang="en-IN" altLang="en-US" sz="7500" b="1"/>
          </a:p>
          <a:p>
            <a:pPr marL="0" indent="0">
              <a:buNone/>
            </a:pPr>
            <a:r>
              <a:rPr lang="en-IN" altLang="en-US" sz="7500" b="1"/>
              <a:t>     $ sudo docker swarm join-token manager</a:t>
            </a:r>
            <a:endParaRPr lang="en-IN" altLang="en-US" sz="7500" b="1"/>
          </a:p>
          <a:p>
            <a:pPr marL="0" indent="0">
              <a:buNone/>
            </a:pPr>
            <a:r>
              <a:rPr lang="en-IN" altLang="en-US" sz="7500" b="1"/>
              <a:t>    	This will give command to join swarm as manager</a:t>
            </a:r>
            <a:endParaRPr lang="en-IN" altLang="en-US" sz="7500" b="1"/>
          </a:p>
          <a:p>
            <a:pPr marL="457200" lvl="1" indent="457200">
              <a:buNone/>
            </a:pPr>
            <a:r>
              <a:rPr lang="en-IN" altLang="en-US" sz="7500" b="1"/>
              <a:t>$ docker-machine ssh manager1 0r worker1/worker2</a:t>
            </a:r>
            <a:endParaRPr lang="en-IN" altLang="en-US" sz="7500" b="1"/>
          </a:p>
          <a:p>
            <a:pPr marL="457200" lvl="1" indent="457200">
              <a:buNone/>
            </a:pPr>
            <a:r>
              <a:rPr lang="en-IN" altLang="en-US" sz="7500" b="1"/>
              <a:t>(SSH into worker node (machine) and run command to join swarm as worker)</a:t>
            </a:r>
            <a:endParaRPr lang="en-IN" altLang="en-US" sz="7500" b="1"/>
          </a:p>
          <a:p>
            <a:pPr marL="0" indent="0">
              <a:buNone/>
            </a:pPr>
            <a:endParaRPr lang="en-IN" altLang="en-US" sz="7500" b="1"/>
          </a:p>
          <a:p>
            <a:pPr marL="0" indent="0">
              <a:buNone/>
            </a:pPr>
            <a:r>
              <a:rPr lang="en-IN" altLang="en-US" sz="7500" b="1"/>
              <a:t> In Manager Run command,</a:t>
            </a:r>
            <a:r>
              <a:rPr lang="en-IN" altLang="en-US" sz="7500" b="1">
                <a:sym typeface="+mn-ea"/>
              </a:rPr>
              <a:t>to verify worker is registered and is ready</a:t>
            </a:r>
            <a:endParaRPr lang="en-IN" altLang="en-US" sz="7500" b="1"/>
          </a:p>
          <a:p>
            <a:pPr marL="0" indent="0">
              <a:buNone/>
            </a:pPr>
            <a:r>
              <a:rPr lang="en-IN" altLang="en-US" sz="7500" b="1"/>
              <a:t> 	$ sudo docker node ls </a:t>
            </a:r>
            <a:endParaRPr lang="en-IN" altLang="en-US" sz="7500" b="1"/>
          </a:p>
          <a:p>
            <a:pPr marL="0" indent="0">
              <a:buNone/>
            </a:pPr>
            <a:r>
              <a:rPr lang="en-IN" altLang="en-US" sz="7500" b="1"/>
              <a:t>step 4: On manager run standard docker commands  </a:t>
            </a:r>
            <a:endParaRPr lang="en-IN" altLang="en-US" sz="7500" b="1"/>
          </a:p>
          <a:p>
            <a:pPr marL="0" lvl="1" indent="457200">
              <a:buNone/>
            </a:pPr>
            <a:r>
              <a:rPr lang="en-IN" altLang="en-US" sz="7500" b="1">
                <a:sym typeface="+mn-ea"/>
              </a:rPr>
              <a:t>                 $  sudo docker info</a:t>
            </a:r>
            <a:endParaRPr lang="en-IN" altLang="en-US" sz="7500" b="1"/>
          </a:p>
          <a:p>
            <a:pPr marL="457200" lvl="1" indent="457200">
              <a:buNone/>
            </a:pPr>
            <a:r>
              <a:rPr lang="en-IN" altLang="en-US" sz="7500" b="1"/>
              <a:t>netstat -tulpn | grep LISTEN    (apt install net-tools)</a:t>
            </a:r>
            <a:endParaRPr lang="en-IN" altLang="en-US" sz="7500" b="1"/>
          </a:p>
          <a:p>
            <a:pPr marL="0" indent="0">
              <a:buNone/>
            </a:pPr>
            <a:r>
              <a:rPr lang="en-IN" altLang="en-US" sz="7500" b="1"/>
              <a:t>Now check docker swarm command options docker swarm </a:t>
            </a:r>
            <a:endParaRPr lang="en-IN" altLang="en-US" sz="7500" b="1"/>
          </a:p>
          <a:p>
            <a:pPr marL="0" indent="0">
              <a:buNone/>
            </a:pPr>
            <a:r>
              <a:rPr lang="en-IN" altLang="en-US" sz="7500" b="1">
                <a:sym typeface="+mn-ea"/>
              </a:rPr>
              <a:t>step 5 :   Run containers on Docker Swarm and create a service to run on this swarm.</a:t>
            </a:r>
            <a:endParaRPr lang="en-IN" altLang="en-US" sz="7500" b="1">
              <a:sym typeface="+mn-ea"/>
            </a:endParaRPr>
          </a:p>
          <a:p>
            <a:pPr marL="457200" lvl="1" indent="457200">
              <a:buNone/>
            </a:pPr>
            <a:r>
              <a:rPr lang="en-IN" altLang="en-US" sz="7500" b="1">
                <a:sym typeface="+mn-ea"/>
              </a:rPr>
              <a:t>docker service create --name myservice --replicas 3 --publish 80:80 httpd</a:t>
            </a:r>
            <a:endParaRPr lang="en-IN" altLang="en-US" sz="7500" b="1">
              <a:sym typeface="+mn-ea"/>
            </a:endParaRPr>
          </a:p>
          <a:p>
            <a:pPr marL="457200" lvl="1" indent="457200">
              <a:buNone/>
            </a:pPr>
            <a:r>
              <a:rPr lang="en-IN" altLang="en-US" sz="7500" b="1">
                <a:sym typeface="+mn-ea"/>
              </a:rPr>
              <a:t>docker service ls</a:t>
            </a:r>
            <a:endParaRPr lang="en-IN" altLang="en-US" sz="7500" b="1">
              <a:sym typeface="+mn-ea"/>
            </a:endParaRPr>
          </a:p>
          <a:p>
            <a:pPr marL="457200" lvl="1" indent="457200">
              <a:buNone/>
            </a:pPr>
            <a:r>
              <a:rPr lang="en-IN" altLang="en-US" sz="7500" b="1">
                <a:sym typeface="+mn-ea"/>
              </a:rPr>
              <a:t>docker service ps name-of-service (to check where your service is runing)</a:t>
            </a:r>
            <a:endParaRPr lang="en-IN" altLang="en-US" sz="7500" b="1">
              <a:sym typeface="+mn-ea"/>
            </a:endParaRPr>
          </a:p>
          <a:p>
            <a:pPr marL="457200" lvl="1" indent="457200">
              <a:buNone/>
            </a:pPr>
            <a:r>
              <a:rPr lang="en-IN" altLang="en-US" sz="7500" b="1">
                <a:sym typeface="+mn-ea"/>
              </a:rPr>
              <a:t>docker ps</a:t>
            </a:r>
            <a:endParaRPr lang="en-IN" altLang="en-US" sz="7500" b="1">
              <a:sym typeface="+mn-ea"/>
            </a:endParaRPr>
          </a:p>
          <a:p>
            <a:pPr marL="457200" lvl="1" indent="457200">
              <a:buNone/>
            </a:pPr>
            <a:endParaRPr lang="en-IN" altLang="en-US" sz="7500" b="1">
              <a:sym typeface="+mn-ea"/>
            </a:endParaRPr>
          </a:p>
          <a:p>
            <a:pPr marL="0" indent="457200">
              <a:buNone/>
            </a:pPr>
            <a:r>
              <a:rPr lang="en-IN" altLang="en-US">
                <a:sym typeface="+mn-ea"/>
              </a:rPr>
              <a:t>          </a:t>
            </a:r>
            <a:endParaRPr lang="en-IN" altLang="en-US">
              <a:sym typeface="+mn-ea"/>
            </a:endParaRPr>
          </a:p>
          <a:p>
            <a:pPr marL="0" indent="45720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914400" lvl="2" indent="45720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60" y="243840"/>
            <a:ext cx="11000740" cy="6614160"/>
          </a:xfrm>
        </p:spPr>
        <p:txBody>
          <a:bodyPr>
            <a:normAutofit fontScale="70000"/>
          </a:bodyPr>
          <a:p>
            <a:r>
              <a:rPr lang="en-IN" altLang="en-US"/>
              <a:t>(ON Node if you remove this service)</a:t>
            </a:r>
            <a:endParaRPr lang="en-IN" altLang="en-US"/>
          </a:p>
          <a:p>
            <a:r>
              <a:rPr lang="en-IN" altLang="en-US"/>
              <a:t>docker rm -f container-id </a:t>
            </a:r>
            <a:endParaRPr lang="en-IN" altLang="en-US"/>
          </a:p>
          <a:p>
            <a:r>
              <a:rPr lang="en-IN" altLang="en-US"/>
              <a:t>docker ps</a:t>
            </a:r>
            <a:endParaRPr lang="en-IN" altLang="en-US"/>
          </a:p>
          <a:p>
            <a:r>
              <a:rPr lang="en-IN" altLang="en-US"/>
              <a:t>docker ps </a:t>
            </a:r>
            <a:endParaRPr lang="en-IN" altLang="en-US"/>
          </a:p>
          <a:p>
            <a:r>
              <a:rPr lang="en-IN" altLang="en-US"/>
              <a:t>(after sometimes container automatically up an running it create that service again an again if we remove that container, Thats the beauty of docker-swarm)</a:t>
            </a:r>
            <a:endParaRPr lang="en-IN" altLang="en-US"/>
          </a:p>
          <a:p>
            <a:pPr lvl="1"/>
            <a:r>
              <a:rPr lang="en-IN" altLang="en-US" b="1"/>
              <a:t>This is the job of docker-swarm (so-fast)</a:t>
            </a:r>
            <a:endParaRPr lang="en-IN" altLang="en-US" b="1"/>
          </a:p>
          <a:p>
            <a:r>
              <a:rPr lang="en-IN" altLang="en-US" b="1"/>
              <a:t>docker service rm service-name</a:t>
            </a:r>
            <a:endParaRPr lang="en-IN" altLang="en-US" b="1"/>
          </a:p>
          <a:p>
            <a:r>
              <a:rPr lang="en-IN" altLang="en-US" b="1">
                <a:sym typeface="+mn-ea"/>
              </a:rPr>
              <a:t>docker service create --name demo --replicas 6 --publish 80:80 httpd  (To check how the load-balancing happens)</a:t>
            </a:r>
            <a:endParaRPr lang="en-IN" altLang="en-US" b="1">
              <a:sym typeface="+mn-ea"/>
            </a:endParaRPr>
          </a:p>
          <a:p>
            <a:r>
              <a:rPr lang="en-IN" altLang="en-US" b="1">
                <a:sym typeface="+mn-ea"/>
              </a:rPr>
              <a:t>docker service inspect --pretty demo (It gives info about service)</a:t>
            </a:r>
            <a:endParaRPr lang="en-IN" altLang="en-US" b="1">
              <a:sym typeface="+mn-ea"/>
            </a:endParaRPr>
          </a:p>
          <a:p>
            <a:r>
              <a:rPr lang="en-IN" altLang="en-US" b="1">
                <a:sym typeface="+mn-ea"/>
              </a:rPr>
              <a:t>docker service rm demo</a:t>
            </a:r>
            <a:endParaRPr lang="en-IN" altLang="en-US" b="1"/>
          </a:p>
          <a:p>
            <a:r>
              <a:rPr lang="en-IN" altLang="en-US"/>
              <a:t>sudo docker swarm leave (worker-node left the swarm)</a:t>
            </a:r>
            <a:endParaRPr lang="en-IN" altLang="en-US"/>
          </a:p>
          <a:p>
            <a:r>
              <a:rPr lang="en-IN" altLang="en-US"/>
              <a:t>docker node rm Node-ID</a:t>
            </a:r>
            <a:endParaRPr lang="en-IN" altLang="en-US"/>
          </a:p>
          <a:p>
            <a:r>
              <a:rPr lang="en-IN" altLang="en-US"/>
              <a:t>docker swarm leave --force (Manger-node left the swarm)</a:t>
            </a:r>
            <a:endParaRPr lang="en-IN" altLang="en-US"/>
          </a:p>
          <a:p>
            <a:r>
              <a:rPr lang="en-IN" altLang="en-US"/>
              <a:t>docker swarm join-token worker (if token losts)</a:t>
            </a:r>
            <a:endParaRPr lang="en-IN" altLang="en-US"/>
          </a:p>
          <a:p>
            <a:r>
              <a:rPr lang="en-IN" altLang="en-US">
                <a:sym typeface="+mn-ea"/>
              </a:rPr>
              <a:t>docker swarm join-token manager</a:t>
            </a:r>
            <a:endParaRPr lang="en-IN" altLang="en-US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" y="160020"/>
            <a:ext cx="10515600" cy="1325563"/>
          </a:xfrm>
        </p:spPr>
        <p:txBody>
          <a:bodyPr>
            <a:normAutofit fontScale="90000"/>
          </a:bodyPr>
          <a:p>
            <a:r>
              <a:rPr lang="en-IN" altLang="en-US" sz="3335" b="1"/>
              <a:t>DOCKER STACK DEPLOY:</a:t>
            </a:r>
            <a:r>
              <a:rPr lang="en-IN" altLang="en-US" sz="2220" b="1"/>
              <a:t>-</a:t>
            </a:r>
            <a:r>
              <a:rPr lang="en-IN" altLang="en-US" b="1"/>
              <a:t> </a:t>
            </a:r>
            <a:r>
              <a:rPr lang="en-IN" altLang="en-US" sz="2220" b="1"/>
              <a:t>Docker stack function makes use of .yml files to deploy multiple services at onces.</a:t>
            </a:r>
            <a:br>
              <a:rPr lang="en-IN" altLang="en-US" sz="2220" b="1"/>
            </a:br>
            <a:endParaRPr lang="en-IN" altLang="en-US" sz="222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" y="1256030"/>
            <a:ext cx="10515600" cy="4351338"/>
          </a:xfrm>
        </p:spPr>
        <p:txBody>
          <a:bodyPr/>
          <a:p>
            <a:r>
              <a:rPr lang="en-IN" altLang="en-US" sz="1800"/>
              <a:t>Vi demo.yml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version: ‘3.8’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services: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    web: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          image: “httpd:lastest”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          build: . 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          ports: 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               -  “8000:8000”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     database: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1800"/>
              <a:t>          image: “mysql”</a:t>
            </a:r>
            <a:endParaRPr lang="en-IN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864870" y="5392420"/>
            <a:ext cx="6257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docker stack deploy -c demo.yml  demostack --(name of  stack)</a:t>
            </a:r>
            <a:endParaRPr lang="en-IN" altLang="en-US"/>
          </a:p>
          <a:p>
            <a:r>
              <a:rPr lang="en-IN" altLang="en-US"/>
              <a:t>docker service ls</a:t>
            </a:r>
            <a:endParaRPr lang="en-IN" altLang="en-US"/>
          </a:p>
          <a:p>
            <a:r>
              <a:rPr lang="en-IN" altLang="en-US"/>
              <a:t>docker service scale (service-id)=4</a:t>
            </a:r>
            <a:endParaRPr lang="en-IN" altLang="en-US"/>
          </a:p>
          <a:p>
            <a:r>
              <a:rPr lang="en-IN" altLang="en-US"/>
              <a:t>docker service ps  (service-name)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56920" y="4588510"/>
            <a:ext cx="5957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docker service  update --imagehttpd:latest httpd</a:t>
            </a:r>
            <a:endParaRPr lang="en-IN" altLang="en-US" b="1"/>
          </a:p>
          <a:p>
            <a:r>
              <a:rPr lang="en-IN" altLang="en-US"/>
              <a:t>(if you want to update the versions of images )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852795" y="1147445"/>
            <a:ext cx="3946525" cy="3556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sym typeface="+mn-ea"/>
              </a:rPr>
              <a:t>Vi demo2.yml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version: ‘3.8’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services: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    sample1: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          image: “nginx:lastest”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          ports: 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               -  “8000:8000”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     sample2: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          image: “ubuntu”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80" y="558800"/>
            <a:ext cx="10802620" cy="5618480"/>
          </a:xfrm>
        </p:spPr>
        <p:txBody>
          <a:bodyPr/>
          <a:p>
            <a:r>
              <a:rPr lang="en-IN" altLang="en-US"/>
              <a:t>We have gone through the basics of how to create a service using the command docker service create.</a:t>
            </a:r>
            <a:endParaRPr lang="en-IN" altLang="en-US"/>
          </a:p>
          <a:p>
            <a:r>
              <a:rPr lang="en-IN" altLang="en-US"/>
              <a:t>We have seen how to write yaml file to deploy services using docker stack.</a:t>
            </a:r>
            <a:endParaRPr lang="en-IN" altLang="en-US"/>
          </a:p>
          <a:p>
            <a:r>
              <a:rPr lang="en-IN" altLang="en-US"/>
              <a:t>We have seen different kinds of attributes like replicas, constraints, labels, environment, restart policy etc used in yaml file.</a:t>
            </a:r>
            <a:endParaRPr lang="en-IN" altLang="en-US"/>
          </a:p>
          <a:p>
            <a:r>
              <a:rPr lang="en-IN" altLang="en-US"/>
              <a:t>We have deployed sample nginx, mysql and voting app services on the docker swarm.</a:t>
            </a:r>
            <a:endParaRPr lang="en-IN" altLang="en-US"/>
          </a:p>
          <a:p>
            <a:r>
              <a:rPr lang="en-IN" altLang="en-US"/>
              <a:t>we have also seen how to easily make use of play with docker to create docker swarm and deploy the services.</a:t>
            </a:r>
            <a:endParaRPr lang="en-I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90" y="288925"/>
            <a:ext cx="11758295" cy="6313805"/>
          </a:xfrm>
        </p:spPr>
        <p:txBody>
          <a:bodyPr>
            <a:normAutofit/>
          </a:bodyPr>
          <a:p>
            <a:r>
              <a:rPr lang="en-US"/>
              <a:t>docker service create --replicas 3 -p 80:80 --name serviceName nginx</a:t>
            </a:r>
            <a:endParaRPr lang="en-US"/>
          </a:p>
          <a:p>
            <a:r>
              <a:rPr lang="en-US"/>
              <a:t>docker service ls</a:t>
            </a:r>
            <a:endParaRPr lang="en-US"/>
          </a:p>
          <a:p>
            <a:r>
              <a:rPr lang="en-US"/>
              <a:t>docker service ps serviceName</a:t>
            </a:r>
            <a:r>
              <a:rPr lang="en-IN" altLang="en-US"/>
              <a:t>  </a:t>
            </a:r>
            <a:endParaRPr lang="en-IN" altLang="en-US"/>
          </a:p>
          <a:p>
            <a:pPr marL="457200" lvl="2"/>
            <a:r>
              <a:rPr lang="en-IN" altLang="en-US">
                <a:sym typeface="+mn-ea"/>
              </a:rPr>
              <a:t>(Check the service running on all nodes and Check on the browser by giving ip for all nodes)</a:t>
            </a:r>
            <a:endParaRPr lang="en-IN" altLang="en-US"/>
          </a:p>
          <a:p>
            <a:r>
              <a:rPr lang="en-US">
                <a:sym typeface="+mn-ea"/>
              </a:rPr>
              <a:t>docker service scale serviceName=</a:t>
            </a:r>
            <a:r>
              <a:rPr lang="en-IN" altLang="en-US">
                <a:sym typeface="+mn-ea"/>
              </a:rPr>
              <a:t>4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docker service ps </a:t>
            </a:r>
            <a:r>
              <a:rPr lang="en-US">
                <a:sym typeface="+mn-ea"/>
              </a:rPr>
              <a:t>serviceName</a:t>
            </a:r>
            <a:r>
              <a:rPr lang="en-IN" altLang="en-US">
                <a:sym typeface="+mn-ea"/>
              </a:rPr>
              <a:t> </a:t>
            </a:r>
            <a:endParaRPr lang="en-IN" altLang="en-US"/>
          </a:p>
          <a:p>
            <a:r>
              <a:rPr lang="en-IN" altLang="en-US">
                <a:sym typeface="+mn-ea"/>
              </a:rPr>
              <a:t>docker node inspect nodename/self/worker/mangaer</a:t>
            </a:r>
            <a:endParaRPr lang="en-IN" altLang="en-US"/>
          </a:p>
          <a:p>
            <a:r>
              <a:rPr lang="en-IN" altLang="en-US">
                <a:sym typeface="+mn-ea"/>
              </a:rPr>
              <a:t> docker service update --image imagename:version web</a:t>
            </a:r>
            <a:endParaRPr lang="en-IN" altLang="en-US"/>
          </a:p>
          <a:p>
            <a:r>
              <a:rPr lang="en-IN" altLang="en-US">
                <a:sym typeface="+mn-ea"/>
              </a:rPr>
              <a:t> docker service update --image nginx:1.14.0 serviceName</a:t>
            </a:r>
            <a:endParaRPr lang="en-IN" altLang="en-US"/>
          </a:p>
          <a:p>
            <a:r>
              <a:rPr lang="en-IN" altLang="en-US" b="1">
                <a:sym typeface="+mn-ea"/>
              </a:rPr>
              <a:t>Shutdown node</a:t>
            </a:r>
            <a:endParaRPr lang="en-IN" altLang="en-US" b="1"/>
          </a:p>
          <a:p>
            <a:r>
              <a:rPr lang="en-IN" altLang="en-US">
                <a:sym typeface="+mn-ea"/>
              </a:rPr>
              <a:t>   docker node update --availability drain worker1</a:t>
            </a:r>
            <a:endParaRPr lang="en-IN" altLang="en-US"/>
          </a:p>
          <a:p>
            <a:r>
              <a:rPr lang="en-IN" altLang="en-US">
                <a:sym typeface="+mn-ea"/>
              </a:rPr>
              <a:t>docker service rm serviceName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5575"/>
            <a:ext cx="11389360" cy="6493510"/>
          </a:xfrm>
        </p:spPr>
        <p:txBody>
          <a:bodyPr>
            <a:normAutofit lnSpcReduction="10000"/>
          </a:bodyPr>
          <a:p>
            <a:r>
              <a:rPr lang="en-US"/>
              <a:t>docker service create --replicas 8 alpine ping www.google.com</a:t>
            </a:r>
            <a:endParaRPr lang="en-US"/>
          </a:p>
          <a:p>
            <a:r>
              <a:rPr lang="en-US"/>
              <a:t>docker service ls</a:t>
            </a:r>
            <a:endParaRPr lang="en-US"/>
          </a:p>
          <a:p>
            <a:pPr marL="457200" lvl="2"/>
            <a:r>
              <a:rPr lang="en-US" sz="2330">
                <a:sym typeface="+mn-ea"/>
              </a:rPr>
              <a:t>(when service is created then only containers spinup)</a:t>
            </a:r>
            <a:endParaRPr lang="en-US" sz="2330">
              <a:sym typeface="+mn-ea"/>
            </a:endParaRPr>
          </a:p>
          <a:p>
            <a:pPr marL="457200" lvl="2"/>
            <a:endParaRPr lang="en-US"/>
          </a:p>
          <a:p>
            <a:r>
              <a:rPr lang="en-IN" altLang="en-US" b="1"/>
              <a:t>Rolling Update/Upgrade Approch:-</a:t>
            </a:r>
            <a:r>
              <a:rPr lang="en-IN" altLang="en-US"/>
              <a:t> Rolling updates are used to update an image in the service while it is being run.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lvl="1"/>
            <a:r>
              <a:rPr lang="en-IN" altLang="en-US" sz="2800">
                <a:sym typeface="+mn-ea"/>
              </a:rPr>
              <a:t>docker service create --replicas 3 --name redisservice redis:3.0.6</a:t>
            </a:r>
            <a:endParaRPr lang="en-IN" altLang="en-US" sz="2800"/>
          </a:p>
          <a:p>
            <a:pPr lvl="1"/>
            <a:r>
              <a:rPr lang="en-IN" altLang="en-US" sz="2800">
                <a:sym typeface="+mn-ea"/>
              </a:rPr>
              <a:t>docker service update --image redis:3.0.7 redisservice</a:t>
            </a:r>
            <a:endParaRPr lang="en-IN" altLang="en-US" sz="2800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 b="1"/>
              <a:t>Draining Nodes:- Prevents the nodes for receiving new tasks.</a:t>
            </a:r>
            <a:endParaRPr lang="en-IN" altLang="en-US" b="1"/>
          </a:p>
          <a:p>
            <a:pPr lvl="1"/>
            <a:r>
              <a:rPr lang="en-IN" altLang="en-US" sz="2400"/>
              <a:t>docker node update --availability drain worker1</a:t>
            </a:r>
            <a:endParaRPr lang="en-IN" altLang="en-US" sz="2400"/>
          </a:p>
          <a:p>
            <a:pPr lvl="2"/>
            <a:r>
              <a:rPr lang="en-IN" altLang="en-US" sz="2000"/>
              <a:t>(This worker are under the maintance, so check no container are running &amp; load shift to other nodes)</a:t>
            </a:r>
            <a:endParaRPr lang="en-IN" altLang="en-US" sz="2000"/>
          </a:p>
          <a:p>
            <a:pPr marL="914400" lvl="2" indent="0">
              <a:buNone/>
            </a:pPr>
            <a:endParaRPr lang="en-IN" altLang="en-US" sz="2000"/>
          </a:p>
          <a:p>
            <a:pPr marL="0" lvl="3"/>
            <a:r>
              <a:rPr lang="en-IN" altLang="en-US" sz="2000">
                <a:sym typeface="+mn-ea"/>
              </a:rPr>
              <a:t>docker node update --availability active worker1</a:t>
            </a:r>
            <a:endParaRPr lang="en-IN" altLang="en-US" sz="2000"/>
          </a:p>
          <a:p>
            <a:pPr marL="914400" lvl="2" indent="0">
              <a:buNone/>
            </a:pPr>
            <a:endParaRPr lang="en-IN" altLang="en-US" sz="2000"/>
          </a:p>
          <a:p>
            <a:pPr lvl="1"/>
            <a:endParaRPr lang="en-IN" altLang="en-US" b="1"/>
          </a:p>
          <a:p>
            <a:endParaRPr lang="en-US"/>
          </a:p>
          <a:p>
            <a:pPr marL="457200" lvl="1" indent="0">
              <a:buNone/>
            </a:pPr>
            <a:endParaRPr lang="en-IN" altLang="en-US"/>
          </a:p>
          <a:p>
            <a:pPr lvl="1"/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/>
              <a:t>Docker-Compose vs Docker Stack function</a:t>
            </a:r>
            <a:br>
              <a:rPr lang="en-IN" altLang="en-US" b="1"/>
            </a:b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4879340"/>
          </a:xfrm>
        </p:spPr>
        <p:txBody>
          <a:bodyPr/>
          <a:p>
            <a:pPr marL="0" indent="0">
              <a:buNone/>
            </a:pPr>
            <a:r>
              <a:rPr lang="en-IN" altLang="en-US"/>
              <a:t>Docker Compose is used for defining and running multi-container applications on a single Docker host, while Docker Stack is used for deploying a stack of services to a Docker swarm.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Docker-compose in based on python while docker stack comes with a standard docker installation.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The 'docker stack' is a Docker command to manage Docker stacks. We can use this command to deploy a new stack or update an existing one, list stacks, list the tasks in the stack, remove one or more stacks, and list the services in the stack.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Health-Check of Docker Containers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0820"/>
            <a:ext cx="10515600" cy="1594485"/>
          </a:xfrm>
        </p:spPr>
        <p:txBody>
          <a:bodyPr>
            <a:normAutofit/>
          </a:bodyPr>
          <a:p>
            <a:r>
              <a:rPr lang="en-IN" altLang="en-US" sz="3000" b="1">
                <a:latin typeface="Times New Roman" panose="02020603050405020304" charset="0"/>
                <a:cs typeface="Times New Roman" panose="02020603050405020304" charset="0"/>
              </a:rPr>
              <a:t>Ansible vs Chef vs Puppet</a:t>
            </a:r>
            <a:br>
              <a:rPr lang="en-IN" altLang="en-US" sz="30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3000">
                <a:latin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n-IN" altLang="en-US" sz="3000">
                <a:sym typeface="+mn-ea"/>
              </a:rPr>
              <a:t>Pull- chef / Puppet} {Push - Ansible}</a:t>
            </a:r>
            <a:endParaRPr lang="en-IN" altLang="en-US" sz="3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358330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IN" altLang="en-US"/>
          </a:p>
          <a:p>
            <a:endParaRPr lang="en-IN" altLang="en-US">
              <a:sym typeface="+mn-ea"/>
            </a:endParaRPr>
          </a:p>
        </p:txBody>
      </p:sp>
      <p:pic>
        <p:nvPicPr>
          <p:cNvPr id="5" name="Picture 4" descr="123"/>
          <p:cNvPicPr>
            <a:picLocks noChangeAspect="1"/>
          </p:cNvPicPr>
          <p:nvPr/>
        </p:nvPicPr>
        <p:blipFill>
          <a:blip r:embed="rId1"/>
          <a:srcRect r="634" b="3950"/>
          <a:stretch>
            <a:fillRect/>
          </a:stretch>
        </p:blipFill>
        <p:spPr>
          <a:xfrm>
            <a:off x="3350260" y="1089025"/>
            <a:ext cx="461962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ym typeface="+mn-ea"/>
              </a:rPr>
              <a:t>Docker Swarm vs Kubernets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ansible-playbook scripts.yml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N" altLang="en-US"/>
              <a:t>Inventorys</a:t>
            </a:r>
            <a:endParaRPr lang="en-IN" altLang="en-US"/>
          </a:p>
          <a:p>
            <a:r>
              <a:rPr lang="en-IN" altLang="en-US"/>
              <a:t>/etc/ansible/hosts</a:t>
            </a:r>
            <a:endParaRPr lang="en-IN" altLang="en-US"/>
          </a:p>
          <a:p>
            <a:r>
              <a:rPr lang="en-IN" altLang="en-US"/>
              <a:t>ubuntu machine </a:t>
            </a:r>
            <a:endParaRPr lang="en-IN" altLang="en-US"/>
          </a:p>
          <a:p>
            <a:r>
              <a:rPr lang="en-IN" altLang="en-US"/>
              <a:t>Generate key on all machine (ssh-keygen)</a:t>
            </a:r>
            <a:endParaRPr lang="en-IN" altLang="en-US"/>
          </a:p>
          <a:p>
            <a:r>
              <a:rPr lang="en-IN" altLang="en-US"/>
              <a:t>cd /root/.ssh</a:t>
            </a:r>
            <a:endParaRPr lang="en-IN" altLang="en-US"/>
          </a:p>
          <a:p>
            <a:r>
              <a:rPr lang="en-IN" altLang="en-US"/>
              <a:t>ls</a:t>
            </a:r>
            <a:endParaRPr lang="en-IN" altLang="en-US"/>
          </a:p>
          <a:p>
            <a:r>
              <a:rPr lang="en-IN" altLang="en-US"/>
              <a:t>cat id_rsa_pub</a:t>
            </a:r>
            <a:endParaRPr lang="en-IN" altLang="en-US"/>
          </a:p>
          <a:p>
            <a:r>
              <a:rPr lang="en-IN" altLang="en-US"/>
              <a:t>add this public key of control node onto clients authorised key folder(Paste the key in authorised_key)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cd /etc/ansible  - vi ansible.cfg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ADD THIS CODE IN ABOVE FILE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[defaults]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host_key_checking = False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CHECK CONNECTIONS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ssh @IP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ansible all -m ping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/>
              <a:t>Ansible Adhoc Commands (we use it for 1 or 2 tasks on your managed nodes) [MODULE]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833735" cy="48006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IN" altLang="en-US">
                <a:solidFill>
                  <a:srgbClr val="FF0000"/>
                </a:solidFill>
              </a:rPr>
              <a:t>Que- difference between ansible-adhoc cmds vs ansible playbook.</a:t>
            </a:r>
            <a:endParaRPr lang="en-I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altLang="en-US"/>
              <a:t>           (Playbook for multiple tasks {like shell-scripting}) </a:t>
            </a:r>
            <a:endParaRPr lang="en-IN" altLang="en-US"/>
          </a:p>
          <a:p>
            <a:r>
              <a:rPr lang="en-IN" altLang="en-US"/>
              <a:t>ansible -i inventory all -m “shell” -a “touch devopsclass”</a:t>
            </a:r>
            <a:endParaRPr lang="en-IN" altLang="en-US"/>
          </a:p>
          <a:p>
            <a:r>
              <a:rPr lang="en-IN" altLang="en-US">
                <a:sym typeface="+mn-ea"/>
              </a:rPr>
              <a:t>ansible -i inventory all -m “shell” -a “nproc”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 -i inventory  webserver all -m “shell” -a “df”   (inventory / hosts) &amp; group of web-servers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ansible -i inventory all -m “copy” -a “src: ” “dest:” “owner”</a:t>
            </a:r>
            <a:endParaRPr lang="en-IN" altLang="en-US"/>
          </a:p>
          <a:p>
            <a:endParaRPr lang="en-IN" altLang="en-US"/>
          </a:p>
          <a:p>
            <a:r>
              <a:rPr lang="en-IN" altLang="en-US">
                <a:solidFill>
                  <a:srgbClr val="FF0000"/>
                </a:solidFill>
              </a:rPr>
              <a:t>ansible module- (Look Documentation) ($ ansible-doc -l) {list all the modules} </a:t>
            </a:r>
            <a:endParaRPr lang="en-IN" altLang="en-US">
              <a:solidFill>
                <a:srgbClr val="FF0000"/>
              </a:solidFill>
            </a:endParaRPr>
          </a:p>
          <a:p>
            <a:pPr marL="0" indent="457200">
              <a:buNone/>
            </a:pPr>
            <a:r>
              <a:rPr lang="en-IN" altLang="en-US" sz="3000">
                <a:solidFill>
                  <a:srgbClr val="FF0000"/>
                </a:solidFill>
                <a:sym typeface="+mn-ea"/>
              </a:rPr>
              <a:t>ansible-doc -l | wc -l  (total modules 2000+)</a:t>
            </a:r>
            <a:endParaRPr lang="en-IN" altLang="en-US" sz="3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rgbClr val="FF0000"/>
                </a:solidFill>
              </a:rPr>
              <a:t>Que-How do you group the servers in ansible/ how can you excute certain no of tasks on certain no of servers of virual machines.</a:t>
            </a:r>
            <a:endParaRPr lang="en-IN" altLang="en-US">
              <a:solidFill>
                <a:srgbClr val="FF0000"/>
              </a:solidFill>
            </a:endParaRPr>
          </a:p>
          <a:p>
            <a:r>
              <a:rPr lang="en-IN" altLang="en-US"/>
              <a:t>For multiple servers group them and give name to that server(10k-100k webservers or dbservers)</a:t>
            </a:r>
            <a:endParaRPr lang="en-IN" altLang="en-US"/>
          </a:p>
          <a:p>
            <a:r>
              <a:rPr lang="en-IN" altLang="en-US"/>
              <a:t>[webserver] [dbserver]....like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431165"/>
            <a:ext cx="11313160" cy="5869940"/>
          </a:xfrm>
        </p:spPr>
        <p:txBody>
          <a:bodyPr>
            <a:normAutofit fontScale="70000"/>
          </a:bodyPr>
          <a:p>
            <a:r>
              <a:rPr lang="en-IN" altLang="en-US"/>
              <a:t>The Ad-Hoc command is the one-linear ansible command that performs one task on the target hosts/groups.</a:t>
            </a:r>
            <a:endParaRPr lang="en-IN" altLang="en-US"/>
          </a:p>
          <a:p>
            <a:pPr marL="914400" lvl="3"/>
            <a:r>
              <a:rPr lang="en-IN" altLang="en-US">
                <a:sym typeface="+mn-ea"/>
              </a:rPr>
              <a:t>ansible -i inventory all -m ping</a:t>
            </a:r>
            <a:endParaRPr lang="en-IN" altLang="en-US"/>
          </a:p>
          <a:p>
            <a:r>
              <a:rPr lang="en-IN" altLang="en-US"/>
              <a:t>For multiple inventory or /hosts files use (-i db_inventary or -i hosts)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lvl="1"/>
            <a:r>
              <a:rPr lang="en-IN" altLang="en-US" sz="2400"/>
              <a:t>ansible all -m ping</a:t>
            </a:r>
            <a:endParaRPr lang="en-IN" altLang="en-US" sz="2400"/>
          </a:p>
          <a:p>
            <a:pPr lvl="1"/>
            <a:r>
              <a:rPr lang="en-IN" altLang="en-US" sz="2400"/>
              <a:t>ansible db:web_server -m ping</a:t>
            </a:r>
            <a:endParaRPr lang="en-IN" altLang="en-US" sz="2400"/>
          </a:p>
          <a:p>
            <a:pPr marL="457200" lvl="1" indent="0">
              <a:buNone/>
            </a:pPr>
            <a:endParaRPr lang="en-IN" altLang="en-US" sz="2400"/>
          </a:p>
          <a:p>
            <a:pPr lvl="1"/>
            <a:r>
              <a:rPr lang="en-IN" altLang="en-US">
                <a:sym typeface="+mn-ea"/>
              </a:rPr>
              <a:t>ansible db:web_server -m</a:t>
            </a:r>
            <a:r>
              <a:rPr lang="en-IN" altLang="en-US" sz="2400"/>
              <a:t> shell -a ‘’uptime”</a:t>
            </a:r>
            <a:endParaRPr lang="en-IN" altLang="en-US" sz="2400"/>
          </a:p>
          <a:p>
            <a:pPr lvl="1"/>
            <a:r>
              <a:rPr lang="en-IN" altLang="en-US">
                <a:sym typeface="+mn-ea"/>
              </a:rPr>
              <a:t>ansible db:web_server -m</a:t>
            </a:r>
            <a:r>
              <a:rPr lang="en-IN" altLang="en-US">
                <a:sym typeface="+mn-ea"/>
              </a:rPr>
              <a:t> shell -a ‘’free -m”</a:t>
            </a:r>
            <a:endParaRPr lang="en-IN" altLang="en-US">
              <a:sym typeface="+mn-ea"/>
            </a:endParaRPr>
          </a:p>
          <a:p>
            <a:pPr marL="457200" lvl="1" indent="0">
              <a:buNone/>
            </a:pP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ansible -i prod_inv -m shell -a “uptime”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ansible -i prod_inv -m shell -a “free -m”</a:t>
            </a:r>
            <a:endParaRPr lang="en-IN" altLang="en-US">
              <a:sym typeface="+mn-ea"/>
            </a:endParaRPr>
          </a:p>
          <a:p>
            <a:pPr lvl="1"/>
            <a:endParaRPr lang="en-IN" altLang="en-US">
              <a:sym typeface="+mn-ea"/>
            </a:endParaRPr>
          </a:p>
          <a:p>
            <a:pPr marL="457200" lvl="1" indent="0">
              <a:buNone/>
            </a:pPr>
            <a:r>
              <a:rPr lang="en-IN" altLang="en-US" b="1">
                <a:sym typeface="+mn-ea"/>
              </a:rPr>
              <a:t>ANSIBLE AD-HOC CMD SYNTAX</a:t>
            </a:r>
            <a:endParaRPr lang="en-IN" altLang="en-US" b="1">
              <a:sym typeface="+mn-ea"/>
            </a:endParaRPr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ansible [-i prod_inv] server_name:group1:group2 -m module [-a argument_value]</a:t>
            </a:r>
            <a:endParaRPr lang="en-IN" altLang="en-US">
              <a:sym typeface="+mn-ea"/>
            </a:endParaRPr>
          </a:p>
          <a:p>
            <a:pPr marL="457200" lvl="1" indent="0">
              <a:buNone/>
            </a:pPr>
            <a:endParaRPr lang="en-IN" altLang="en-US">
              <a:sym typeface="+mn-ea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Module- Module is a pre-defined programs, that are able to excute task on your managed nodes.</a:t>
            </a:r>
            <a:endParaRPr lang="en-IN" altLang="en-US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pPr marL="457200" lvl="1" indent="457200">
              <a:buNone/>
            </a:pPr>
            <a:r>
              <a:rPr lang="en-IN" altLang="en-US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(target - module is very imp in ansible-adhoc cmds)</a:t>
            </a:r>
            <a:endParaRPr lang="en-IN" altLang="en-US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pPr lvl="1"/>
            <a:endParaRPr lang="en-IN" altLang="en-US" sz="1800"/>
          </a:p>
          <a:p>
            <a:pPr lvl="1"/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23592</Words>
  <Application>WPS Presentation</Application>
  <PresentationFormat>Widescreen</PresentationFormat>
  <Paragraphs>752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Ansible:-Ansible is an open-source IT Configuration Mangement, Deployment and orchestration tools.</vt:lpstr>
      <vt:lpstr>Architecture of Ansible</vt:lpstr>
      <vt:lpstr>Have you worked on Ansible</vt:lpstr>
      <vt:lpstr>Ansible vs Chef vs Puppet {Pull- chef / Puppet} {Push - Ansible}</vt:lpstr>
      <vt:lpstr>ansible-playbook scripts.yml</vt:lpstr>
      <vt:lpstr>cd /etc/ansible  - vi ansible.cfg</vt:lpstr>
      <vt:lpstr>Ansible Adhoc Commands (we use it for 1 or 2 tasks on your managed nodes) [MODULE]</vt:lpstr>
      <vt:lpstr>PowerPoint 演示文稿</vt:lpstr>
      <vt:lpstr>Playbooks </vt:lpstr>
      <vt:lpstr>PowerPoint 演示文稿</vt:lpstr>
      <vt:lpstr>Playbook-2 (Install and Start Nginx)</vt:lpstr>
      <vt:lpstr>Ansible ROLES</vt:lpstr>
      <vt:lpstr>PowerPoint 演示文稿</vt:lpstr>
      <vt:lpstr>Efficient way of writting ansible playbook &amp; that will only increase the efficiency of writting complex playbooks is called Roles</vt:lpstr>
      <vt:lpstr>Ansible Vault</vt:lpstr>
      <vt:lpstr>Ansible-Vault Cmds - (ansible-vault -h)</vt:lpstr>
      <vt:lpstr>PowerPoint 演示文稿</vt:lpstr>
      <vt:lpstr>PowerPoint 演示文稿</vt:lpstr>
      <vt:lpstr>VM vs Containers</vt:lpstr>
      <vt:lpstr>why docker</vt:lpstr>
      <vt:lpstr>1st Dockerfile</vt:lpstr>
      <vt:lpstr>Architecture of Docker</vt:lpstr>
      <vt:lpstr>PowerPoint 演示文稿</vt:lpstr>
      <vt:lpstr>PowerPoint 演示文稿</vt:lpstr>
      <vt:lpstr>Remove exsiting containers  docker rm -f $(docker ps -aq)  (remove all containers forcefully)</vt:lpstr>
      <vt:lpstr>Overlay Network:-It is used for orchestration  eg. Docker Swarm</vt:lpstr>
      <vt:lpstr>PowerPoint 演示文稿</vt:lpstr>
      <vt:lpstr>PowerPoint 演示文稿</vt:lpstr>
      <vt:lpstr>Host Network- It create network at VPC level.</vt:lpstr>
      <vt:lpstr>Docker Volume:- Manage Data in Docker Container (to persist the container data)</vt:lpstr>
      <vt:lpstr>PowerPoint 演示文稿</vt:lpstr>
      <vt:lpstr>Docker-Compose:-Docker Compose is a tool that simplifies the process of defining and running multi-container Docker applications. It allows you to use a YAML file to configure the services, networks, and volumes required for a multi-container Docker application, making it easier to manage and deploy complex applications. Docker-Compose is also used to automate the process of deploying your multi containers.</vt:lpstr>
      <vt:lpstr>PowerPoint 演示文稿</vt:lpstr>
      <vt:lpstr>PowerPoint 演示文稿</vt:lpstr>
      <vt:lpstr>PowerPoint 演示文稿</vt:lpstr>
      <vt:lpstr>PowerPoint 演示文稿</vt:lpstr>
      <vt:lpstr>Docker Swarm:- Docker swarm is a group of machines that are running Docker and joined into a cluster. It is a tool for container Orchestration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 STACK DEPLOY:- Docker stack function makes use of .yml files to deploy multiple services at onces. </vt:lpstr>
      <vt:lpstr>PowerPoint 演示文稿</vt:lpstr>
      <vt:lpstr>PowerPoint 演示文稿</vt:lpstr>
      <vt:lpstr>PowerPoint 演示文稿</vt:lpstr>
      <vt:lpstr>Docker-Compose vs Docker Stack function </vt:lpstr>
      <vt:lpstr>Health-Check of Docker Containers</vt:lpstr>
      <vt:lpstr>Docker Swarm vs Kubernets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sarik</dc:creator>
  <cp:lastModifiedBy>Pooja Mane</cp:lastModifiedBy>
  <cp:revision>301</cp:revision>
  <dcterms:created xsi:type="dcterms:W3CDTF">2023-12-20T12:06:00Z</dcterms:created>
  <dcterms:modified xsi:type="dcterms:W3CDTF">2024-01-12T12:53:40Z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67A5C1E3F4AD4776B61279DC971146F7_11</vt:lpwstr>
  </property>
  <property fmtid="{D5CDD505-2E9C-101B-9397-08002B2CF9AE}" pid="3" name="KSOProductBuildVer">
    <vt:lpwstr>1033-12.2.0.13359</vt:lpwstr>
  </property>
</Properties>
</file>