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8" r:id="rId1"/>
  </p:sldMasterIdLst>
  <p:sldIdLst>
    <p:sldId id="274"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B41AE0-7C7A-4D4C-BD41-2DC7C76FA2C8}" type="datetimeFigureOut">
              <a:rPr lang="en-IN" smtClean="0"/>
              <a:t>01-03-2024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6BE6526-8125-4831-ADD9-1DA4E5EDA7B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136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41AE0-7C7A-4D4C-BD41-2DC7C76FA2C8}"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BE6526-8125-4831-ADD9-1DA4E5EDA7B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1338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41AE0-7C7A-4D4C-BD41-2DC7C76FA2C8}"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BE6526-8125-4831-ADD9-1DA4E5EDA7B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778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41AE0-7C7A-4D4C-BD41-2DC7C76FA2C8}"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BE6526-8125-4831-ADD9-1DA4E5EDA7B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9299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41AE0-7C7A-4D4C-BD41-2DC7C76FA2C8}"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BE6526-8125-4831-ADD9-1DA4E5EDA7B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4657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B41AE0-7C7A-4D4C-BD41-2DC7C76FA2C8}"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BE6526-8125-4831-ADD9-1DA4E5EDA7B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564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B41AE0-7C7A-4D4C-BD41-2DC7C76FA2C8}" type="datetimeFigureOut">
              <a:rPr lang="en-IN" smtClean="0"/>
              <a:t>01-03-2024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BE6526-8125-4831-ADD9-1DA4E5EDA7B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189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B41AE0-7C7A-4D4C-BD41-2DC7C76FA2C8}" type="datetimeFigureOut">
              <a:rPr lang="en-IN" smtClean="0"/>
              <a:t>01-03-2024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BE6526-8125-4831-ADD9-1DA4E5EDA7B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972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41AE0-7C7A-4D4C-BD41-2DC7C76FA2C8}" type="datetimeFigureOut">
              <a:rPr lang="en-IN" smtClean="0"/>
              <a:t>01-03-2024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BE6526-8125-4831-ADD9-1DA4E5EDA7BB}" type="slidenum">
              <a:rPr lang="en-IN" smtClean="0"/>
              <a:t>‹#›</a:t>
            </a:fld>
            <a:endParaRPr lang="en-IN"/>
          </a:p>
        </p:txBody>
      </p:sp>
    </p:spTree>
    <p:extLst>
      <p:ext uri="{BB962C8B-B14F-4D97-AF65-F5344CB8AC3E}">
        <p14:creationId xmlns:p14="http://schemas.microsoft.com/office/powerpoint/2010/main" val="1854141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B41AE0-7C7A-4D4C-BD41-2DC7C76FA2C8}"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BE6526-8125-4831-ADD9-1DA4E5EDA7B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5043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6B41AE0-7C7A-4D4C-BD41-2DC7C76FA2C8}" type="datetimeFigureOut">
              <a:rPr lang="en-IN" smtClean="0"/>
              <a:t>01-03-2024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6BE6526-8125-4831-ADD9-1DA4E5EDA7B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652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6B41AE0-7C7A-4D4C-BD41-2DC7C76FA2C8}" type="datetimeFigureOut">
              <a:rPr lang="en-IN" smtClean="0"/>
              <a:t>01-03-2024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6BE6526-8125-4831-ADD9-1DA4E5EDA7B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525994"/>
      </p:ext>
    </p:extLst>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95746-ECD1-45D8-8E27-C853A94DA9D9}"/>
              </a:ext>
            </a:extLst>
          </p:cNvPr>
          <p:cNvSpPr>
            <a:spLocks noGrp="1"/>
          </p:cNvSpPr>
          <p:nvPr>
            <p:ph type="title"/>
          </p:nvPr>
        </p:nvSpPr>
        <p:spPr>
          <a:xfrm>
            <a:off x="838200" y="365125"/>
            <a:ext cx="10515600" cy="3495675"/>
          </a:xfrm>
        </p:spPr>
        <p:txBody>
          <a:bodyPr/>
          <a:lstStyle/>
          <a:p>
            <a:r>
              <a:rPr lang="en-US" sz="4400" b="1" i="0" u="none" strike="noStrike" dirty="0">
                <a:solidFill>
                  <a:srgbClr val="000000"/>
                </a:solidFill>
                <a:effectLst/>
                <a:latin typeface="Lato" panose="020F0502020204030203" pitchFamily="34" charset="0"/>
              </a:rPr>
              <a:t>Capstone Project: </a:t>
            </a:r>
            <a:br>
              <a:rPr lang="en-US" b="0" dirty="0">
                <a:effectLst/>
              </a:rPr>
            </a:br>
            <a:r>
              <a:rPr lang="en-US" sz="4400" b="1" i="0" u="none" strike="noStrike" dirty="0">
                <a:solidFill>
                  <a:srgbClr val="000000"/>
                </a:solidFill>
                <a:effectLst/>
                <a:latin typeface="Lato" panose="020F0502020204030203" pitchFamily="34" charset="0"/>
              </a:rPr>
              <a:t>Analytical CRM Development for a Bank</a:t>
            </a:r>
            <a:br>
              <a:rPr lang="en-US" b="0" dirty="0">
                <a:effectLst/>
              </a:rPr>
            </a:br>
            <a:br>
              <a:rPr lang="en-US" dirty="0"/>
            </a:br>
            <a:endParaRPr lang="en-IN" dirty="0"/>
          </a:p>
        </p:txBody>
      </p:sp>
    </p:spTree>
    <p:extLst>
      <p:ext uri="{BB962C8B-B14F-4D97-AF65-F5344CB8AC3E}">
        <p14:creationId xmlns:p14="http://schemas.microsoft.com/office/powerpoint/2010/main" val="203614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A2C9-CBB2-4E6C-9C9A-7ED2DB9B327E}"/>
              </a:ext>
            </a:extLst>
          </p:cNvPr>
          <p:cNvSpPr>
            <a:spLocks noGrp="1"/>
          </p:cNvSpPr>
          <p:nvPr>
            <p:ph type="title"/>
          </p:nvPr>
        </p:nvSpPr>
        <p:spPr/>
        <p:txBody>
          <a:bodyPr/>
          <a:lstStyle/>
          <a:p>
            <a:r>
              <a:rPr lang="en-IN" b="1" i="0" dirty="0">
                <a:solidFill>
                  <a:srgbClr val="242424"/>
                </a:solidFill>
                <a:effectLst/>
                <a:latin typeface="source-serif-pro"/>
              </a:rPr>
              <a:t>Data categorization and Grouping.</a:t>
            </a:r>
            <a:endParaRPr lang="en-IN" dirty="0"/>
          </a:p>
        </p:txBody>
      </p:sp>
      <p:sp>
        <p:nvSpPr>
          <p:cNvPr id="3" name="Content Placeholder 2">
            <a:extLst>
              <a:ext uri="{FF2B5EF4-FFF2-40B4-BE49-F238E27FC236}">
                <a16:creationId xmlns:a16="http://schemas.microsoft.com/office/drawing/2014/main" id="{F8661611-2E88-4229-B1BA-540F99D941C7}"/>
              </a:ext>
            </a:extLst>
          </p:cNvPr>
          <p:cNvSpPr>
            <a:spLocks noGrp="1"/>
          </p:cNvSpPr>
          <p:nvPr>
            <p:ph idx="1"/>
          </p:nvPr>
        </p:nvSpPr>
        <p:spPr/>
        <p:txBody>
          <a:bodyPr/>
          <a:lstStyle/>
          <a:p>
            <a:pPr marL="0" indent="0">
              <a:buNone/>
            </a:pPr>
            <a:r>
              <a:rPr lang="en-US" b="0" i="0" dirty="0">
                <a:solidFill>
                  <a:srgbClr val="242424"/>
                </a:solidFill>
                <a:effectLst/>
                <a:latin typeface="source-serif-pro"/>
              </a:rPr>
              <a:t>The Tenure</a:t>
            </a:r>
            <a:r>
              <a:rPr lang="en-US" b="1" i="0" dirty="0">
                <a:solidFill>
                  <a:srgbClr val="242424"/>
                </a:solidFill>
                <a:effectLst/>
                <a:latin typeface="source-serif-pro"/>
              </a:rPr>
              <a:t> </a:t>
            </a:r>
            <a:r>
              <a:rPr lang="en-US" b="0" i="0" dirty="0">
                <a:solidFill>
                  <a:srgbClr val="242424"/>
                </a:solidFill>
                <a:effectLst/>
                <a:latin typeface="source-serif-pro"/>
              </a:rPr>
              <a:t>column had 5 distinct values. With a minimum of 3 and a maximum of 7</a:t>
            </a:r>
          </a:p>
          <a:p>
            <a:pPr marL="0" indent="0">
              <a:buNone/>
            </a:pPr>
            <a:r>
              <a:rPr lang="en-US" b="0" i="0" dirty="0">
                <a:solidFill>
                  <a:srgbClr val="242424"/>
                </a:solidFill>
                <a:effectLst/>
                <a:latin typeface="source-serif-pro"/>
              </a:rPr>
              <a:t>I then grouped each of them using </a:t>
            </a:r>
            <a:r>
              <a:rPr lang="en-US" b="0" i="1" dirty="0">
                <a:solidFill>
                  <a:srgbClr val="242424"/>
                </a:solidFill>
                <a:effectLst/>
                <a:latin typeface="source-serif-pro"/>
              </a:rPr>
              <a:t>conditional column</a:t>
            </a:r>
            <a:r>
              <a:rPr lang="en-US" b="0" i="0" dirty="0">
                <a:solidFill>
                  <a:srgbClr val="242424"/>
                </a:solidFill>
                <a:effectLst/>
                <a:latin typeface="source-serif-pro"/>
              </a:rPr>
              <a:t> function.</a:t>
            </a:r>
          </a:p>
          <a:p>
            <a:pPr marL="0" indent="0">
              <a:buNone/>
            </a:pPr>
            <a:endParaRPr lang="en-IN" dirty="0"/>
          </a:p>
        </p:txBody>
      </p:sp>
    </p:spTree>
    <p:extLst>
      <p:ext uri="{BB962C8B-B14F-4D97-AF65-F5344CB8AC3E}">
        <p14:creationId xmlns:p14="http://schemas.microsoft.com/office/powerpoint/2010/main" val="2690821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1F60-2807-4E9A-BBDD-A58D0487C25B}"/>
              </a:ext>
            </a:extLst>
          </p:cNvPr>
          <p:cNvSpPr>
            <a:spLocks noGrp="1"/>
          </p:cNvSpPr>
          <p:nvPr>
            <p:ph type="title"/>
          </p:nvPr>
        </p:nvSpPr>
        <p:spPr/>
        <p:txBody>
          <a:bodyPr/>
          <a:lstStyle/>
          <a:p>
            <a:r>
              <a:rPr lang="en-IN" b="1" i="0" dirty="0">
                <a:solidFill>
                  <a:srgbClr val="242424"/>
                </a:solidFill>
                <a:effectLst/>
                <a:latin typeface="source-serif-pro"/>
              </a:rPr>
              <a:t>Formatting</a:t>
            </a:r>
            <a:endParaRPr lang="en-IN" dirty="0"/>
          </a:p>
        </p:txBody>
      </p:sp>
      <p:sp>
        <p:nvSpPr>
          <p:cNvPr id="3" name="Content Placeholder 2">
            <a:extLst>
              <a:ext uri="{FF2B5EF4-FFF2-40B4-BE49-F238E27FC236}">
                <a16:creationId xmlns:a16="http://schemas.microsoft.com/office/drawing/2014/main" id="{57B8BB79-3B15-4C73-984A-2B9B4F833C08}"/>
              </a:ext>
            </a:extLst>
          </p:cNvPr>
          <p:cNvSpPr>
            <a:spLocks noGrp="1"/>
          </p:cNvSpPr>
          <p:nvPr>
            <p:ph idx="1"/>
          </p:nvPr>
        </p:nvSpPr>
        <p:spPr/>
        <p:txBody>
          <a:bodyPr/>
          <a:lstStyle/>
          <a:p>
            <a:r>
              <a:rPr lang="en-US" b="0" i="0" dirty="0">
                <a:solidFill>
                  <a:srgbClr val="242424"/>
                </a:solidFill>
                <a:effectLst/>
                <a:latin typeface="source-serif-pro"/>
              </a:rPr>
              <a:t>The following column; </a:t>
            </a:r>
            <a:r>
              <a:rPr lang="en-US" b="0" i="1" dirty="0">
                <a:solidFill>
                  <a:srgbClr val="242424"/>
                </a:solidFill>
                <a:effectLst/>
                <a:latin typeface="source-serif-pro"/>
              </a:rPr>
              <a:t>Geography ID </a:t>
            </a:r>
            <a:r>
              <a:rPr lang="en-US" i="1" dirty="0">
                <a:solidFill>
                  <a:srgbClr val="242424"/>
                </a:solidFill>
                <a:latin typeface="source-serif-pro"/>
              </a:rPr>
              <a:t>in Bank Churn table</a:t>
            </a:r>
            <a:r>
              <a:rPr lang="en-US" b="0" i="0" dirty="0">
                <a:solidFill>
                  <a:srgbClr val="242424"/>
                </a:solidFill>
                <a:effectLst/>
                <a:latin typeface="source-serif-pro"/>
              </a:rPr>
              <a:t> had Numeric datatype of 1 ,2and 3. However, this lacks clarity and would be confusing on the report. I formatted them by using the </a:t>
            </a:r>
            <a:r>
              <a:rPr lang="en-US" b="0" i="1" dirty="0">
                <a:solidFill>
                  <a:srgbClr val="242424"/>
                </a:solidFill>
                <a:effectLst/>
                <a:latin typeface="source-serif-pro"/>
              </a:rPr>
              <a:t>replace values</a:t>
            </a:r>
            <a:r>
              <a:rPr lang="en-US" b="0" i="0" dirty="0">
                <a:solidFill>
                  <a:srgbClr val="242424"/>
                </a:solidFill>
                <a:effectLst/>
                <a:latin typeface="source-serif-pro"/>
              </a:rPr>
              <a:t> option to change them to more intuitive data type and also changed the column name as Geography Location.</a:t>
            </a:r>
          </a:p>
          <a:p>
            <a:pPr marL="0" indent="0">
              <a:buNone/>
            </a:pPr>
            <a:r>
              <a:rPr lang="en-US" dirty="0">
                <a:solidFill>
                  <a:srgbClr val="242424"/>
                </a:solidFill>
                <a:latin typeface="source-serif-pro"/>
              </a:rPr>
              <a:t>  1 for France ,2 for Spain and 3 for Germany</a:t>
            </a:r>
            <a:endParaRPr lang="en-IN" dirty="0"/>
          </a:p>
        </p:txBody>
      </p:sp>
    </p:spTree>
    <p:extLst>
      <p:ext uri="{BB962C8B-B14F-4D97-AF65-F5344CB8AC3E}">
        <p14:creationId xmlns:p14="http://schemas.microsoft.com/office/powerpoint/2010/main" val="152821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6447B-5C75-4E48-A572-F4CFDAFC6238}"/>
              </a:ext>
            </a:extLst>
          </p:cNvPr>
          <p:cNvSpPr>
            <a:spLocks noGrp="1"/>
          </p:cNvSpPr>
          <p:nvPr>
            <p:ph type="title"/>
          </p:nvPr>
        </p:nvSpPr>
        <p:spPr>
          <a:xfrm>
            <a:off x="838200" y="365125"/>
            <a:ext cx="10515600" cy="587375"/>
          </a:xfrm>
        </p:spPr>
        <p:txBody>
          <a:bodyPr>
            <a:normAutofit/>
          </a:bodyPr>
          <a:lstStyle/>
          <a:p>
            <a:r>
              <a:rPr lang="en-IN" b="0" i="0" dirty="0">
                <a:solidFill>
                  <a:srgbClr val="242424"/>
                </a:solidFill>
                <a:effectLst/>
                <a:latin typeface="source-serif-pro"/>
              </a:rPr>
              <a:t> </a:t>
            </a:r>
            <a:r>
              <a:rPr lang="en-IN" b="1" i="0" dirty="0">
                <a:solidFill>
                  <a:srgbClr val="242424"/>
                </a:solidFill>
                <a:effectLst/>
                <a:latin typeface="source-serif-pro"/>
              </a:rPr>
              <a:t>Data Modelling</a:t>
            </a:r>
            <a:endParaRPr lang="en-IN" dirty="0"/>
          </a:p>
        </p:txBody>
      </p:sp>
      <p:sp>
        <p:nvSpPr>
          <p:cNvPr id="3" name="Content Placeholder 2">
            <a:extLst>
              <a:ext uri="{FF2B5EF4-FFF2-40B4-BE49-F238E27FC236}">
                <a16:creationId xmlns:a16="http://schemas.microsoft.com/office/drawing/2014/main" id="{54E2CD6A-8C15-40BD-A238-251D72B9BADD}"/>
              </a:ext>
            </a:extLst>
          </p:cNvPr>
          <p:cNvSpPr>
            <a:spLocks noGrp="1"/>
          </p:cNvSpPr>
          <p:nvPr>
            <p:ph idx="1"/>
          </p:nvPr>
        </p:nvSpPr>
        <p:spPr>
          <a:xfrm>
            <a:off x="838200" y="1066800"/>
            <a:ext cx="10515600" cy="5110163"/>
          </a:xfrm>
        </p:spPr>
        <p:txBody>
          <a:bodyPr/>
          <a:lstStyle/>
          <a:p>
            <a:r>
              <a:rPr lang="en-US" b="0" i="0" dirty="0">
                <a:solidFill>
                  <a:srgbClr val="242424"/>
                </a:solidFill>
                <a:effectLst/>
                <a:latin typeface="source-serif-pro"/>
              </a:rPr>
              <a:t>Here, I explored the relationship between these tables and how they are connected. This is to make visualization easy.</a:t>
            </a:r>
            <a:endParaRPr lang="en-IN" dirty="0"/>
          </a:p>
        </p:txBody>
      </p:sp>
      <p:pic>
        <p:nvPicPr>
          <p:cNvPr id="5" name="Picture 4">
            <a:extLst>
              <a:ext uri="{FF2B5EF4-FFF2-40B4-BE49-F238E27FC236}">
                <a16:creationId xmlns:a16="http://schemas.microsoft.com/office/drawing/2014/main" id="{F2176C56-8B64-4C9B-9350-36DDBEE7E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50" y="2020184"/>
            <a:ext cx="10274300" cy="4271079"/>
          </a:xfrm>
          <a:prstGeom prst="rect">
            <a:avLst/>
          </a:prstGeom>
        </p:spPr>
      </p:pic>
    </p:spTree>
    <p:extLst>
      <p:ext uri="{BB962C8B-B14F-4D97-AF65-F5344CB8AC3E}">
        <p14:creationId xmlns:p14="http://schemas.microsoft.com/office/powerpoint/2010/main" val="2263419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B54AF-E544-4E0D-8477-C46D873437E0}"/>
              </a:ext>
            </a:extLst>
          </p:cNvPr>
          <p:cNvSpPr>
            <a:spLocks noGrp="1"/>
          </p:cNvSpPr>
          <p:nvPr>
            <p:ph type="title"/>
          </p:nvPr>
        </p:nvSpPr>
        <p:spPr/>
        <p:txBody>
          <a:bodyPr/>
          <a:lstStyle/>
          <a:p>
            <a:r>
              <a:rPr lang="en-IN" b="1" i="0" dirty="0">
                <a:solidFill>
                  <a:srgbClr val="242424"/>
                </a:solidFill>
                <a:effectLst/>
                <a:latin typeface="source-serif-pro"/>
              </a:rPr>
              <a:t>Visualization — Report</a:t>
            </a:r>
            <a:endParaRPr lang="en-IN" dirty="0"/>
          </a:p>
        </p:txBody>
      </p:sp>
      <p:sp>
        <p:nvSpPr>
          <p:cNvPr id="3" name="Content Placeholder 2">
            <a:extLst>
              <a:ext uri="{FF2B5EF4-FFF2-40B4-BE49-F238E27FC236}">
                <a16:creationId xmlns:a16="http://schemas.microsoft.com/office/drawing/2014/main" id="{0F09A6B0-5D8B-4B0D-B621-B43DCA2F38F5}"/>
              </a:ext>
            </a:extLst>
          </p:cNvPr>
          <p:cNvSpPr>
            <a:spLocks noGrp="1"/>
          </p:cNvSpPr>
          <p:nvPr>
            <p:ph idx="1"/>
          </p:nvPr>
        </p:nvSpPr>
        <p:spPr/>
        <p:txBody>
          <a:bodyPr>
            <a:normAutofit/>
          </a:bodyPr>
          <a:lstStyle/>
          <a:p>
            <a:r>
              <a:rPr lang="en-US" b="0" i="0" dirty="0">
                <a:solidFill>
                  <a:srgbClr val="242424"/>
                </a:solidFill>
                <a:effectLst/>
                <a:latin typeface="source-serif-pro"/>
              </a:rPr>
              <a:t>I started the report by creating a few DAX measures.</a:t>
            </a:r>
          </a:p>
          <a:p>
            <a:r>
              <a:rPr lang="en-US" b="1" i="1" dirty="0">
                <a:solidFill>
                  <a:srgbClr val="242424"/>
                </a:solidFill>
                <a:effectLst/>
                <a:latin typeface="source-serif-pro"/>
              </a:rPr>
              <a:t>DAX</a:t>
            </a:r>
            <a:r>
              <a:rPr lang="en-US" b="0" i="0" dirty="0">
                <a:solidFill>
                  <a:srgbClr val="242424"/>
                </a:solidFill>
                <a:effectLst/>
                <a:latin typeface="source-serif-pro"/>
              </a:rPr>
              <a:t> simply means Data Analysis Expression. It is an expression that helps with calculations while building report. The three I created were:</a:t>
            </a:r>
            <a:endParaRPr lang="en-US" dirty="0">
              <a:solidFill>
                <a:srgbClr val="242424"/>
              </a:solidFill>
              <a:latin typeface="source-serif-pro"/>
            </a:endParaRPr>
          </a:p>
          <a:p>
            <a:pPr algn="l">
              <a:buFont typeface="Arial" panose="020B0604020202020204" pitchFamily="34" charset="0"/>
              <a:buChar char="•"/>
            </a:pPr>
            <a:r>
              <a:rPr lang="en-US" b="0" i="0" dirty="0">
                <a:solidFill>
                  <a:srgbClr val="242424"/>
                </a:solidFill>
                <a:effectLst/>
                <a:latin typeface="source-serif-pro"/>
              </a:rPr>
              <a:t>Customers(Number of customers)</a:t>
            </a:r>
          </a:p>
          <a:p>
            <a:pPr algn="l">
              <a:buFont typeface="Arial" panose="020B0604020202020204" pitchFamily="34" charset="0"/>
              <a:buChar char="•"/>
            </a:pPr>
            <a:r>
              <a:rPr lang="en-US" b="0" i="0" dirty="0">
                <a:solidFill>
                  <a:srgbClr val="242424"/>
                </a:solidFill>
                <a:effectLst/>
                <a:latin typeface="source-serif-pro"/>
              </a:rPr>
              <a:t>Churn rate (%)</a:t>
            </a:r>
          </a:p>
          <a:p>
            <a:pPr algn="l">
              <a:buFont typeface="Arial" panose="020B0604020202020204" pitchFamily="34" charset="0"/>
              <a:buChar char="•"/>
            </a:pPr>
            <a:r>
              <a:rPr lang="en-US" b="0" i="0" dirty="0">
                <a:solidFill>
                  <a:srgbClr val="242424"/>
                </a:solidFill>
                <a:effectLst/>
                <a:latin typeface="source-serif-pro"/>
              </a:rPr>
              <a:t>Customers Churned</a:t>
            </a:r>
          </a:p>
          <a:p>
            <a:pPr algn="l">
              <a:buFont typeface="Arial" panose="020B0604020202020204" pitchFamily="34" charset="0"/>
              <a:buChar char="•"/>
            </a:pPr>
            <a:r>
              <a:rPr lang="en-US" dirty="0">
                <a:solidFill>
                  <a:srgbClr val="242424"/>
                </a:solidFill>
                <a:latin typeface="source-serif-pro"/>
              </a:rPr>
              <a:t>Active Accounts</a:t>
            </a:r>
          </a:p>
          <a:p>
            <a:pPr algn="l">
              <a:buFont typeface="Arial" panose="020B0604020202020204" pitchFamily="34" charset="0"/>
              <a:buChar char="•"/>
            </a:pPr>
            <a:endParaRPr lang="en-US" b="0" i="0" dirty="0">
              <a:solidFill>
                <a:srgbClr val="242424"/>
              </a:solidFill>
              <a:effectLst/>
              <a:latin typeface="source-serif-pro"/>
            </a:endParaRPr>
          </a:p>
          <a:p>
            <a:pPr marL="0" indent="0">
              <a:buNone/>
            </a:pPr>
            <a:endParaRPr lang="en-IN" dirty="0"/>
          </a:p>
        </p:txBody>
      </p:sp>
    </p:spTree>
    <p:extLst>
      <p:ext uri="{BB962C8B-B14F-4D97-AF65-F5344CB8AC3E}">
        <p14:creationId xmlns:p14="http://schemas.microsoft.com/office/powerpoint/2010/main" val="2936096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40EC-88E2-434E-8D57-C2389ABE7C35}"/>
              </a:ext>
            </a:extLst>
          </p:cNvPr>
          <p:cNvSpPr>
            <a:spLocks noGrp="1"/>
          </p:cNvSpPr>
          <p:nvPr>
            <p:ph type="title"/>
          </p:nvPr>
        </p:nvSpPr>
        <p:spPr/>
        <p:txBody>
          <a:bodyPr>
            <a:normAutofit/>
          </a:bodyPr>
          <a:lstStyle/>
          <a:p>
            <a:r>
              <a:rPr lang="en-US" b="1" i="0" dirty="0">
                <a:solidFill>
                  <a:srgbClr val="242424"/>
                </a:solidFill>
                <a:effectLst/>
                <a:latin typeface="source-serif-pro"/>
              </a:rPr>
              <a:t>Step</a:t>
            </a:r>
            <a:r>
              <a:rPr lang="en-US" b="0" i="0" dirty="0">
                <a:solidFill>
                  <a:srgbClr val="242424"/>
                </a:solidFill>
                <a:effectLst/>
                <a:latin typeface="source-serif-pro"/>
              </a:rPr>
              <a:t>:</a:t>
            </a:r>
            <a:br>
              <a:rPr lang="en-US" b="0" i="0" dirty="0">
                <a:solidFill>
                  <a:srgbClr val="242424"/>
                </a:solidFill>
                <a:effectLst/>
                <a:latin typeface="source-serif-pro"/>
              </a:rPr>
            </a:br>
            <a:endParaRPr lang="en-IN" dirty="0"/>
          </a:p>
        </p:txBody>
      </p:sp>
      <p:sp>
        <p:nvSpPr>
          <p:cNvPr id="3" name="Content Placeholder 2">
            <a:extLst>
              <a:ext uri="{FF2B5EF4-FFF2-40B4-BE49-F238E27FC236}">
                <a16:creationId xmlns:a16="http://schemas.microsoft.com/office/drawing/2014/main" id="{6A65A398-2C0E-4B6D-BA8D-E501A35559D3}"/>
              </a:ext>
            </a:extLst>
          </p:cNvPr>
          <p:cNvSpPr>
            <a:spLocks noGrp="1"/>
          </p:cNvSpPr>
          <p:nvPr>
            <p:ph idx="1"/>
          </p:nvPr>
        </p:nvSpPr>
        <p:spPr/>
        <p:txBody>
          <a:bodyPr/>
          <a:lstStyle/>
          <a:p>
            <a:pPr marL="0" indent="0" algn="l">
              <a:buNone/>
            </a:pPr>
            <a:r>
              <a:rPr lang="en-US" b="0" i="0" dirty="0">
                <a:solidFill>
                  <a:srgbClr val="242424"/>
                </a:solidFill>
                <a:effectLst/>
                <a:latin typeface="source-serif-pro"/>
              </a:rPr>
              <a:t>On the right pane where the tables are listed, I right clicked on the </a:t>
            </a:r>
            <a:r>
              <a:rPr lang="en-US" b="0" i="1" dirty="0">
                <a:solidFill>
                  <a:srgbClr val="242424"/>
                </a:solidFill>
                <a:effectLst/>
                <a:latin typeface="source-serif-pro"/>
              </a:rPr>
              <a:t>Customer Info Data</a:t>
            </a:r>
            <a:r>
              <a:rPr lang="en-US" b="0" i="0" dirty="0">
                <a:solidFill>
                  <a:srgbClr val="242424"/>
                </a:solidFill>
                <a:effectLst/>
                <a:latin typeface="source-serif-pro"/>
              </a:rPr>
              <a:t> table, then selected </a:t>
            </a:r>
            <a:r>
              <a:rPr lang="en-US" b="0" i="1" dirty="0">
                <a:solidFill>
                  <a:srgbClr val="242424"/>
                </a:solidFill>
                <a:effectLst/>
                <a:latin typeface="source-serif-pro"/>
              </a:rPr>
              <a:t>new measure</a:t>
            </a:r>
            <a:r>
              <a:rPr lang="en-US" b="0" i="0" dirty="0">
                <a:solidFill>
                  <a:srgbClr val="242424"/>
                </a:solidFill>
                <a:effectLst/>
                <a:latin typeface="source-serif-pro"/>
              </a:rPr>
              <a:t>. I labeled the measure as Number of </a:t>
            </a:r>
            <a:r>
              <a:rPr lang="en-US" b="0" i="1" dirty="0">
                <a:solidFill>
                  <a:srgbClr val="242424"/>
                </a:solidFill>
                <a:effectLst/>
                <a:latin typeface="source-serif-pro"/>
              </a:rPr>
              <a:t>Customers</a:t>
            </a:r>
            <a:r>
              <a:rPr lang="en-US" b="0" i="0" dirty="0">
                <a:solidFill>
                  <a:srgbClr val="242424"/>
                </a:solidFill>
                <a:effectLst/>
                <a:latin typeface="source-serif-pro"/>
              </a:rPr>
              <a:t> and used the formular below.</a:t>
            </a:r>
          </a:p>
          <a:p>
            <a:endParaRPr lang="en-IN" dirty="0"/>
          </a:p>
        </p:txBody>
      </p:sp>
      <p:pic>
        <p:nvPicPr>
          <p:cNvPr id="5" name="Picture 4">
            <a:extLst>
              <a:ext uri="{FF2B5EF4-FFF2-40B4-BE49-F238E27FC236}">
                <a16:creationId xmlns:a16="http://schemas.microsoft.com/office/drawing/2014/main" id="{D6B87397-F8AE-4823-9C85-3AB59AA50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0" y="3200368"/>
            <a:ext cx="10756901" cy="1473232"/>
          </a:xfrm>
          <a:prstGeom prst="rect">
            <a:avLst/>
          </a:prstGeom>
        </p:spPr>
      </p:pic>
    </p:spTree>
    <p:extLst>
      <p:ext uri="{BB962C8B-B14F-4D97-AF65-F5344CB8AC3E}">
        <p14:creationId xmlns:p14="http://schemas.microsoft.com/office/powerpoint/2010/main" val="3869053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8B2FC-EB95-44C8-966C-6A4BC03D8AF3}"/>
              </a:ext>
            </a:extLst>
          </p:cNvPr>
          <p:cNvSpPr>
            <a:spLocks noGrp="1"/>
          </p:cNvSpPr>
          <p:nvPr>
            <p:ph idx="1"/>
          </p:nvPr>
        </p:nvSpPr>
        <p:spPr>
          <a:xfrm>
            <a:off x="812800" y="381000"/>
            <a:ext cx="10541000" cy="5795963"/>
          </a:xfrm>
        </p:spPr>
        <p:txBody>
          <a:bodyPr/>
          <a:lstStyle/>
          <a:p>
            <a:pPr algn="l"/>
            <a:r>
              <a:rPr lang="en-US" b="0" i="0" dirty="0">
                <a:solidFill>
                  <a:srgbClr val="242424"/>
                </a:solidFill>
                <a:effectLst/>
                <a:latin typeface="source-serif-pro"/>
              </a:rPr>
              <a:t>This formula above counted all the unique ID in the </a:t>
            </a:r>
            <a:r>
              <a:rPr lang="en-US" b="0" i="1" dirty="0">
                <a:solidFill>
                  <a:srgbClr val="242424"/>
                </a:solidFill>
                <a:effectLst/>
                <a:latin typeface="source-serif-pro"/>
              </a:rPr>
              <a:t>Customer ID</a:t>
            </a:r>
            <a:r>
              <a:rPr lang="en-US" b="0" i="0" dirty="0">
                <a:solidFill>
                  <a:srgbClr val="242424"/>
                </a:solidFill>
                <a:effectLst/>
                <a:latin typeface="source-serif-pro"/>
              </a:rPr>
              <a:t> column.</a:t>
            </a:r>
          </a:p>
          <a:p>
            <a:pPr algn="l"/>
            <a:r>
              <a:rPr lang="en-US" b="0" i="0" dirty="0">
                <a:solidFill>
                  <a:srgbClr val="242424"/>
                </a:solidFill>
                <a:effectLst/>
                <a:latin typeface="source-serif-pro"/>
              </a:rPr>
              <a:t>I repeated the above steps for the</a:t>
            </a:r>
            <a:r>
              <a:rPr lang="en-US" b="0" i="1" dirty="0">
                <a:solidFill>
                  <a:srgbClr val="242424"/>
                </a:solidFill>
                <a:effectLst/>
                <a:latin typeface="source-serif-pro"/>
              </a:rPr>
              <a:t> Customers Churned </a:t>
            </a:r>
            <a:r>
              <a:rPr lang="en-US" b="0" i="0" dirty="0">
                <a:solidFill>
                  <a:srgbClr val="242424"/>
                </a:solidFill>
                <a:effectLst/>
                <a:latin typeface="source-serif-pro"/>
              </a:rPr>
              <a:t>and </a:t>
            </a:r>
            <a:r>
              <a:rPr lang="en-US" b="0" i="1" dirty="0">
                <a:solidFill>
                  <a:srgbClr val="242424"/>
                </a:solidFill>
                <a:effectLst/>
                <a:latin typeface="source-serif-pro"/>
              </a:rPr>
              <a:t>Churn Rate</a:t>
            </a:r>
            <a:r>
              <a:rPr lang="en-US" b="0" i="0" dirty="0">
                <a:solidFill>
                  <a:srgbClr val="242424"/>
                </a:solidFill>
                <a:effectLst/>
                <a:latin typeface="source-serif-pro"/>
              </a:rPr>
              <a:t> measure with the respective formulars below:</a:t>
            </a:r>
          </a:p>
          <a:p>
            <a:pPr algn="l"/>
            <a:endParaRPr lang="en-US" b="0" i="0" dirty="0">
              <a:solidFill>
                <a:srgbClr val="242424"/>
              </a:solidFill>
              <a:effectLst/>
              <a:latin typeface="source-serif-pro"/>
            </a:endParaRPr>
          </a:p>
          <a:p>
            <a:endParaRPr lang="en-IN" dirty="0"/>
          </a:p>
        </p:txBody>
      </p:sp>
      <p:pic>
        <p:nvPicPr>
          <p:cNvPr id="5" name="Picture 4">
            <a:extLst>
              <a:ext uri="{FF2B5EF4-FFF2-40B4-BE49-F238E27FC236}">
                <a16:creationId xmlns:a16="http://schemas.microsoft.com/office/drawing/2014/main" id="{8EC93BCE-8B1E-40E4-B9AD-4D2C45CA2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494" y="3176552"/>
            <a:ext cx="8507012" cy="504895"/>
          </a:xfrm>
          <a:prstGeom prst="rect">
            <a:avLst/>
          </a:prstGeom>
        </p:spPr>
      </p:pic>
      <p:pic>
        <p:nvPicPr>
          <p:cNvPr id="7" name="Picture 6">
            <a:extLst>
              <a:ext uri="{FF2B5EF4-FFF2-40B4-BE49-F238E27FC236}">
                <a16:creationId xmlns:a16="http://schemas.microsoft.com/office/drawing/2014/main" id="{C1EE00B1-35C8-4C61-9845-56A37BAC98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887" y="2489200"/>
            <a:ext cx="9850225" cy="1168432"/>
          </a:xfrm>
          <a:prstGeom prst="rect">
            <a:avLst/>
          </a:prstGeom>
        </p:spPr>
      </p:pic>
      <p:pic>
        <p:nvPicPr>
          <p:cNvPr id="9" name="Picture 8">
            <a:extLst>
              <a:ext uri="{FF2B5EF4-FFF2-40B4-BE49-F238E27FC236}">
                <a16:creationId xmlns:a16="http://schemas.microsoft.com/office/drawing/2014/main" id="{331EDD97-3CD6-4ED7-8C9B-4D0F2461D5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0887" y="3894093"/>
            <a:ext cx="9850226" cy="619211"/>
          </a:xfrm>
          <a:prstGeom prst="rect">
            <a:avLst/>
          </a:prstGeom>
        </p:spPr>
      </p:pic>
      <p:pic>
        <p:nvPicPr>
          <p:cNvPr id="10" name="Content Placeholder 4">
            <a:extLst>
              <a:ext uri="{FF2B5EF4-FFF2-40B4-BE49-F238E27FC236}">
                <a16:creationId xmlns:a16="http://schemas.microsoft.com/office/drawing/2014/main" id="{E9622B20-EA24-4416-A0C1-A71AFEA73F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0887" y="4927599"/>
            <a:ext cx="9471713" cy="720511"/>
          </a:xfrm>
          <a:prstGeom prst="rect">
            <a:avLst/>
          </a:prstGeom>
        </p:spPr>
      </p:pic>
    </p:spTree>
    <p:extLst>
      <p:ext uri="{BB962C8B-B14F-4D97-AF65-F5344CB8AC3E}">
        <p14:creationId xmlns:p14="http://schemas.microsoft.com/office/powerpoint/2010/main" val="1861592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1937C1-F721-4C36-BE36-768AC7D7501B}"/>
              </a:ext>
            </a:extLst>
          </p:cNvPr>
          <p:cNvSpPr>
            <a:spLocks noGrp="1"/>
          </p:cNvSpPr>
          <p:nvPr>
            <p:ph idx="1"/>
          </p:nvPr>
        </p:nvSpPr>
        <p:spPr>
          <a:xfrm>
            <a:off x="838200" y="342900"/>
            <a:ext cx="10515600" cy="5834063"/>
          </a:xfrm>
        </p:spPr>
        <p:txBody>
          <a:bodyPr/>
          <a:lstStyle/>
          <a:p>
            <a:pPr algn="l">
              <a:buFont typeface="+mj-lt"/>
              <a:buAutoNum type="arabicPeriod"/>
            </a:pPr>
            <a:r>
              <a:rPr lang="en-US" b="0" i="0" dirty="0">
                <a:solidFill>
                  <a:srgbClr val="242424"/>
                </a:solidFill>
                <a:effectLst/>
                <a:latin typeface="source-serif-pro"/>
              </a:rPr>
              <a:t>Customers: 10K</a:t>
            </a:r>
          </a:p>
          <a:p>
            <a:pPr algn="l">
              <a:buFont typeface="+mj-lt"/>
              <a:buAutoNum type="arabicPeriod"/>
            </a:pPr>
            <a:r>
              <a:rPr lang="en-US" b="0" i="0" dirty="0">
                <a:solidFill>
                  <a:srgbClr val="242424"/>
                </a:solidFill>
                <a:effectLst/>
                <a:latin typeface="source-serif-pro"/>
              </a:rPr>
              <a:t>Customers churned: 2037</a:t>
            </a:r>
          </a:p>
          <a:p>
            <a:pPr algn="l">
              <a:buFont typeface="+mj-lt"/>
              <a:buAutoNum type="arabicPeriod"/>
            </a:pPr>
            <a:r>
              <a:rPr lang="en-US" b="0" i="0" dirty="0">
                <a:solidFill>
                  <a:srgbClr val="242424"/>
                </a:solidFill>
                <a:effectLst/>
                <a:latin typeface="source-serif-pro"/>
              </a:rPr>
              <a:t>Churn Rate: 20.4% ( Changed to % from the measures tool tab)</a:t>
            </a:r>
          </a:p>
          <a:p>
            <a:pPr algn="l">
              <a:buFont typeface="+mj-lt"/>
              <a:buAutoNum type="arabicPeriod"/>
            </a:pPr>
            <a:endParaRPr lang="en-US" dirty="0">
              <a:solidFill>
                <a:srgbClr val="242424"/>
              </a:solidFill>
              <a:latin typeface="source-serif-pro"/>
            </a:endParaRPr>
          </a:p>
          <a:p>
            <a:pPr marL="0" indent="0" algn="l">
              <a:buNone/>
            </a:pPr>
            <a:r>
              <a:rPr lang="en-US" b="0" i="0" dirty="0">
                <a:solidFill>
                  <a:srgbClr val="242424"/>
                </a:solidFill>
                <a:effectLst/>
                <a:latin typeface="source-serif-pro"/>
              </a:rPr>
              <a:t>Finally, I built the report in the screenshot , taking into account the key factors like account balance, age group, activity status, gender, credit score, etc.. and their effects on the churn rate. This helped me gain insights into where the bank could make necessary improvements.</a:t>
            </a:r>
          </a:p>
          <a:p>
            <a:pPr marL="0" indent="0">
              <a:buNone/>
            </a:pPr>
            <a:br>
              <a:rPr lang="en-US" dirty="0">
                <a:effectLst/>
              </a:rPr>
            </a:br>
            <a:endParaRPr lang="en-US" b="0" i="0" dirty="0">
              <a:solidFill>
                <a:srgbClr val="242424"/>
              </a:solidFill>
              <a:effectLst/>
              <a:latin typeface="source-serif-pro"/>
            </a:endParaRPr>
          </a:p>
        </p:txBody>
      </p:sp>
    </p:spTree>
    <p:extLst>
      <p:ext uri="{BB962C8B-B14F-4D97-AF65-F5344CB8AC3E}">
        <p14:creationId xmlns:p14="http://schemas.microsoft.com/office/powerpoint/2010/main" val="884587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9B6BE1B-37B8-4654-9FB4-364C22A3A2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300" y="0"/>
            <a:ext cx="11772900" cy="6857999"/>
          </a:xfrm>
        </p:spPr>
      </p:pic>
    </p:spTree>
    <p:extLst>
      <p:ext uri="{BB962C8B-B14F-4D97-AF65-F5344CB8AC3E}">
        <p14:creationId xmlns:p14="http://schemas.microsoft.com/office/powerpoint/2010/main" val="636572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12E6B-8B24-4172-8395-19C4F3396321}"/>
              </a:ext>
            </a:extLst>
          </p:cNvPr>
          <p:cNvSpPr>
            <a:spLocks noGrp="1"/>
          </p:cNvSpPr>
          <p:nvPr>
            <p:ph type="title"/>
          </p:nvPr>
        </p:nvSpPr>
        <p:spPr/>
        <p:txBody>
          <a:bodyPr/>
          <a:lstStyle/>
          <a:p>
            <a:r>
              <a:rPr lang="en-IN" b="0" i="0" dirty="0">
                <a:solidFill>
                  <a:srgbClr val="242424"/>
                </a:solidFill>
                <a:effectLst/>
                <a:latin typeface="source-serif-pro"/>
              </a:rPr>
              <a:t> </a:t>
            </a:r>
            <a:r>
              <a:rPr lang="en-IN" b="1" i="0" dirty="0">
                <a:solidFill>
                  <a:srgbClr val="242424"/>
                </a:solidFill>
                <a:effectLst/>
                <a:latin typeface="source-serif-pro"/>
              </a:rPr>
              <a:t>Insights</a:t>
            </a:r>
            <a:endParaRPr lang="en-IN" dirty="0"/>
          </a:p>
        </p:txBody>
      </p:sp>
      <p:sp>
        <p:nvSpPr>
          <p:cNvPr id="3" name="Content Placeholder 2">
            <a:extLst>
              <a:ext uri="{FF2B5EF4-FFF2-40B4-BE49-F238E27FC236}">
                <a16:creationId xmlns:a16="http://schemas.microsoft.com/office/drawing/2014/main" id="{F7017F8A-3C3B-4823-88B1-556F1799429D}"/>
              </a:ext>
            </a:extLst>
          </p:cNvPr>
          <p:cNvSpPr>
            <a:spLocks noGrp="1"/>
          </p:cNvSpPr>
          <p:nvPr>
            <p:ph idx="1"/>
          </p:nvPr>
        </p:nvSpPr>
        <p:spPr/>
        <p:txBody>
          <a:bodyPr>
            <a:normAutofit fontScale="92500" lnSpcReduction="20000"/>
          </a:bodyPr>
          <a:lstStyle/>
          <a:p>
            <a:pPr>
              <a:lnSpc>
                <a:spcPct val="107000"/>
              </a:lnSpc>
              <a:spcAft>
                <a:spcPts val="800"/>
              </a:spcAft>
            </a:pPr>
            <a:r>
              <a:rPr lang="en-IN" sz="1800" spc="-5" dirty="0">
                <a:solidFill>
                  <a:srgbClr val="242424"/>
                </a:solidFill>
                <a:effectLst/>
                <a:latin typeface="Calibri" panose="020F0502020204030204" pitchFamily="34" charset="0"/>
                <a:ea typeface="Calibri" panose="020F0502020204030204" pitchFamily="34" charset="0"/>
                <a:cs typeface="Segoe UI" panose="020B0502040204020203" pitchFamily="34" charset="0"/>
              </a:rPr>
              <a:t> In terms of those with credit card facility, the churn rate is highest amongst fair credit score group 580-669.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spc="-5" dirty="0">
                <a:solidFill>
                  <a:srgbClr val="242424"/>
                </a:solidFill>
                <a:effectLst/>
                <a:latin typeface="Calibri" panose="020F0502020204030204" pitchFamily="34" charset="0"/>
                <a:ea typeface="Calibri" panose="020F0502020204030204" pitchFamily="34" charset="0"/>
                <a:cs typeface="Segoe UI" panose="020B0502040204020203" pitchFamily="34" charset="0"/>
              </a:rPr>
              <a:t> Churn rate for Female customers is 25.05% and for male is 15.37%. So female customers 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spc="-5" dirty="0">
                <a:solidFill>
                  <a:srgbClr val="242424"/>
                </a:solidFill>
                <a:effectLst/>
                <a:latin typeface="Calibri" panose="020F0502020204030204" pitchFamily="34" charset="0"/>
                <a:ea typeface="Calibri" panose="020F0502020204030204" pitchFamily="34" charset="0"/>
                <a:cs typeface="Segoe UI" panose="020B0502040204020203" pitchFamily="34" charset="0"/>
              </a:rPr>
              <a:t>      more likely to churn.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spc="-5" dirty="0">
                <a:solidFill>
                  <a:srgbClr val="242424"/>
                </a:solidFill>
                <a:effectLst/>
                <a:latin typeface="Calibri" panose="020F0502020204030204" pitchFamily="34" charset="0"/>
                <a:ea typeface="Calibri" panose="020F0502020204030204" pitchFamily="34" charset="0"/>
                <a:cs typeface="Times New Roman" panose="02020603050405020304" pitchFamily="18" charset="0"/>
              </a:rPr>
              <a:t> customers whose account balance is between 1,00000 to 2,00000 are the most churned in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spc="-5" dirty="0">
                <a:solidFill>
                  <a:srgbClr val="242424"/>
                </a:solidFill>
                <a:effectLst/>
                <a:latin typeface="Calibri" panose="020F0502020204030204" pitchFamily="34" charset="0"/>
                <a:ea typeface="Calibri" panose="020F0502020204030204" pitchFamily="34" charset="0"/>
                <a:cs typeface="Times New Roman" panose="02020603050405020304" pitchFamily="18" charset="0"/>
              </a:rPr>
              <a:t>      terms of account balance.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spc="-5" dirty="0">
                <a:solidFill>
                  <a:srgbClr val="242424"/>
                </a:solidFill>
                <a:latin typeface="Calibri" panose="020F0502020204030204" pitchFamily="34" charset="0"/>
                <a:ea typeface="Calibri" panose="020F0502020204030204" pitchFamily="34" charset="0"/>
                <a:cs typeface="Times New Roman" panose="02020603050405020304" pitchFamily="18" charset="0"/>
              </a:rPr>
              <a:t> </a:t>
            </a:r>
            <a:r>
              <a:rPr lang="en-IN" sz="1800" spc="-5" dirty="0">
                <a:solidFill>
                  <a:srgbClr val="242424"/>
                </a:solidFill>
                <a:effectLst/>
                <a:latin typeface="Calibri" panose="020F0502020204030204" pitchFamily="34" charset="0"/>
                <a:ea typeface="Calibri" panose="020F0502020204030204" pitchFamily="34" charset="0"/>
                <a:cs typeface="Segoe UI" panose="020B0502040204020203" pitchFamily="34" charset="0"/>
              </a:rPr>
              <a:t>Overall, Churn rate is very high at 44.65% for customers above 50 years of 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churn rate is high for product 1.</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51210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0CA2-9EBC-4CFC-8B3C-F2526C09E489}"/>
              </a:ext>
            </a:extLst>
          </p:cNvPr>
          <p:cNvSpPr>
            <a:spLocks noGrp="1"/>
          </p:cNvSpPr>
          <p:nvPr>
            <p:ph type="title"/>
          </p:nvPr>
        </p:nvSpPr>
        <p:spPr/>
        <p:txBody>
          <a:bodyPr/>
          <a:lstStyle/>
          <a:p>
            <a:r>
              <a:rPr lang="en-IN" b="1" i="0" dirty="0">
                <a:solidFill>
                  <a:srgbClr val="242424"/>
                </a:solidFill>
                <a:effectLst/>
                <a:latin typeface="source-serif-pro"/>
              </a:rPr>
              <a:t>Recommendation</a:t>
            </a:r>
            <a:endParaRPr lang="en-IN" dirty="0"/>
          </a:p>
        </p:txBody>
      </p:sp>
      <p:sp>
        <p:nvSpPr>
          <p:cNvPr id="3" name="Content Placeholder 2">
            <a:extLst>
              <a:ext uri="{FF2B5EF4-FFF2-40B4-BE49-F238E27FC236}">
                <a16:creationId xmlns:a16="http://schemas.microsoft.com/office/drawing/2014/main" id="{C362B5DE-CEE2-4DB5-889A-043F98714932}"/>
              </a:ext>
            </a:extLst>
          </p:cNvPr>
          <p:cNvSpPr>
            <a:spLocks noGrp="1"/>
          </p:cNvSpPr>
          <p:nvPr>
            <p:ph idx="1"/>
          </p:nvPr>
        </p:nvSpPr>
        <p:spPr/>
        <p:txBody>
          <a:bodyPr>
            <a:normAutofit/>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spc="-5" dirty="0">
                <a:solidFill>
                  <a:srgbClr val="242424"/>
                </a:solidFill>
                <a:effectLst/>
                <a:latin typeface="Calibri" panose="020F0502020204030204" pitchFamily="34" charset="0"/>
                <a:ea typeface="Calibri" panose="020F0502020204030204" pitchFamily="34" charset="0"/>
                <a:cs typeface="Segoe UI" panose="020B0502040204020203" pitchFamily="34" charset="0"/>
              </a:rPr>
              <a:t>The stakeholders could consider creating products that target seniors close to their early    retirement age to avoid losing them.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spcBef>
                <a:spcPts val="1370"/>
              </a:spcBef>
            </a:pPr>
            <a:r>
              <a:rPr lang="en-IN" sz="1400" spc="-5" dirty="0">
                <a:solidFill>
                  <a:srgbClr val="242424"/>
                </a:solidFill>
                <a:effectLst/>
                <a:latin typeface="Calibri" panose="020F0502020204030204" pitchFamily="34" charset="0"/>
                <a:ea typeface="Times New Roman" panose="02020603050405020304" pitchFamily="18" charset="0"/>
                <a:cs typeface="Segoe UI" panose="020B0502040204020203" pitchFamily="34" charset="0"/>
              </a:rPr>
              <a:t>An incentive program could be considered for customers who have maintained longer relationship with the bank.</a:t>
            </a:r>
            <a:endParaRPr lang="en-IN" sz="1400" dirty="0">
              <a:effectLst/>
              <a:latin typeface="Times New Roman" panose="02020603050405020304" pitchFamily="18" charset="0"/>
              <a:ea typeface="Times New Roman" panose="02020603050405020304" pitchFamily="18" charset="0"/>
            </a:endParaRPr>
          </a:p>
          <a:p>
            <a:pPr>
              <a:lnSpc>
                <a:spcPts val="2400"/>
              </a:lnSpc>
              <a:spcBef>
                <a:spcPts val="1370"/>
              </a:spcBef>
            </a:pPr>
            <a:r>
              <a:rPr lang="en-IN" sz="1400" spc="-5" dirty="0">
                <a:solidFill>
                  <a:srgbClr val="242424"/>
                </a:solidFill>
                <a:effectLst/>
                <a:latin typeface="Calibri" panose="020F0502020204030204" pitchFamily="34" charset="0"/>
                <a:ea typeface="Times New Roman" panose="02020603050405020304" pitchFamily="18" charset="0"/>
                <a:cs typeface="Segoe UI" panose="020B0502040204020203" pitchFamily="34" charset="0"/>
              </a:rPr>
              <a:t>In the same way, an exclusive package such as travel and vacation packages, subsidized investment portfolio, etc., could be considered for the customers whose account balance is between 1,00000 to 200000, to reduce the rate at which they leave the bank.</a:t>
            </a:r>
            <a:endParaRPr lang="en-IN" sz="1400" dirty="0">
              <a:effectLst/>
              <a:latin typeface="Times New Roman" panose="02020603050405020304" pitchFamily="18" charset="0"/>
              <a:ea typeface="Times New Roman" panose="02020603050405020304" pitchFamily="18" charset="0"/>
            </a:endParaRPr>
          </a:p>
          <a:p>
            <a:pPr>
              <a:lnSpc>
                <a:spcPts val="2400"/>
              </a:lnSpc>
              <a:spcBef>
                <a:spcPts val="1370"/>
              </a:spcBef>
            </a:pPr>
            <a:r>
              <a:rPr lang="en-IN" sz="1400" spc="-5" dirty="0">
                <a:solidFill>
                  <a:srgbClr val="242424"/>
                </a:solidFill>
                <a:effectLst/>
                <a:latin typeface="Calibri" panose="020F0502020204030204" pitchFamily="34" charset="0"/>
                <a:ea typeface="Times New Roman" panose="02020603050405020304" pitchFamily="18" charset="0"/>
                <a:cs typeface="Segoe UI" panose="020B0502040204020203" pitchFamily="34" charset="0"/>
              </a:rPr>
              <a:t>The business needs to understand why there is high churn rate for Prod 1 customers and how to get them back in business.</a:t>
            </a:r>
            <a:endParaRPr lang="en-IN" sz="1400" dirty="0">
              <a:effectLst/>
              <a:latin typeface="Times New Roman" panose="02020603050405020304" pitchFamily="18" charset="0"/>
              <a:ea typeface="Times New Roman" panose="02020603050405020304" pitchFamily="18" charset="0"/>
            </a:endParaRPr>
          </a:p>
          <a:p>
            <a:pPr marL="0" indent="0">
              <a:buNone/>
            </a:pPr>
            <a:r>
              <a:rPr lang="en-IN" sz="1400" spc="-5"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In Summary, age group of above 50, people and those with account balance (1 lakh to 2 lakh) are most likely to churn. The bank should consider the recommendations above and other effective strategies that can address the findings, to better customer retention and reduce churn rate.</a:t>
            </a:r>
            <a:endParaRPr lang="en-IN" sz="1400" dirty="0"/>
          </a:p>
        </p:txBody>
      </p:sp>
    </p:spTree>
    <p:extLst>
      <p:ext uri="{BB962C8B-B14F-4D97-AF65-F5344CB8AC3E}">
        <p14:creationId xmlns:p14="http://schemas.microsoft.com/office/powerpoint/2010/main" val="78738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6C5FB3-81C3-49A3-B148-5755D2FCC948}"/>
              </a:ext>
            </a:extLst>
          </p:cNvPr>
          <p:cNvSpPr>
            <a:spLocks noGrp="1"/>
          </p:cNvSpPr>
          <p:nvPr>
            <p:ph type="subTitle" idx="1"/>
          </p:nvPr>
        </p:nvSpPr>
        <p:spPr>
          <a:xfrm>
            <a:off x="114300" y="1358900"/>
            <a:ext cx="12280900" cy="5499100"/>
          </a:xfrm>
        </p:spPr>
        <p:txBody>
          <a:bodyPr/>
          <a:lstStyle/>
          <a:p>
            <a:pPr algn="l"/>
            <a:r>
              <a:rPr lang="en-US" b="1" i="0" dirty="0">
                <a:solidFill>
                  <a:srgbClr val="242424"/>
                </a:solidFill>
                <a:effectLst/>
                <a:latin typeface="source-serif-pro"/>
              </a:rPr>
              <a:t>Overview</a:t>
            </a:r>
            <a:endParaRPr lang="en-US" b="0" i="0" dirty="0">
              <a:solidFill>
                <a:srgbClr val="242424"/>
              </a:solidFill>
              <a:effectLst/>
              <a:latin typeface="source-serif-pro"/>
            </a:endParaRPr>
          </a:p>
          <a:p>
            <a:pPr algn="l"/>
            <a:r>
              <a:rPr lang="en-US" b="0" i="0" dirty="0">
                <a:solidFill>
                  <a:srgbClr val="242424"/>
                </a:solidFill>
                <a:effectLst/>
                <a:latin typeface="source-serif-pro"/>
              </a:rPr>
              <a:t>What is Customer churn? This is essentially the rate at which customers leave a business against the total customers that are actively in business. This is also known as </a:t>
            </a:r>
            <a:r>
              <a:rPr lang="en-US" b="0" i="1" dirty="0">
                <a:solidFill>
                  <a:srgbClr val="242424"/>
                </a:solidFill>
                <a:effectLst/>
                <a:latin typeface="source-serif-pro"/>
              </a:rPr>
              <a:t>churn rate </a:t>
            </a:r>
            <a:r>
              <a:rPr lang="en-US" b="0" i="0" dirty="0">
                <a:solidFill>
                  <a:srgbClr val="242424"/>
                </a:solidFill>
                <a:effectLst/>
                <a:latin typeface="source-serif-pro"/>
              </a:rPr>
              <a:t>or </a:t>
            </a:r>
            <a:r>
              <a:rPr lang="en-US" b="0" i="1" dirty="0">
                <a:solidFill>
                  <a:srgbClr val="242424"/>
                </a:solidFill>
                <a:effectLst/>
                <a:latin typeface="source-serif-pro"/>
              </a:rPr>
              <a:t>customer attrition</a:t>
            </a:r>
            <a:r>
              <a:rPr lang="en-US" b="0" i="0" dirty="0">
                <a:solidFill>
                  <a:srgbClr val="242424"/>
                </a:solidFill>
                <a:effectLst/>
                <a:latin typeface="source-serif-pro"/>
              </a:rPr>
              <a:t>.</a:t>
            </a:r>
          </a:p>
          <a:p>
            <a:pPr algn="l"/>
            <a:r>
              <a:rPr lang="en-US" b="1" i="0" dirty="0">
                <a:solidFill>
                  <a:srgbClr val="242424"/>
                </a:solidFill>
                <a:effectLst/>
                <a:latin typeface="source-serif-pro"/>
              </a:rPr>
              <a:t>Project Objective:</a:t>
            </a:r>
            <a:endParaRPr lang="en-US" b="0" i="0" dirty="0">
              <a:solidFill>
                <a:srgbClr val="242424"/>
              </a:solidFill>
              <a:effectLst/>
              <a:latin typeface="source-serif-pro"/>
            </a:endParaRPr>
          </a:p>
          <a:p>
            <a:pPr algn="l"/>
            <a:r>
              <a:rPr lang="en-US" b="0" i="0" dirty="0">
                <a:solidFill>
                  <a:srgbClr val="242424"/>
                </a:solidFill>
                <a:effectLst/>
                <a:latin typeface="source-serif-pro"/>
              </a:rPr>
              <a:t>The objective of this analysis is to discover various factors contributing to increased customer churn rate at the bank, and provide the business users with these insights which they can use to make informed decisions and strategize on how to improve customer retention and reduce churn rate.</a:t>
            </a:r>
          </a:p>
          <a:p>
            <a:pPr algn="l"/>
            <a:r>
              <a:rPr lang="en-US" b="1" i="0" dirty="0">
                <a:solidFill>
                  <a:srgbClr val="242424"/>
                </a:solidFill>
                <a:effectLst/>
                <a:latin typeface="source-serif-pro"/>
              </a:rPr>
              <a:t>Tools: </a:t>
            </a:r>
            <a:r>
              <a:rPr lang="en-US" b="0" i="0" dirty="0">
                <a:solidFill>
                  <a:srgbClr val="242424"/>
                </a:solidFill>
                <a:effectLst/>
                <a:latin typeface="source-serif-pro"/>
              </a:rPr>
              <a:t>I used Excel ,MySQL , Power BI and Power Query for this analysis.</a:t>
            </a:r>
          </a:p>
          <a:p>
            <a:endParaRPr lang="en-IN" dirty="0"/>
          </a:p>
        </p:txBody>
      </p:sp>
    </p:spTree>
    <p:extLst>
      <p:ext uri="{BB962C8B-B14F-4D97-AF65-F5344CB8AC3E}">
        <p14:creationId xmlns:p14="http://schemas.microsoft.com/office/powerpoint/2010/main" val="2270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34A1-01CC-4BB1-9BD3-54BC1CCE05AF}"/>
              </a:ext>
            </a:extLst>
          </p:cNvPr>
          <p:cNvSpPr>
            <a:spLocks noGrp="1"/>
          </p:cNvSpPr>
          <p:nvPr>
            <p:ph type="title"/>
          </p:nvPr>
        </p:nvSpPr>
        <p:spPr/>
        <p:txBody>
          <a:bodyPr/>
          <a:lstStyle/>
          <a:p>
            <a:r>
              <a:rPr lang="en-IN" b="1" i="0" dirty="0">
                <a:solidFill>
                  <a:srgbClr val="242424"/>
                </a:solidFill>
                <a:effectLst/>
                <a:latin typeface="source-serif-pro"/>
              </a:rPr>
              <a:t>Data Dictionary</a:t>
            </a:r>
            <a:endParaRPr lang="en-IN" dirty="0"/>
          </a:p>
        </p:txBody>
      </p:sp>
      <p:sp>
        <p:nvSpPr>
          <p:cNvPr id="3" name="Content Placeholder 2">
            <a:extLst>
              <a:ext uri="{FF2B5EF4-FFF2-40B4-BE49-F238E27FC236}">
                <a16:creationId xmlns:a16="http://schemas.microsoft.com/office/drawing/2014/main" id="{0574CBFE-6835-469F-8591-2F5CC5CE6320}"/>
              </a:ext>
            </a:extLst>
          </p:cNvPr>
          <p:cNvSpPr>
            <a:spLocks noGrp="1"/>
          </p:cNvSpPr>
          <p:nvPr>
            <p:ph idx="1"/>
          </p:nvPr>
        </p:nvSpPr>
        <p:spPr/>
        <p:txBody>
          <a:bodyPr>
            <a:normAutofit fontScale="92500" lnSpcReduction="20000"/>
          </a:bodyPr>
          <a:lstStyle/>
          <a:p>
            <a:pPr rtl="0" fontAlgn="base">
              <a:spcBef>
                <a:spcPts val="0"/>
              </a:spcBef>
              <a:spcAft>
                <a:spcPts val="1000"/>
              </a:spcAft>
              <a:buFont typeface="Arial" panose="020B0604020202020204" pitchFamily="34" charset="0"/>
              <a:buChar char="•"/>
            </a:pPr>
            <a:r>
              <a:rPr lang="en-US" sz="1500" b="1" i="0" u="none" strike="noStrike" dirty="0" err="1">
                <a:solidFill>
                  <a:srgbClr val="000000"/>
                </a:solidFill>
                <a:effectLst/>
                <a:latin typeface="Lato" panose="020F0502020204030203" pitchFamily="34" charset="0"/>
              </a:rPr>
              <a:t>RowNumber</a:t>
            </a:r>
            <a:r>
              <a:rPr lang="en-US" sz="1500" b="1" i="0" u="none" strike="noStrike" dirty="0">
                <a:solidFill>
                  <a:srgbClr val="000000"/>
                </a:solidFill>
                <a:effectLst/>
                <a:latin typeface="Lato" panose="020F0502020204030203" pitchFamily="34" charset="0"/>
              </a:rPr>
              <a:t>:</a:t>
            </a:r>
            <a:r>
              <a:rPr lang="en-US" sz="1500" b="0" i="0" u="none" strike="noStrike" dirty="0">
                <a:solidFill>
                  <a:srgbClr val="000000"/>
                </a:solidFill>
                <a:effectLst/>
                <a:latin typeface="Lato" panose="020F0502020204030203" pitchFamily="34" charset="0"/>
              </a:rPr>
              <a:t> The row number in the dataset, likely used for reference or indexing.</a:t>
            </a:r>
          </a:p>
          <a:p>
            <a:pPr rtl="0" fontAlgn="base">
              <a:spcBef>
                <a:spcPts val="0"/>
              </a:spcBef>
              <a:spcAft>
                <a:spcPts val="1000"/>
              </a:spcAft>
              <a:buFont typeface="Arial" panose="020B0604020202020204" pitchFamily="34" charset="0"/>
              <a:buChar char="•"/>
            </a:pPr>
            <a:r>
              <a:rPr lang="en-US" sz="1500" b="1" i="0" u="none" strike="noStrike" dirty="0" err="1">
                <a:solidFill>
                  <a:srgbClr val="000000"/>
                </a:solidFill>
                <a:effectLst/>
                <a:latin typeface="Lato" panose="020F0502020204030203" pitchFamily="34" charset="0"/>
              </a:rPr>
              <a:t>CustomerId</a:t>
            </a:r>
            <a:r>
              <a:rPr lang="en-US" sz="1500" b="1" i="0" u="none" strike="noStrike" dirty="0">
                <a:solidFill>
                  <a:srgbClr val="000000"/>
                </a:solidFill>
                <a:effectLst/>
                <a:latin typeface="Lato" panose="020F0502020204030203" pitchFamily="34" charset="0"/>
              </a:rPr>
              <a:t>:</a:t>
            </a:r>
            <a:r>
              <a:rPr lang="en-US" sz="1500" b="0" i="0" u="none" strike="noStrike" dirty="0">
                <a:solidFill>
                  <a:srgbClr val="000000"/>
                </a:solidFill>
                <a:effectLst/>
                <a:latin typeface="Lato" panose="020F0502020204030203" pitchFamily="34" charset="0"/>
              </a:rPr>
              <a:t> A unique identifier for each customer.</a:t>
            </a:r>
          </a:p>
          <a:p>
            <a:pPr rtl="0" fontAlgn="base">
              <a:spcBef>
                <a:spcPts val="0"/>
              </a:spcBef>
              <a:spcAft>
                <a:spcPts val="0"/>
              </a:spcAft>
              <a:buFont typeface="Arial" panose="020B0604020202020204" pitchFamily="34" charset="0"/>
              <a:buChar char="•"/>
            </a:pPr>
            <a:r>
              <a:rPr lang="en-US" sz="1500" b="1" i="0" u="none" strike="noStrike" dirty="0" err="1">
                <a:solidFill>
                  <a:srgbClr val="000000"/>
                </a:solidFill>
                <a:effectLst/>
                <a:latin typeface="Lato" panose="020F0502020204030203" pitchFamily="34" charset="0"/>
              </a:rPr>
              <a:t>CreditScore</a:t>
            </a:r>
            <a:r>
              <a:rPr lang="en-US" sz="1500" b="1" i="0" u="none" strike="noStrike" dirty="0">
                <a:solidFill>
                  <a:srgbClr val="000000"/>
                </a:solidFill>
                <a:effectLst/>
                <a:latin typeface="Lato" panose="020F0502020204030203" pitchFamily="34" charset="0"/>
              </a:rPr>
              <a:t>: </a:t>
            </a:r>
            <a:r>
              <a:rPr lang="en-US" sz="1500" b="0" i="0" u="none" strike="noStrike" dirty="0">
                <a:solidFill>
                  <a:srgbClr val="000000"/>
                </a:solidFill>
                <a:effectLst/>
                <a:latin typeface="Lato" panose="020F0502020204030203" pitchFamily="34" charset="0"/>
              </a:rPr>
              <a:t>A numerical representation of the customer's creditworthiness.</a:t>
            </a:r>
          </a:p>
          <a:p>
            <a:pPr marL="742950" lvl="1" indent="-285750" rtl="0" fontAlgn="base">
              <a:spcBef>
                <a:spcPts val="0"/>
              </a:spcBef>
              <a:spcAft>
                <a:spcPts val="0"/>
              </a:spcAft>
              <a:buFont typeface="Arial" panose="020B0604020202020204" pitchFamily="34" charset="0"/>
              <a:buChar char="•"/>
            </a:pPr>
            <a:r>
              <a:rPr lang="en-US" sz="1500" b="1" i="0" u="none" strike="noStrike" dirty="0">
                <a:solidFill>
                  <a:srgbClr val="000000"/>
                </a:solidFill>
                <a:effectLst/>
                <a:latin typeface="Lato" panose="020F0502020204030203" pitchFamily="34" charset="0"/>
              </a:rPr>
              <a:t>Credit score: </a:t>
            </a:r>
          </a:p>
          <a:p>
            <a:pPr marL="1143000" lvl="2" indent="-228600" rtl="0" fontAlgn="base">
              <a:spcBef>
                <a:spcPts val="0"/>
              </a:spcBef>
              <a:spcAft>
                <a:spcPts val="0"/>
              </a:spcAft>
              <a:buFont typeface="Arial" panose="020B0604020202020204" pitchFamily="34" charset="0"/>
              <a:buChar char="•"/>
            </a:pPr>
            <a:r>
              <a:rPr lang="en-US" sz="1500" b="0" i="0" u="none" strike="noStrike" dirty="0">
                <a:solidFill>
                  <a:srgbClr val="000000"/>
                </a:solidFill>
                <a:effectLst/>
                <a:latin typeface="Lato" panose="020F0502020204030203" pitchFamily="34" charset="0"/>
              </a:rPr>
              <a:t>Excellent: 800–850</a:t>
            </a:r>
          </a:p>
          <a:p>
            <a:pPr marL="1143000" lvl="2" indent="-228600" rtl="0" fontAlgn="base">
              <a:spcBef>
                <a:spcPts val="0"/>
              </a:spcBef>
              <a:spcAft>
                <a:spcPts val="0"/>
              </a:spcAft>
              <a:buFont typeface="Arial" panose="020B0604020202020204" pitchFamily="34" charset="0"/>
              <a:buChar char="•"/>
            </a:pPr>
            <a:r>
              <a:rPr lang="en-US" sz="1500" b="0" i="0" u="none" strike="noStrike" dirty="0">
                <a:solidFill>
                  <a:srgbClr val="000000"/>
                </a:solidFill>
                <a:effectLst/>
                <a:latin typeface="Lato" panose="020F0502020204030203" pitchFamily="34" charset="0"/>
              </a:rPr>
              <a:t>Very Good: 740–799</a:t>
            </a:r>
          </a:p>
          <a:p>
            <a:pPr marL="1143000" lvl="2" indent="-228600" rtl="0" fontAlgn="base">
              <a:spcBef>
                <a:spcPts val="0"/>
              </a:spcBef>
              <a:spcAft>
                <a:spcPts val="0"/>
              </a:spcAft>
              <a:buFont typeface="Arial" panose="020B0604020202020204" pitchFamily="34" charset="0"/>
              <a:buChar char="•"/>
            </a:pPr>
            <a:r>
              <a:rPr lang="en-US" sz="1500" b="0" i="0" u="none" strike="noStrike" dirty="0">
                <a:solidFill>
                  <a:srgbClr val="000000"/>
                </a:solidFill>
                <a:effectLst/>
                <a:latin typeface="Lato" panose="020F0502020204030203" pitchFamily="34" charset="0"/>
              </a:rPr>
              <a:t>Good: 670–739</a:t>
            </a:r>
          </a:p>
          <a:p>
            <a:pPr marL="1143000" lvl="2" indent="-228600" rtl="0" fontAlgn="base">
              <a:spcBef>
                <a:spcPts val="0"/>
              </a:spcBef>
              <a:spcAft>
                <a:spcPts val="0"/>
              </a:spcAft>
              <a:buFont typeface="Arial" panose="020B0604020202020204" pitchFamily="34" charset="0"/>
              <a:buChar char="•"/>
            </a:pPr>
            <a:r>
              <a:rPr lang="en-US" sz="1500" b="0" i="0" u="none" strike="noStrike" dirty="0">
                <a:solidFill>
                  <a:srgbClr val="000000"/>
                </a:solidFill>
                <a:effectLst/>
                <a:latin typeface="Lato" panose="020F0502020204030203" pitchFamily="34" charset="0"/>
              </a:rPr>
              <a:t>Fair: 580–669</a:t>
            </a:r>
          </a:p>
          <a:p>
            <a:pPr marL="1143000" lvl="2" indent="-228600" rtl="0" fontAlgn="base">
              <a:spcBef>
                <a:spcPts val="0"/>
              </a:spcBef>
              <a:spcAft>
                <a:spcPts val="1000"/>
              </a:spcAft>
              <a:buFont typeface="Arial" panose="020B0604020202020204" pitchFamily="34" charset="0"/>
              <a:buChar char="•"/>
            </a:pPr>
            <a:r>
              <a:rPr lang="en-US" sz="1500" b="0" i="0" u="none" strike="noStrike" dirty="0">
                <a:solidFill>
                  <a:srgbClr val="000000"/>
                </a:solidFill>
                <a:effectLst/>
                <a:latin typeface="Lato" panose="020F0502020204030203" pitchFamily="34" charset="0"/>
              </a:rPr>
              <a:t>Poor: 300–579</a:t>
            </a:r>
          </a:p>
          <a:p>
            <a:pPr rtl="0" fontAlgn="base">
              <a:spcBef>
                <a:spcPts val="0"/>
              </a:spcBef>
              <a:spcAft>
                <a:spcPts val="1000"/>
              </a:spcAft>
              <a:buFont typeface="Arial" panose="020B0604020202020204" pitchFamily="34" charset="0"/>
              <a:buChar char="•"/>
            </a:pPr>
            <a:r>
              <a:rPr lang="en-US" sz="1500" b="1" i="0" u="none" strike="noStrike" dirty="0" err="1">
                <a:solidFill>
                  <a:srgbClr val="000000"/>
                </a:solidFill>
                <a:effectLst/>
                <a:latin typeface="Lato" panose="020F0502020204030203" pitchFamily="34" charset="0"/>
              </a:rPr>
              <a:t>GeographyID</a:t>
            </a:r>
            <a:r>
              <a:rPr lang="en-US" sz="1500" b="1" i="0" u="none" strike="noStrike" dirty="0">
                <a:solidFill>
                  <a:srgbClr val="000000"/>
                </a:solidFill>
                <a:effectLst/>
                <a:latin typeface="Lato" panose="020F0502020204030203" pitchFamily="34" charset="0"/>
              </a:rPr>
              <a:t>:</a:t>
            </a:r>
            <a:r>
              <a:rPr lang="en-US" sz="1500" b="0" i="0" u="none" strike="noStrike" dirty="0">
                <a:solidFill>
                  <a:srgbClr val="000000"/>
                </a:solidFill>
                <a:effectLst/>
                <a:latin typeface="Lato" panose="020F0502020204030203" pitchFamily="34" charset="0"/>
              </a:rPr>
              <a:t> A numerical identifier that likely corresponds to a geographical location, such as a country or region.</a:t>
            </a:r>
          </a:p>
          <a:p>
            <a:pPr rtl="0" fontAlgn="base">
              <a:spcBef>
                <a:spcPts val="0"/>
              </a:spcBef>
              <a:spcAft>
                <a:spcPts val="1000"/>
              </a:spcAft>
              <a:buFont typeface="Arial" panose="020B0604020202020204" pitchFamily="34" charset="0"/>
              <a:buChar char="•"/>
            </a:pPr>
            <a:r>
              <a:rPr lang="en-US" sz="1500" b="1" i="0" u="none" strike="noStrike" dirty="0" err="1">
                <a:solidFill>
                  <a:srgbClr val="000000"/>
                </a:solidFill>
                <a:effectLst/>
                <a:latin typeface="Lato" panose="020F0502020204030203" pitchFamily="34" charset="0"/>
              </a:rPr>
              <a:t>GenderID</a:t>
            </a:r>
            <a:r>
              <a:rPr lang="en-US" sz="1500" b="1" i="0" u="none" strike="noStrike" dirty="0">
                <a:solidFill>
                  <a:srgbClr val="000000"/>
                </a:solidFill>
                <a:effectLst/>
                <a:latin typeface="Lato" panose="020F0502020204030203" pitchFamily="34" charset="0"/>
              </a:rPr>
              <a:t>:</a:t>
            </a:r>
            <a:r>
              <a:rPr lang="en-US" sz="1500" b="0" i="0" u="none" strike="noStrike" dirty="0">
                <a:solidFill>
                  <a:srgbClr val="000000"/>
                </a:solidFill>
                <a:effectLst/>
                <a:latin typeface="Lato" panose="020F0502020204030203" pitchFamily="34" charset="0"/>
              </a:rPr>
              <a:t> A numerical identifier for the customer's gender, where for example, '1' could represent male and '2' could represent female.</a:t>
            </a:r>
          </a:p>
          <a:p>
            <a:endParaRPr lang="en-IN" dirty="0"/>
          </a:p>
        </p:txBody>
      </p:sp>
    </p:spTree>
    <p:extLst>
      <p:ext uri="{BB962C8B-B14F-4D97-AF65-F5344CB8AC3E}">
        <p14:creationId xmlns:p14="http://schemas.microsoft.com/office/powerpoint/2010/main" val="715079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E72A9E-8266-41CE-A3F3-8237F20421DF}"/>
              </a:ext>
            </a:extLst>
          </p:cNvPr>
          <p:cNvSpPr>
            <a:spLocks noGrp="1"/>
          </p:cNvSpPr>
          <p:nvPr>
            <p:ph idx="1"/>
          </p:nvPr>
        </p:nvSpPr>
        <p:spPr>
          <a:xfrm>
            <a:off x="1892300" y="800100"/>
            <a:ext cx="9612312" cy="5111122"/>
          </a:xfrm>
        </p:spPr>
        <p:txBody>
          <a:bodyPr/>
          <a:lstStyle/>
          <a:p>
            <a:pPr rtl="0" fontAlgn="base">
              <a:spcBef>
                <a:spcPts val="0"/>
              </a:spcBef>
              <a:spcAft>
                <a:spcPts val="1000"/>
              </a:spcAft>
              <a:buFont typeface="Arial" panose="020B0604020202020204" pitchFamily="34" charset="0"/>
              <a:buChar char="•"/>
            </a:pPr>
            <a:r>
              <a:rPr lang="en-US" sz="1500" b="1" i="0" u="none" strike="noStrike" dirty="0">
                <a:solidFill>
                  <a:srgbClr val="000000"/>
                </a:solidFill>
                <a:effectLst/>
                <a:latin typeface="Lato" panose="020F0502020204030203" pitchFamily="34" charset="0"/>
              </a:rPr>
              <a:t>Age:</a:t>
            </a:r>
            <a:r>
              <a:rPr lang="en-US" sz="1500" b="0" i="0" u="none" strike="noStrike" dirty="0">
                <a:solidFill>
                  <a:srgbClr val="000000"/>
                </a:solidFill>
                <a:effectLst/>
                <a:latin typeface="Lato" panose="020F0502020204030203" pitchFamily="34" charset="0"/>
              </a:rPr>
              <a:t> The age of the customer.</a:t>
            </a:r>
            <a:endParaRPr lang="en-US" sz="1500" b="0" i="0" u="none" strike="noStrike" dirty="0">
              <a:solidFill>
                <a:srgbClr val="000000"/>
              </a:solidFill>
              <a:effectLst/>
              <a:latin typeface="Arial" panose="020B0604020202020204" pitchFamily="34" charset="0"/>
            </a:endParaRPr>
          </a:p>
          <a:p>
            <a:pPr rtl="0" fontAlgn="base">
              <a:spcBef>
                <a:spcPts val="0"/>
              </a:spcBef>
              <a:spcAft>
                <a:spcPts val="1000"/>
              </a:spcAft>
              <a:buFont typeface="Arial" panose="020B0604020202020204" pitchFamily="34" charset="0"/>
              <a:buChar char="•"/>
            </a:pPr>
            <a:r>
              <a:rPr lang="en-US" sz="1500" b="1" i="0" u="none" strike="noStrike" dirty="0">
                <a:solidFill>
                  <a:srgbClr val="000000"/>
                </a:solidFill>
                <a:effectLst/>
                <a:latin typeface="Lato" panose="020F0502020204030203" pitchFamily="34" charset="0"/>
              </a:rPr>
              <a:t>Tenure: </a:t>
            </a:r>
            <a:r>
              <a:rPr lang="en-US" sz="1500" b="0" i="0" u="none" strike="noStrike" dirty="0">
                <a:solidFill>
                  <a:srgbClr val="000000"/>
                </a:solidFill>
                <a:effectLst/>
                <a:latin typeface="Lato" panose="020F0502020204030203" pitchFamily="34" charset="0"/>
              </a:rPr>
              <a:t>The number of years the customer has been with the bank.</a:t>
            </a:r>
            <a:endParaRPr lang="en-US" sz="1500" b="0" i="0" u="none" strike="noStrike" dirty="0">
              <a:solidFill>
                <a:srgbClr val="000000"/>
              </a:solidFill>
              <a:effectLst/>
              <a:latin typeface="Arial" panose="020B0604020202020204" pitchFamily="34" charset="0"/>
            </a:endParaRPr>
          </a:p>
          <a:p>
            <a:pPr rtl="0" fontAlgn="base">
              <a:spcBef>
                <a:spcPts val="0"/>
              </a:spcBef>
              <a:spcAft>
                <a:spcPts val="1000"/>
              </a:spcAft>
              <a:buFont typeface="Arial" panose="020B0604020202020204" pitchFamily="34" charset="0"/>
              <a:buChar char="•"/>
            </a:pPr>
            <a:r>
              <a:rPr lang="en-US" sz="1500" b="1" i="0" u="none" strike="noStrike" dirty="0">
                <a:solidFill>
                  <a:srgbClr val="000000"/>
                </a:solidFill>
                <a:effectLst/>
                <a:latin typeface="Lato" panose="020F0502020204030203" pitchFamily="34" charset="0"/>
              </a:rPr>
              <a:t>Balance: </a:t>
            </a:r>
            <a:r>
              <a:rPr lang="en-US" sz="1500" b="0" i="0" u="none" strike="noStrike" dirty="0">
                <a:solidFill>
                  <a:srgbClr val="000000"/>
                </a:solidFill>
                <a:effectLst/>
                <a:latin typeface="Lato" panose="020F0502020204030203" pitchFamily="34" charset="0"/>
              </a:rPr>
              <a:t>Current balance in the customer's account.</a:t>
            </a:r>
            <a:endParaRPr lang="en-US" sz="1500" b="0" i="0" u="none" strike="noStrike" dirty="0">
              <a:solidFill>
                <a:srgbClr val="000000"/>
              </a:solidFill>
              <a:effectLst/>
              <a:latin typeface="Arial" panose="020B0604020202020204" pitchFamily="34" charset="0"/>
            </a:endParaRPr>
          </a:p>
          <a:p>
            <a:pPr rtl="0" fontAlgn="base">
              <a:spcBef>
                <a:spcPts val="0"/>
              </a:spcBef>
              <a:spcAft>
                <a:spcPts val="1000"/>
              </a:spcAft>
              <a:buFont typeface="Arial" panose="020B0604020202020204" pitchFamily="34" charset="0"/>
              <a:buChar char="•"/>
            </a:pPr>
            <a:r>
              <a:rPr lang="en-US" sz="1500" b="1" i="0" u="none" strike="noStrike" dirty="0" err="1">
                <a:solidFill>
                  <a:srgbClr val="000000"/>
                </a:solidFill>
                <a:effectLst/>
                <a:latin typeface="Lato" panose="020F0502020204030203" pitchFamily="34" charset="0"/>
              </a:rPr>
              <a:t>NumOfProducts</a:t>
            </a:r>
            <a:r>
              <a:rPr lang="en-US" sz="1500" b="0" i="0" u="none" strike="noStrike" dirty="0">
                <a:solidFill>
                  <a:srgbClr val="000000"/>
                </a:solidFill>
                <a:effectLst/>
                <a:latin typeface="Lato" panose="020F0502020204030203" pitchFamily="34" charset="0"/>
              </a:rPr>
              <a:t>: refers to the number of products that a customer has purchased through the bank. </a:t>
            </a:r>
            <a:endParaRPr lang="en-US" sz="1500" b="0" i="0" u="none" strike="noStrike" dirty="0">
              <a:solidFill>
                <a:srgbClr val="000000"/>
              </a:solidFill>
              <a:effectLst/>
              <a:latin typeface="Arial" panose="020B0604020202020204" pitchFamily="34" charset="0"/>
            </a:endParaRPr>
          </a:p>
          <a:p>
            <a:pPr rtl="0" fontAlgn="base">
              <a:spcBef>
                <a:spcPts val="0"/>
              </a:spcBef>
              <a:spcAft>
                <a:spcPts val="1000"/>
              </a:spcAft>
              <a:buFont typeface="Arial" panose="020B0604020202020204" pitchFamily="34" charset="0"/>
              <a:buChar char="•"/>
            </a:pPr>
            <a:r>
              <a:rPr lang="en-US" sz="1500" b="1" i="0" u="none" strike="noStrike" dirty="0" err="1">
                <a:solidFill>
                  <a:srgbClr val="000000"/>
                </a:solidFill>
                <a:effectLst/>
                <a:latin typeface="Lato" panose="020F0502020204030203" pitchFamily="34" charset="0"/>
              </a:rPr>
              <a:t>HasCrCard</a:t>
            </a:r>
            <a:r>
              <a:rPr lang="en-US" sz="1500" b="0" i="0" u="none" strike="noStrike" dirty="0">
                <a:solidFill>
                  <a:srgbClr val="000000"/>
                </a:solidFill>
                <a:effectLst/>
                <a:latin typeface="Lato" panose="020F0502020204030203" pitchFamily="34" charset="0"/>
              </a:rPr>
              <a:t>: denotes whether or not a customer has a credit card. This column is also relevant, since people with a credit card are less likely to leave the bank.</a:t>
            </a:r>
            <a:endParaRPr lang="en-US" sz="1500" b="0" i="0" u="none" strike="noStrike" dirty="0">
              <a:solidFill>
                <a:srgbClr val="000000"/>
              </a:solidFill>
              <a:effectLst/>
              <a:latin typeface="Arial" panose="020B0604020202020204" pitchFamily="34" charset="0"/>
            </a:endParaRPr>
          </a:p>
          <a:p>
            <a:pPr marL="742950" lvl="1" indent="-285750" rtl="0" fontAlgn="base">
              <a:spcBef>
                <a:spcPts val="0"/>
              </a:spcBef>
              <a:spcAft>
                <a:spcPts val="1000"/>
              </a:spcAft>
              <a:buFont typeface="Arial" panose="020B0604020202020204" pitchFamily="34" charset="0"/>
              <a:buChar char="•"/>
            </a:pPr>
            <a:r>
              <a:rPr lang="en-US" sz="1500" b="0" i="0" u="none" strike="noStrike" dirty="0">
                <a:solidFill>
                  <a:srgbClr val="000000"/>
                </a:solidFill>
                <a:effectLst/>
                <a:latin typeface="Lato" panose="020F0502020204030203" pitchFamily="34" charset="0"/>
              </a:rPr>
              <a:t>1 represents credit card holder</a:t>
            </a:r>
            <a:endParaRPr lang="en-US" sz="1500" b="0" i="0" u="none" strike="noStrike" dirty="0">
              <a:solidFill>
                <a:srgbClr val="000000"/>
              </a:solidFill>
              <a:effectLst/>
              <a:latin typeface="Arial" panose="020B0604020202020204" pitchFamily="34" charset="0"/>
            </a:endParaRPr>
          </a:p>
          <a:p>
            <a:pPr marL="742950" lvl="1" indent="-285750" rtl="0" fontAlgn="base">
              <a:spcBef>
                <a:spcPts val="0"/>
              </a:spcBef>
              <a:spcAft>
                <a:spcPts val="1000"/>
              </a:spcAft>
              <a:buFont typeface="Arial" panose="020B0604020202020204" pitchFamily="34" charset="0"/>
              <a:buChar char="•"/>
            </a:pPr>
            <a:r>
              <a:rPr lang="en-US" sz="1500" b="0" i="0" u="none" strike="noStrike" dirty="0">
                <a:solidFill>
                  <a:srgbClr val="000000"/>
                </a:solidFill>
                <a:effectLst/>
                <a:latin typeface="Lato" panose="020F0502020204030203" pitchFamily="34" charset="0"/>
              </a:rPr>
              <a:t>0 represents non credit card holder</a:t>
            </a:r>
            <a:endParaRPr lang="en-US" sz="15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022087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B3FC4-0D34-4313-8382-269BAF732641}"/>
              </a:ext>
            </a:extLst>
          </p:cNvPr>
          <p:cNvSpPr>
            <a:spLocks noGrp="1"/>
          </p:cNvSpPr>
          <p:nvPr>
            <p:ph idx="1"/>
          </p:nvPr>
        </p:nvSpPr>
        <p:spPr>
          <a:xfrm>
            <a:off x="1803400" y="304800"/>
            <a:ext cx="9701212" cy="5606422"/>
          </a:xfrm>
        </p:spPr>
        <p:txBody>
          <a:bodyPr>
            <a:normAutofit/>
          </a:bodyPr>
          <a:lstStyle/>
          <a:p>
            <a:pPr rtl="0" fontAlgn="base">
              <a:spcBef>
                <a:spcPts val="0"/>
              </a:spcBef>
              <a:spcAft>
                <a:spcPts val="0"/>
              </a:spcAft>
              <a:buFont typeface="Arial" panose="020B0604020202020204" pitchFamily="34" charset="0"/>
              <a:buChar char="•"/>
            </a:pPr>
            <a:r>
              <a:rPr lang="en-US" sz="1600" b="1" i="0" u="none" strike="noStrike" dirty="0" err="1">
                <a:solidFill>
                  <a:srgbClr val="000000"/>
                </a:solidFill>
                <a:effectLst/>
                <a:latin typeface="Lato" panose="020F0502020204030203" pitchFamily="34" charset="0"/>
              </a:rPr>
              <a:t>IsActiveMember</a:t>
            </a:r>
            <a:r>
              <a:rPr lang="en-US" sz="1600" b="1" i="0" u="none" strike="noStrike" dirty="0">
                <a:solidFill>
                  <a:srgbClr val="000000"/>
                </a:solidFill>
                <a:effectLst/>
                <a:latin typeface="Lato" panose="020F0502020204030203" pitchFamily="34" charset="0"/>
              </a:rPr>
              <a:t>:</a:t>
            </a:r>
            <a:r>
              <a:rPr lang="en-US" sz="1600" b="0" i="0" u="none" strike="noStrike" dirty="0">
                <a:solidFill>
                  <a:srgbClr val="000000"/>
                </a:solidFill>
                <a:effectLst/>
                <a:latin typeface="Lato" panose="020F0502020204030203" pitchFamily="34" charset="0"/>
              </a:rPr>
              <a:t> active customers are less likely to leave the bank (as per the criteria defined by the bank for identifying the activeness).</a:t>
            </a:r>
            <a:endParaRPr lang="en-US" sz="16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Lato" panose="020F0502020204030203" pitchFamily="34" charset="0"/>
              </a:rPr>
              <a:t>1 represents Active Member</a:t>
            </a:r>
            <a:endParaRPr lang="en-US" sz="1600" b="0" i="0" u="none" strike="noStrike" dirty="0">
              <a:solidFill>
                <a:srgbClr val="000000"/>
              </a:solidFill>
              <a:effectLst/>
              <a:latin typeface="Arial" panose="020B0604020202020204" pitchFamily="34" charset="0"/>
            </a:endParaRPr>
          </a:p>
          <a:p>
            <a:pPr marL="742950" lvl="1" indent="-285750" rtl="0" fontAlgn="base">
              <a:spcBef>
                <a:spcPts val="0"/>
              </a:spcBef>
              <a:spcAft>
                <a:spcPts val="1000"/>
              </a:spcAft>
              <a:buFont typeface="Arial" panose="020B0604020202020204" pitchFamily="34" charset="0"/>
              <a:buChar char="•"/>
            </a:pPr>
            <a:r>
              <a:rPr lang="en-US" sz="1600" b="0" i="0" u="none" strike="noStrike" dirty="0">
                <a:solidFill>
                  <a:srgbClr val="000000"/>
                </a:solidFill>
                <a:effectLst/>
                <a:latin typeface="Lato" panose="020F0502020204030203" pitchFamily="34" charset="0"/>
              </a:rPr>
              <a:t>0 represents Inactive Member</a:t>
            </a:r>
            <a:endParaRPr lang="en-US" sz="1600" b="0" i="0" u="none" strike="noStrike" dirty="0">
              <a:solidFill>
                <a:srgbClr val="000000"/>
              </a:solidFill>
              <a:effectLst/>
              <a:latin typeface="Arial" panose="020B0604020202020204" pitchFamily="34" charset="0"/>
            </a:endParaRPr>
          </a:p>
          <a:p>
            <a:pPr rtl="0" fontAlgn="base">
              <a:spcBef>
                <a:spcPts val="0"/>
              </a:spcBef>
              <a:spcAft>
                <a:spcPts val="1000"/>
              </a:spcAft>
              <a:buFont typeface="Arial" panose="020B0604020202020204" pitchFamily="34" charset="0"/>
              <a:buChar char="•"/>
            </a:pPr>
            <a:r>
              <a:rPr lang="en-US" sz="1600" b="1" i="0" u="none" strike="noStrike" dirty="0">
                <a:solidFill>
                  <a:srgbClr val="000000"/>
                </a:solidFill>
                <a:effectLst/>
                <a:latin typeface="Lato" panose="020F0502020204030203" pitchFamily="34" charset="0"/>
              </a:rPr>
              <a:t>Estimated Salary: </a:t>
            </a:r>
            <a:r>
              <a:rPr lang="en-US" sz="1600" b="0" i="0" u="none" strike="noStrike" dirty="0">
                <a:solidFill>
                  <a:srgbClr val="000000"/>
                </a:solidFill>
                <a:effectLst/>
                <a:latin typeface="Lato" panose="020F0502020204030203" pitchFamily="34" charset="0"/>
              </a:rPr>
              <a:t>as with balance, people with lower salaries are more likely to leave the bank compared to those with higher salaries.</a:t>
            </a:r>
            <a:endParaRPr lang="en-US" sz="16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600" b="1" i="0" u="none" strike="noStrike" dirty="0">
                <a:solidFill>
                  <a:srgbClr val="000000"/>
                </a:solidFill>
                <a:effectLst/>
                <a:latin typeface="Lato" panose="020F0502020204030203" pitchFamily="34" charset="0"/>
              </a:rPr>
              <a:t>Exited:</a:t>
            </a:r>
            <a:r>
              <a:rPr lang="en-US" sz="1600" b="0" i="0" u="none" strike="noStrike" dirty="0">
                <a:solidFill>
                  <a:srgbClr val="000000"/>
                </a:solidFill>
                <a:effectLst/>
                <a:latin typeface="Lato" panose="020F0502020204030203" pitchFamily="34" charset="0"/>
              </a:rPr>
              <a:t> whether or not the customer left the bank.</a:t>
            </a:r>
            <a:endParaRPr lang="en-US" sz="16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Lato" panose="020F0502020204030203" pitchFamily="34" charset="0"/>
              </a:rPr>
              <a:t>0 represents Retain </a:t>
            </a:r>
            <a:endParaRPr lang="en-US" sz="1600" b="0" i="0" u="none" strike="noStrike" dirty="0">
              <a:solidFill>
                <a:srgbClr val="000000"/>
              </a:solidFill>
              <a:effectLst/>
              <a:latin typeface="Arial" panose="020B0604020202020204" pitchFamily="34" charset="0"/>
            </a:endParaRPr>
          </a:p>
          <a:p>
            <a:pPr marL="742950" lvl="1" indent="-285750" rtl="0" fontAlgn="base">
              <a:spcBef>
                <a:spcPts val="0"/>
              </a:spcBef>
              <a:spcAft>
                <a:spcPts val="1000"/>
              </a:spcAft>
              <a:buFont typeface="Arial" panose="020B0604020202020204" pitchFamily="34" charset="0"/>
              <a:buChar char="•"/>
            </a:pPr>
            <a:r>
              <a:rPr lang="en-US" sz="1600" b="0" i="0" u="none" strike="noStrike" dirty="0">
                <a:solidFill>
                  <a:srgbClr val="000000"/>
                </a:solidFill>
                <a:effectLst/>
                <a:latin typeface="Lato" panose="020F0502020204030203" pitchFamily="34" charset="0"/>
              </a:rPr>
              <a:t>1 represents Exit</a:t>
            </a:r>
            <a:endParaRPr lang="en-US" sz="1600" b="0" i="0" u="none" strike="noStrike" dirty="0">
              <a:solidFill>
                <a:srgbClr val="000000"/>
              </a:solidFill>
              <a:effectLst/>
              <a:latin typeface="Arial" panose="020B0604020202020204" pitchFamily="34" charset="0"/>
            </a:endParaRPr>
          </a:p>
          <a:p>
            <a:r>
              <a:rPr lang="en-US" sz="1600" b="1" i="0" u="none" strike="noStrike" dirty="0">
                <a:solidFill>
                  <a:srgbClr val="000000"/>
                </a:solidFill>
                <a:effectLst/>
                <a:latin typeface="Lato" panose="020F0502020204030203" pitchFamily="34" charset="0"/>
              </a:rPr>
              <a:t>Bank DOJ:</a:t>
            </a:r>
            <a:r>
              <a:rPr lang="en-US" sz="1600" b="0" i="0" u="none" strike="noStrike" dirty="0">
                <a:solidFill>
                  <a:srgbClr val="000000"/>
                </a:solidFill>
                <a:effectLst/>
                <a:latin typeface="Lato" panose="020F0502020204030203" pitchFamily="34" charset="0"/>
              </a:rPr>
              <a:t> date when the Customer associated/joined  with the bank.</a:t>
            </a:r>
            <a:endParaRPr lang="en-IN" dirty="0"/>
          </a:p>
        </p:txBody>
      </p:sp>
    </p:spTree>
    <p:extLst>
      <p:ext uri="{BB962C8B-B14F-4D97-AF65-F5344CB8AC3E}">
        <p14:creationId xmlns:p14="http://schemas.microsoft.com/office/powerpoint/2010/main" val="967008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8CE5-07D2-4E1F-845E-792AF5A24D51}"/>
              </a:ext>
            </a:extLst>
          </p:cNvPr>
          <p:cNvSpPr>
            <a:spLocks noGrp="1"/>
          </p:cNvSpPr>
          <p:nvPr>
            <p:ph type="title"/>
          </p:nvPr>
        </p:nvSpPr>
        <p:spPr/>
        <p:txBody>
          <a:bodyPr>
            <a:normAutofit fontScale="90000"/>
          </a:bodyPr>
          <a:lstStyle/>
          <a:p>
            <a:r>
              <a:rPr lang="en-IN" b="1" i="0" dirty="0">
                <a:solidFill>
                  <a:srgbClr val="242424"/>
                </a:solidFill>
                <a:effectLst/>
                <a:latin typeface="source-serif-pro"/>
              </a:rPr>
              <a:t>Data Discovery</a:t>
            </a:r>
            <a:br>
              <a:rPr lang="en-IN" b="0" i="0" dirty="0">
                <a:solidFill>
                  <a:srgbClr val="242424"/>
                </a:solidFill>
                <a:effectLst/>
                <a:latin typeface="source-serif-pro"/>
              </a:rPr>
            </a:br>
            <a:br>
              <a:rPr lang="en-IN" dirty="0">
                <a:effectLst/>
              </a:rPr>
            </a:br>
            <a:endParaRPr lang="en-IN" dirty="0"/>
          </a:p>
        </p:txBody>
      </p:sp>
      <p:sp>
        <p:nvSpPr>
          <p:cNvPr id="3" name="Content Placeholder 2">
            <a:extLst>
              <a:ext uri="{FF2B5EF4-FFF2-40B4-BE49-F238E27FC236}">
                <a16:creationId xmlns:a16="http://schemas.microsoft.com/office/drawing/2014/main" id="{E41E1339-A437-4464-AED2-5D11DCBB1CB3}"/>
              </a:ext>
            </a:extLst>
          </p:cNvPr>
          <p:cNvSpPr>
            <a:spLocks noGrp="1"/>
          </p:cNvSpPr>
          <p:nvPr>
            <p:ph idx="1"/>
          </p:nvPr>
        </p:nvSpPr>
        <p:spPr/>
        <p:txBody>
          <a:bodyPr/>
          <a:lstStyle/>
          <a:p>
            <a:r>
              <a:rPr lang="en-US" b="0" i="0" dirty="0">
                <a:solidFill>
                  <a:srgbClr val="242424"/>
                </a:solidFill>
                <a:effectLst/>
                <a:latin typeface="source-serif-pro"/>
              </a:rPr>
              <a:t>I opened the data in excel and inspected the columns for relevance to the business task (This can equally be done directly on Power Query), I was able to confirm that there is sufficient data to aid my analysis. However, data needed to be cleaned and properly transformed in the format that would be useful for the analysis.</a:t>
            </a:r>
            <a:endParaRPr lang="en-IN" dirty="0"/>
          </a:p>
        </p:txBody>
      </p:sp>
    </p:spTree>
    <p:extLst>
      <p:ext uri="{BB962C8B-B14F-4D97-AF65-F5344CB8AC3E}">
        <p14:creationId xmlns:p14="http://schemas.microsoft.com/office/powerpoint/2010/main" val="1873674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42A0-CAB2-48F7-B43A-80DFB43EBE15}"/>
              </a:ext>
            </a:extLst>
          </p:cNvPr>
          <p:cNvSpPr>
            <a:spLocks noGrp="1"/>
          </p:cNvSpPr>
          <p:nvPr>
            <p:ph type="title"/>
          </p:nvPr>
        </p:nvSpPr>
        <p:spPr/>
        <p:txBody>
          <a:bodyPr/>
          <a:lstStyle/>
          <a:p>
            <a:r>
              <a:rPr lang="en-IN" b="1" i="0" dirty="0">
                <a:solidFill>
                  <a:srgbClr val="242424"/>
                </a:solidFill>
                <a:effectLst/>
                <a:latin typeface="source-serif-pro"/>
              </a:rPr>
              <a:t>Analytical Steps</a:t>
            </a:r>
            <a:endParaRPr lang="en-IN" dirty="0"/>
          </a:p>
        </p:txBody>
      </p:sp>
      <p:sp>
        <p:nvSpPr>
          <p:cNvPr id="3" name="Content Placeholder 2">
            <a:extLst>
              <a:ext uri="{FF2B5EF4-FFF2-40B4-BE49-F238E27FC236}">
                <a16:creationId xmlns:a16="http://schemas.microsoft.com/office/drawing/2014/main" id="{8B25754A-F420-4BB3-B65C-AD670E84FF63}"/>
              </a:ext>
            </a:extLst>
          </p:cNvPr>
          <p:cNvSpPr>
            <a:spLocks noGrp="1"/>
          </p:cNvSpPr>
          <p:nvPr>
            <p:ph idx="1"/>
          </p:nvPr>
        </p:nvSpPr>
        <p:spPr>
          <a:xfrm>
            <a:off x="838200" y="1825624"/>
            <a:ext cx="10515600" cy="4816475"/>
          </a:xfrm>
        </p:spPr>
        <p:txBody>
          <a:bodyPr>
            <a:normAutofit fontScale="92500" lnSpcReduction="20000"/>
          </a:bodyPr>
          <a:lstStyle/>
          <a:p>
            <a:pPr algn="l">
              <a:buFont typeface="+mj-lt"/>
              <a:buAutoNum type="arabicPeriod"/>
            </a:pPr>
            <a:r>
              <a:rPr lang="en-US" sz="2400" b="0" i="0" dirty="0">
                <a:solidFill>
                  <a:srgbClr val="242424"/>
                </a:solidFill>
                <a:effectLst/>
                <a:latin typeface="source-serif-pro"/>
              </a:rPr>
              <a:t>Data Preparation</a:t>
            </a:r>
          </a:p>
          <a:p>
            <a:pPr algn="l">
              <a:buFont typeface="+mj-lt"/>
              <a:buAutoNum type="arabicPeriod"/>
            </a:pPr>
            <a:r>
              <a:rPr lang="en-US" sz="2400" b="0" i="0" dirty="0">
                <a:solidFill>
                  <a:srgbClr val="242424"/>
                </a:solidFill>
                <a:effectLst/>
                <a:latin typeface="source-serif-pro"/>
              </a:rPr>
              <a:t>Data Categorization and Grouping</a:t>
            </a:r>
          </a:p>
          <a:p>
            <a:pPr algn="l">
              <a:buFont typeface="+mj-lt"/>
              <a:buAutoNum type="arabicPeriod"/>
            </a:pPr>
            <a:r>
              <a:rPr lang="en-US" sz="2400" b="0" i="0" dirty="0">
                <a:solidFill>
                  <a:srgbClr val="242424"/>
                </a:solidFill>
                <a:effectLst/>
                <a:latin typeface="source-serif-pro"/>
              </a:rPr>
              <a:t>Formatting</a:t>
            </a:r>
          </a:p>
          <a:p>
            <a:pPr algn="l">
              <a:buFont typeface="+mj-lt"/>
              <a:buAutoNum type="arabicPeriod"/>
            </a:pPr>
            <a:r>
              <a:rPr lang="en-US" sz="2400" b="0" i="0" dirty="0">
                <a:solidFill>
                  <a:srgbClr val="242424"/>
                </a:solidFill>
                <a:effectLst/>
                <a:latin typeface="source-serif-pro"/>
              </a:rPr>
              <a:t>Data Transformation</a:t>
            </a:r>
          </a:p>
          <a:p>
            <a:pPr algn="l">
              <a:buFont typeface="+mj-lt"/>
              <a:buAutoNum type="arabicPeriod"/>
            </a:pPr>
            <a:r>
              <a:rPr lang="en-US" sz="2400" b="0" i="0" dirty="0">
                <a:solidFill>
                  <a:srgbClr val="242424"/>
                </a:solidFill>
                <a:effectLst/>
                <a:latin typeface="source-serif-pro"/>
              </a:rPr>
              <a:t>Data Modeling</a:t>
            </a:r>
          </a:p>
          <a:p>
            <a:pPr algn="l">
              <a:buFont typeface="+mj-lt"/>
              <a:buAutoNum type="arabicPeriod"/>
            </a:pPr>
            <a:r>
              <a:rPr lang="en-US" sz="2400" b="0" i="0" dirty="0">
                <a:solidFill>
                  <a:srgbClr val="242424"/>
                </a:solidFill>
                <a:effectLst/>
                <a:latin typeface="source-serif-pro"/>
              </a:rPr>
              <a:t>Visualization — Report</a:t>
            </a:r>
          </a:p>
          <a:p>
            <a:pPr algn="l">
              <a:buFont typeface="+mj-lt"/>
              <a:buAutoNum type="arabicPeriod"/>
            </a:pPr>
            <a:r>
              <a:rPr lang="en-US" sz="2400" b="0" i="0" dirty="0">
                <a:solidFill>
                  <a:srgbClr val="242424"/>
                </a:solidFill>
                <a:effectLst/>
                <a:latin typeface="source-serif-pro"/>
              </a:rPr>
              <a:t>Insights</a:t>
            </a:r>
          </a:p>
          <a:p>
            <a:pPr algn="l">
              <a:buFont typeface="+mj-lt"/>
              <a:buAutoNum type="arabicPeriod"/>
            </a:pPr>
            <a:r>
              <a:rPr lang="en-US" sz="2400" b="0" i="0" dirty="0">
                <a:solidFill>
                  <a:srgbClr val="242424"/>
                </a:solidFill>
                <a:effectLst/>
                <a:latin typeface="source-serif-pro"/>
              </a:rPr>
              <a:t>Recommendation</a:t>
            </a:r>
          </a:p>
          <a:p>
            <a:pPr algn="l">
              <a:buFont typeface="+mj-lt"/>
              <a:buAutoNum type="arabicPeriod"/>
            </a:pPr>
            <a:r>
              <a:rPr lang="en-US" sz="2400" b="0" i="0" dirty="0">
                <a:solidFill>
                  <a:srgbClr val="242424"/>
                </a:solidFill>
                <a:effectLst/>
                <a:latin typeface="source-serif-pro"/>
              </a:rPr>
              <a:t>Conclusion</a:t>
            </a:r>
          </a:p>
          <a:p>
            <a:pPr marL="0" indent="0" algn="l">
              <a:buNone/>
            </a:pPr>
            <a:r>
              <a:rPr lang="en-US" sz="2400" b="0" i="0" dirty="0">
                <a:solidFill>
                  <a:srgbClr val="242424"/>
                </a:solidFill>
                <a:effectLst/>
                <a:latin typeface="source-serif-pro"/>
              </a:rPr>
              <a:t>Where  Step 2- 4 are iterative as I had to repeat them as needed throughout this activity.</a:t>
            </a:r>
          </a:p>
          <a:p>
            <a:pPr algn="l">
              <a:buFont typeface="+mj-lt"/>
              <a:buAutoNum type="arabicPeriod"/>
            </a:pPr>
            <a:endParaRPr lang="en-US" sz="2400" b="0" i="0" dirty="0">
              <a:solidFill>
                <a:srgbClr val="242424"/>
              </a:solidFill>
              <a:effectLst/>
              <a:latin typeface="source-serif-pro"/>
            </a:endParaRPr>
          </a:p>
          <a:p>
            <a:pPr marL="0" indent="0" algn="l">
              <a:buNone/>
            </a:pPr>
            <a:endParaRPr lang="en-US" b="0" i="0" dirty="0">
              <a:solidFill>
                <a:srgbClr val="242424"/>
              </a:solidFill>
              <a:effectLst/>
              <a:latin typeface="source-serif-pro"/>
            </a:endParaRPr>
          </a:p>
          <a:p>
            <a:endParaRPr lang="en-IN" dirty="0"/>
          </a:p>
        </p:txBody>
      </p:sp>
    </p:spTree>
    <p:extLst>
      <p:ext uri="{BB962C8B-B14F-4D97-AF65-F5344CB8AC3E}">
        <p14:creationId xmlns:p14="http://schemas.microsoft.com/office/powerpoint/2010/main" val="3608422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5FF3-CDE3-4E7A-A467-A1C7C94B9112}"/>
              </a:ext>
            </a:extLst>
          </p:cNvPr>
          <p:cNvSpPr>
            <a:spLocks noGrp="1"/>
          </p:cNvSpPr>
          <p:nvPr>
            <p:ph type="title"/>
          </p:nvPr>
        </p:nvSpPr>
        <p:spPr/>
        <p:txBody>
          <a:bodyPr>
            <a:normAutofit/>
          </a:bodyPr>
          <a:lstStyle/>
          <a:p>
            <a:r>
              <a:rPr lang="en-IN" b="1" i="0" dirty="0">
                <a:solidFill>
                  <a:srgbClr val="242424"/>
                </a:solidFill>
                <a:effectLst/>
                <a:latin typeface="source-serif-pro"/>
              </a:rPr>
              <a:t>Data Preparation</a:t>
            </a:r>
            <a:br>
              <a:rPr lang="en-IN" b="0" i="0" dirty="0">
                <a:solidFill>
                  <a:srgbClr val="242424"/>
                </a:solidFill>
                <a:effectLst/>
                <a:latin typeface="source-serif-pro"/>
              </a:rPr>
            </a:br>
            <a:endParaRPr lang="en-IN" dirty="0"/>
          </a:p>
        </p:txBody>
      </p:sp>
      <p:sp>
        <p:nvSpPr>
          <p:cNvPr id="3" name="Content Placeholder 2">
            <a:extLst>
              <a:ext uri="{FF2B5EF4-FFF2-40B4-BE49-F238E27FC236}">
                <a16:creationId xmlns:a16="http://schemas.microsoft.com/office/drawing/2014/main" id="{963159A7-63A0-4378-B433-1E17C41F42DD}"/>
              </a:ext>
            </a:extLst>
          </p:cNvPr>
          <p:cNvSpPr>
            <a:spLocks noGrp="1"/>
          </p:cNvSpPr>
          <p:nvPr>
            <p:ph idx="1"/>
          </p:nvPr>
        </p:nvSpPr>
        <p:spPr/>
        <p:txBody>
          <a:bodyPr/>
          <a:lstStyle/>
          <a:p>
            <a:pPr marL="0" indent="0">
              <a:buNone/>
            </a:pPr>
            <a:r>
              <a:rPr lang="en-US" dirty="0">
                <a:solidFill>
                  <a:srgbClr val="242424"/>
                </a:solidFill>
                <a:latin typeface="source-serif-pro"/>
              </a:rPr>
              <a:t>1) </a:t>
            </a:r>
            <a:r>
              <a:rPr lang="en-US" b="0" i="0" dirty="0">
                <a:solidFill>
                  <a:srgbClr val="242424"/>
                </a:solidFill>
                <a:effectLst/>
                <a:latin typeface="source-serif-pro"/>
              </a:rPr>
              <a:t>I imported the data into MySQL and retrieved some information's from data that was I needed by writing queries. </a:t>
            </a:r>
          </a:p>
          <a:p>
            <a:pPr marL="0" indent="0">
              <a:buNone/>
            </a:pPr>
            <a:r>
              <a:rPr lang="en-US" dirty="0">
                <a:solidFill>
                  <a:srgbClr val="242424"/>
                </a:solidFill>
                <a:latin typeface="source-serif-pro"/>
              </a:rPr>
              <a:t>2) After using MySQL ,I imported data into Power BI </a:t>
            </a:r>
            <a:r>
              <a:rPr lang="en-US" b="0" i="0" dirty="0">
                <a:solidFill>
                  <a:srgbClr val="242424"/>
                </a:solidFill>
                <a:effectLst/>
                <a:latin typeface="source-serif-pro"/>
              </a:rPr>
              <a:t>transformed it on Power Query as follows:</a:t>
            </a:r>
            <a:endParaRPr lang="en-US" dirty="0">
              <a:solidFill>
                <a:srgbClr val="242424"/>
              </a:solidFill>
              <a:latin typeface="source-serif-pro"/>
            </a:endParaRPr>
          </a:p>
          <a:p>
            <a:pPr marL="0" indent="0">
              <a:buNone/>
            </a:pPr>
            <a:r>
              <a:rPr lang="en-US" dirty="0">
                <a:solidFill>
                  <a:srgbClr val="242424"/>
                </a:solidFill>
                <a:latin typeface="source-serif-pro"/>
              </a:rPr>
              <a:t> * I Checked the datatypes, headers ,duplicates , errors in my dataset and removed accordingly.</a:t>
            </a:r>
          </a:p>
          <a:p>
            <a:pPr marL="0" indent="0">
              <a:buNone/>
            </a:pPr>
            <a:r>
              <a:rPr lang="en-US" dirty="0">
                <a:solidFill>
                  <a:srgbClr val="242424"/>
                </a:solidFill>
                <a:latin typeface="source-serif-pro"/>
              </a:rPr>
              <a:t> </a:t>
            </a:r>
            <a:endParaRPr lang="en-IN" dirty="0"/>
          </a:p>
        </p:txBody>
      </p:sp>
    </p:spTree>
    <p:extLst>
      <p:ext uri="{BB962C8B-B14F-4D97-AF65-F5344CB8AC3E}">
        <p14:creationId xmlns:p14="http://schemas.microsoft.com/office/powerpoint/2010/main" val="173124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A0F0-9866-4A4D-BFD7-EEAEC383ADCC}"/>
              </a:ext>
            </a:extLst>
          </p:cNvPr>
          <p:cNvSpPr>
            <a:spLocks noGrp="1"/>
          </p:cNvSpPr>
          <p:nvPr>
            <p:ph type="title"/>
          </p:nvPr>
        </p:nvSpPr>
        <p:spPr/>
        <p:txBody>
          <a:bodyPr/>
          <a:lstStyle/>
          <a:p>
            <a:r>
              <a:rPr lang="en-IN" b="1" i="0" dirty="0">
                <a:solidFill>
                  <a:srgbClr val="242424"/>
                </a:solidFill>
                <a:effectLst/>
                <a:latin typeface="source-serif-pro"/>
              </a:rPr>
              <a:t>Data categorization and Grouping.</a:t>
            </a:r>
            <a:endParaRPr lang="en-IN" dirty="0"/>
          </a:p>
        </p:txBody>
      </p:sp>
      <p:sp>
        <p:nvSpPr>
          <p:cNvPr id="3" name="Content Placeholder 2">
            <a:extLst>
              <a:ext uri="{FF2B5EF4-FFF2-40B4-BE49-F238E27FC236}">
                <a16:creationId xmlns:a16="http://schemas.microsoft.com/office/drawing/2014/main" id="{CAAAD22B-0AC5-43B4-9EA9-26AC95DBFEEC}"/>
              </a:ext>
            </a:extLst>
          </p:cNvPr>
          <p:cNvSpPr>
            <a:spLocks noGrp="1"/>
          </p:cNvSpPr>
          <p:nvPr>
            <p:ph idx="1"/>
          </p:nvPr>
        </p:nvSpPr>
        <p:spPr/>
        <p:txBody>
          <a:bodyPr>
            <a:normAutofit/>
          </a:bodyPr>
          <a:lstStyle/>
          <a:p>
            <a:r>
              <a:rPr lang="en-US" b="0" i="0" dirty="0">
                <a:solidFill>
                  <a:srgbClr val="242424"/>
                </a:solidFill>
                <a:effectLst/>
                <a:latin typeface="source-serif-pro"/>
              </a:rPr>
              <a:t>For the </a:t>
            </a:r>
            <a:r>
              <a:rPr lang="en-US" b="0" i="1" dirty="0">
                <a:solidFill>
                  <a:srgbClr val="242424"/>
                </a:solidFill>
                <a:effectLst/>
                <a:latin typeface="source-serif-pro"/>
              </a:rPr>
              <a:t>age</a:t>
            </a:r>
            <a:r>
              <a:rPr lang="en-US" b="0" i="0" dirty="0">
                <a:solidFill>
                  <a:srgbClr val="242424"/>
                </a:solidFill>
                <a:effectLst/>
                <a:latin typeface="source-serif-pro"/>
              </a:rPr>
              <a:t>, </a:t>
            </a:r>
            <a:r>
              <a:rPr lang="en-US" b="0" i="1" dirty="0">
                <a:solidFill>
                  <a:srgbClr val="242424"/>
                </a:solidFill>
                <a:effectLst/>
                <a:latin typeface="source-serif-pro"/>
              </a:rPr>
              <a:t>credit score, balance </a:t>
            </a:r>
            <a:r>
              <a:rPr lang="en-US" b="0" i="0" dirty="0">
                <a:solidFill>
                  <a:srgbClr val="242424"/>
                </a:solidFill>
                <a:effectLst/>
                <a:latin typeface="source-serif-pro"/>
              </a:rPr>
              <a:t>columns, I looked at the column profile from the </a:t>
            </a:r>
            <a:r>
              <a:rPr lang="en-US" b="0" i="1" dirty="0">
                <a:solidFill>
                  <a:srgbClr val="242424"/>
                </a:solidFill>
                <a:effectLst/>
                <a:latin typeface="source-serif-pro"/>
              </a:rPr>
              <a:t>View </a:t>
            </a:r>
            <a:r>
              <a:rPr lang="en-US" b="0" i="0" dirty="0">
                <a:solidFill>
                  <a:srgbClr val="242424"/>
                </a:solidFill>
                <a:effectLst/>
                <a:latin typeface="source-serif-pro"/>
              </a:rPr>
              <a:t>tab, and saw that there was a wide range between the minimum and maximum values.</a:t>
            </a:r>
          </a:p>
          <a:p>
            <a:pPr algn="l">
              <a:buFont typeface="Arial" panose="020B0604020202020204" pitchFamily="34" charset="0"/>
              <a:buChar char="•"/>
            </a:pPr>
            <a:r>
              <a:rPr lang="en-US" b="0" i="0" dirty="0">
                <a:solidFill>
                  <a:srgbClr val="242424"/>
                </a:solidFill>
                <a:effectLst/>
                <a:latin typeface="source-serif-pro"/>
              </a:rPr>
              <a:t>The </a:t>
            </a:r>
            <a:r>
              <a:rPr lang="en-US" b="0" i="1" dirty="0">
                <a:solidFill>
                  <a:srgbClr val="242424"/>
                </a:solidFill>
                <a:effectLst/>
                <a:latin typeface="source-serif-pro"/>
              </a:rPr>
              <a:t>Age</a:t>
            </a:r>
            <a:r>
              <a:rPr lang="en-US" b="0" i="0" dirty="0">
                <a:solidFill>
                  <a:srgbClr val="242424"/>
                </a:solidFill>
                <a:effectLst/>
                <a:latin typeface="source-serif-pro"/>
              </a:rPr>
              <a:t> column had 60 distinct value with a minimum of 18 and a maximum of 82</a:t>
            </a:r>
          </a:p>
          <a:p>
            <a:r>
              <a:rPr lang="en-US" b="0" i="0" dirty="0">
                <a:solidFill>
                  <a:srgbClr val="242424"/>
                </a:solidFill>
                <a:effectLst/>
                <a:latin typeface="source-serif-pro"/>
              </a:rPr>
              <a:t>The </a:t>
            </a:r>
            <a:r>
              <a:rPr lang="en-US" b="0" i="1" dirty="0">
                <a:solidFill>
                  <a:srgbClr val="242424"/>
                </a:solidFill>
                <a:effectLst/>
                <a:latin typeface="source-serif-pro"/>
              </a:rPr>
              <a:t>credit score </a:t>
            </a:r>
            <a:r>
              <a:rPr lang="en-US" b="0" i="0" dirty="0">
                <a:solidFill>
                  <a:srgbClr val="242424"/>
                </a:solidFill>
                <a:effectLst/>
                <a:latin typeface="source-serif-pro"/>
              </a:rPr>
              <a:t>column had 354 distinct values with a minimum of 376 and a maximum of 850.</a:t>
            </a:r>
          </a:p>
          <a:p>
            <a:r>
              <a:rPr lang="en-US" b="0" i="0" dirty="0">
                <a:solidFill>
                  <a:srgbClr val="242424"/>
                </a:solidFill>
                <a:effectLst/>
                <a:latin typeface="source-serif-pro"/>
              </a:rPr>
              <a:t>The </a:t>
            </a:r>
            <a:r>
              <a:rPr lang="en-US" b="1" i="0" dirty="0">
                <a:solidFill>
                  <a:srgbClr val="242424"/>
                </a:solidFill>
                <a:effectLst/>
                <a:latin typeface="source-serif-pro"/>
              </a:rPr>
              <a:t>balance </a:t>
            </a:r>
            <a:r>
              <a:rPr lang="en-US" b="0" i="0" dirty="0">
                <a:solidFill>
                  <a:srgbClr val="242424"/>
                </a:solidFill>
                <a:effectLst/>
                <a:latin typeface="source-serif-pro"/>
              </a:rPr>
              <a:t>column had 650 distinct values. With a minimum of 0 and a maximum of 213146.2</a:t>
            </a:r>
          </a:p>
          <a:p>
            <a:endParaRPr lang="en-IN" dirty="0"/>
          </a:p>
        </p:txBody>
      </p:sp>
    </p:spTree>
    <p:extLst>
      <p:ext uri="{BB962C8B-B14F-4D97-AF65-F5344CB8AC3E}">
        <p14:creationId xmlns:p14="http://schemas.microsoft.com/office/powerpoint/2010/main" val="38334008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218</TotalTime>
  <Words>1265</Words>
  <Application>Microsoft Office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Gill Sans MT</vt:lpstr>
      <vt:lpstr>Lato</vt:lpstr>
      <vt:lpstr>source-serif-pro</vt:lpstr>
      <vt:lpstr>Times New Roman</vt:lpstr>
      <vt:lpstr>Gallery</vt:lpstr>
      <vt:lpstr>Capstone Project:  Analytical CRM Development for a Bank  </vt:lpstr>
      <vt:lpstr>PowerPoint Presentation</vt:lpstr>
      <vt:lpstr>Data Dictionary</vt:lpstr>
      <vt:lpstr>PowerPoint Presentation</vt:lpstr>
      <vt:lpstr>PowerPoint Presentation</vt:lpstr>
      <vt:lpstr>Data Discovery  </vt:lpstr>
      <vt:lpstr>Analytical Steps</vt:lpstr>
      <vt:lpstr>Data Preparation </vt:lpstr>
      <vt:lpstr>Data categorization and Grouping.</vt:lpstr>
      <vt:lpstr>Data categorization and Grouping.</vt:lpstr>
      <vt:lpstr>Formatting</vt:lpstr>
      <vt:lpstr> Data Modelling</vt:lpstr>
      <vt:lpstr>Visualization — Report</vt:lpstr>
      <vt:lpstr>Step: </vt:lpstr>
      <vt:lpstr>PowerPoint Presentation</vt:lpstr>
      <vt:lpstr>PowerPoint Presentation</vt:lpstr>
      <vt:lpstr>PowerPoint Presentation</vt:lpstr>
      <vt:lpstr> Insights</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Analytical CRM Development for a Bank</dc:title>
  <dc:creator>Dell</dc:creator>
  <cp:lastModifiedBy>harale07@gmail.com</cp:lastModifiedBy>
  <cp:revision>15</cp:revision>
  <dcterms:created xsi:type="dcterms:W3CDTF">2024-01-31T13:25:10Z</dcterms:created>
  <dcterms:modified xsi:type="dcterms:W3CDTF">2024-03-01T11:32:47Z</dcterms:modified>
</cp:coreProperties>
</file>