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59" r:id="rId9"/>
    <p:sldId id="261" r:id="rId10"/>
    <p:sldId id="290" r:id="rId11"/>
    <p:sldId id="260" r:id="rId12"/>
    <p:sldId id="262" r:id="rId13"/>
    <p:sldId id="263" r:id="rId14"/>
    <p:sldId id="264" r:id="rId15"/>
    <p:sldId id="270" r:id="rId16"/>
    <p:sldId id="271" r:id="rId17"/>
    <p:sldId id="286" r:id="rId18"/>
    <p:sldId id="266" r:id="rId19"/>
    <p:sldId id="287" r:id="rId20"/>
    <p:sldId id="268" r:id="rId21"/>
    <p:sldId id="293" r:id="rId22"/>
    <p:sldId id="300" r:id="rId23"/>
    <p:sldId id="301" r:id="rId24"/>
    <p:sldId id="302" r:id="rId25"/>
    <p:sldId id="272" r:id="rId26"/>
    <p:sldId id="273" r:id="rId27"/>
    <p:sldId id="278" r:id="rId28"/>
    <p:sldId id="279" r:id="rId29"/>
    <p:sldId id="280" r:id="rId30"/>
    <p:sldId id="281" r:id="rId31"/>
    <p:sldId id="282" r:id="rId32"/>
    <p:sldId id="284" r:id="rId33"/>
    <p:sldId id="303" r:id="rId3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88" autoAdjust="0"/>
    <p:restoredTop sz="94660"/>
  </p:normalViewPr>
  <p:slideViewPr>
    <p:cSldViewPr>
      <p:cViewPr varScale="1">
        <p:scale>
          <a:sx n="68" d="100"/>
          <a:sy n="68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53250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8011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9640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9691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52126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21547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415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9047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49585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2307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6240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D40E-D512-484C-B842-8146FAA2FC32}" type="datetimeFigureOut">
              <a:rPr lang="el-GR" smtClean="0"/>
              <a:pPr/>
              <a:t>6/3/2013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07A5-D3A7-44A9-8EFF-8E645F397345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09025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2400" cy="25501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Circle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Separability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 Queries in Logarithmic Time</a:t>
            </a:r>
            <a:r>
              <a:rPr lang="el-GR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el-GR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</a:br>
            <a:r>
              <a:rPr lang="el-GR" sz="31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(Ερωτήματα διαχωρισμού κύκλου σε λογαριθμικό χρόνο)</a:t>
            </a: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en-US" sz="31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en-US" sz="31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</a:br>
            <a:r>
              <a:rPr lang="el-GR" sz="31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Χαράλαμπος Ντάλλας</a:t>
            </a:r>
            <a:endParaRPr lang="el-GR" sz="3100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571501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Greg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Aloupis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Luis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Barba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Stefan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Langerman</a:t>
            </a:r>
            <a:endParaRPr lang="el-G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1300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370917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Έτσι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θεωρούμε το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ως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ένα δέντρο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με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ρίζα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το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Για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οποιδήποτε σημείο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πάνω στο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υπάρχει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μοναδικό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μονοπάτι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από το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στο σημείο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047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428" y="370917"/>
            <a:ext cx="79208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ένας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P-circle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ο οποίος διαχωρίζει όλα τα σημεία του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από το πολύγωνο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Γραμμή διαχωρισμού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μια ευθεία γραμμή που διαχωρίζει το επίπεδο και αφήνει το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το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σε διαφορετικά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ημιεπίπεδα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ο μικρότερος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 κέντρο του.</a:t>
            </a:r>
          </a:p>
          <a:p>
            <a:pPr marL="457200" indent="-457200"/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l-GR" sz="3200" i="1" dirty="0" smtClean="0">
                <a:solidFill>
                  <a:schemeClr val="tx2">
                    <a:lumMod val="50000"/>
                  </a:schemeClr>
                </a:solidFill>
              </a:rPr>
              <a:t>Σημείωση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περνάει από τουλάχιστον 2 σημεία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  <a:sym typeface="Wingdings"/>
              </a:rPr>
              <a:t>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 κεντρο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του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βρίσκεται πάνω σε μια κορυφή ή μια ακμή του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farthest neighbor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διαγράμματος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Voronoi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1584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370917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C(y)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ο μικρότερος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P-circle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με κέντρο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y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p(y)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η ακτίνα του.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Εαν 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C(y)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ειναι ένας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τότε το κέντρο του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y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είναι ένα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σημείο διαχωρισμού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6022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Ιδιότητες του μικρότερου κύκλου διαχωρισμού (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CH(P)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το κυρτό περίβλημα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/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Υποθέτουμε οτι τα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CH(P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δεν τέμνονται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γιατί αν τ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έ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μνονταν δεν θα υπήρχε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διαχωρισμού.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0181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Επίσης αν το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το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CH(P)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δεν τεμνονται τότε 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είναι αναγκαστικά και ο μικρότερος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l-GR" sz="3200" b="1" i="1" dirty="0" smtClean="0">
                <a:solidFill>
                  <a:schemeClr val="tx2">
                    <a:lumMod val="50000"/>
                  </a:schemeClr>
                </a:solidFill>
              </a:rPr>
              <a:t>Παρατήρηση 1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: Κάθε κύκλος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P-circle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που περιέχεται σε έναν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 διαχωρισμού</a:t>
            </a:r>
            <a:endParaRPr lang="el-GR" sz="3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επίσης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κύκλος διαχωρισμού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9318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Θεώρημα 1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Έστω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ενα σημείο πάνω στο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 Εαν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κέντρο ενός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κύκλου διαχωρισμού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τότε το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ανήκει στο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Δοθέντος ενος σημείου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αν μετακινήσουμε ενα σημείο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y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πάνω στο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προς το κέντρο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τότε 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C(y)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θα συρρικνωθεί και θα πλησιάσει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και θα είναι εφαπτόμενο στο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όταν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y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συμπέσει με το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292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4" y="404664"/>
            <a:ext cx="81762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i="1" dirty="0" smtClean="0">
                <a:solidFill>
                  <a:schemeClr val="tx2">
                    <a:lumMod val="50000"/>
                  </a:schemeClr>
                </a:solidFill>
              </a:rPr>
              <a:t>Σημείωση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:  Έστω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σημείο πάνω σε ακμή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farthest neighbor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διαγράμματος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Voronoi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V(P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τέτοιο ώστε η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να βρίσκεται στη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μεσοκάθετο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ευθύγρ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 τμήματος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pp’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(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p’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sym typeface="Symbol"/>
              </a:rPr>
              <a:t>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Έστω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l-GR" sz="20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(x)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(x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οι δυο περιοχές στις οποίες χωρίζεται ο κύκλος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C(x)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από την ευθεία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pp’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(υποθέτουμε ότι το κέντρο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στο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l-GR" sz="2000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(x)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4071942"/>
            <a:ext cx="3214710" cy="25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6575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l-GR" sz="3200" b="1" i="1" dirty="0" smtClean="0">
                <a:solidFill>
                  <a:schemeClr val="tx2">
                    <a:lumMod val="50000"/>
                  </a:schemeClr>
                </a:solidFill>
              </a:rPr>
              <a:t>Παρατήρηση </a:t>
            </a:r>
            <a:r>
              <a:rPr lang="el-GR" sz="3200" b="1" i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: Έστω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y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2 σημεία πάνω στην ίδια ακμή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του διαγράμματος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Εάν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ρ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(x)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ρ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τότε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(x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  <a:sym typeface="Symbol"/>
              </a:rPr>
              <a:t>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(y)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και </a:t>
            </a:r>
          </a:p>
          <a:p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l-GR" sz="20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(y)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  <a:sym typeface="Symbol"/>
              </a:rPr>
              <a:t>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l-GR" sz="20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(x)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571744"/>
            <a:ext cx="5091299" cy="40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13795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4" y="404664"/>
            <a:ext cx="824767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l-GR" sz="3200" b="1" i="1" dirty="0" smtClean="0">
                <a:solidFill>
                  <a:schemeClr val="tx2">
                    <a:lumMod val="50000"/>
                  </a:schemeClr>
                </a:solidFill>
              </a:rPr>
              <a:t>Λήμμα 1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Έστω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ενα σημείο πάνω στο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 Η ακτίνα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ρ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μικρότερου περιγεγραμμένου κύκλου αυξάνει μονότονα κατα μήκος του μονοπατιού 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ξεκινώντας απο το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l-GR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457200" indent="-457200"/>
            <a:endParaRPr lang="el-G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l-GR" sz="3200" b="1" i="1" dirty="0" smtClean="0">
                <a:solidFill>
                  <a:schemeClr val="tx2">
                    <a:lumMod val="50000"/>
                  </a:schemeClr>
                </a:solidFill>
              </a:rPr>
              <a:t>Λήμμα 2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: Έστω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ένα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σημείο διαχωρισμού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 Εάν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είναι ένα σημείο πάνω στο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3200" b="1" baseline="-25000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τότε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C(x)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είναι ένας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αν και μόνο αν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ρ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(x)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&gt;=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ρ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(c*)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457200" indent="-457200"/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Επιπλέον 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είναι ο μόνος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του οποίου τα όρια τέμνουν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endParaRPr lang="el-GR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3779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Σημειώνουμε οτι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C(c*)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πρέπει να είναι εφαπτόμενο στο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αλλιώς το κέντρο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μπορεί να π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ά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ει πιο κοντά στη ρίζα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οταν το έχουμε ως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σημείο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μέχρι να φτάσει το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φ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’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: σημείο τομής μεταξύ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Q.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0765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Θέμα της πτυχιακής εργασίας</a:t>
            </a:r>
          </a:p>
          <a:p>
            <a:endParaRPr lang="el-GR" sz="4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Επεξεργαζόμαστε ενα σύνολο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με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σημεία ώστε να μπορέσουμε να απαντήσουμε σε ερωτήματα της ακόλουθης μορφής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«Δοθέντος ενός κυρτού πολυγώνου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με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κορυφές,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βρείτε τον μικρότερο κύκλο, εάν υπάρχει, που να διαχωρίζει το σύνολο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από το πολύγωνο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.»</a:t>
            </a: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8318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Η βάση του αλγορίθμου μας είναι να βρούμε ένα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σημείο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μετά να κάνουμε μια δυαδική αναζήτηση στο μονοπάτι 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για να βρούμε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εφαπτόμενο στο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με κέντρο πάνω στο μονοπάτι αυτό.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8256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429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Έλεγχος διαχωρισμού κυρτών πολυγώνων</a:t>
            </a:r>
            <a:endParaRPr lang="en-US" sz="4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Έστω δυο κυρτά πολύγωνα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Αριθμούμε τις κορυφές τους με αύξουσα σειρά. Όπως φαίνεται στο παρακάτω παράδειγμα. 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b="1" dirty="0" smtClean="0">
              <a:solidFill>
                <a:srgbClr val="FF0000"/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3 - Εικόνα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143248"/>
            <a:ext cx="5857916" cy="32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3913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- Εικόνα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714728"/>
            <a:ext cx="5596389" cy="3143272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357158" y="214290"/>
            <a:ext cx="8501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Παίρνουμε 2 γειτονικές κορυφές ενός πολυγώνου και φέρνουμε την ευθεία.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Αν η ευθεία αφήνει τα 2 πολύγωνα στο ίδιο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ημιεπίπεδο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τότε προχωράμε στο αμέσως επόμενο γειτονικό ζεύγος κορυφών  σύμφωνα με τη φορά που έχουμε ορίσει αρχικά και φέρνουμε την ευθεία. 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913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 descr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143248"/>
            <a:ext cx="5759453" cy="3234858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357158" y="214290"/>
            <a:ext cx="8501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Αν η ευθεία αφήνει τα 2 πολύγωνα στο ίδιο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ημιεπίπεδο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ή τέμνει το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ά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λλο πολύγωνο τότε προχωράμε στο αμέσως επόμενο γειτονικό ζεύγος κορυφών  σύμφωνα με τη φορά που έχουμε ορίσει αρχικά και φέρνουμε την ευθεία. 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913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im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714620"/>
            <a:ext cx="5715040" cy="3328800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357158" y="214290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Αν η ευθεία αφήνει τα 2 πολύγωνα σε διαφορετικά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ημιεπίπεδα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τότε αυτή είναι μια διαχωριστική γραμμή. 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913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79208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Προεπεξεργασία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ρχικά υπολογίζουμε το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farthest-neighbor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διάγραμμα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Voronoi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το κέντρο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μικρότερου περιγεγραμμένου κύκλου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(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σε χρόνο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Ο(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nlogn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Υποθέτουμε οτι το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είναι αποθηκευμένο σε ενα δυαδικό δέντρο με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φύλλα, έτσι ώστε κάθε κορυφή και κάθε ακμή του δέντρου να έχει ενα ζεύγος δεικτών στα σημεία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4256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Κάθε περιοχή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Voronoi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R(p)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αποθηκεύεται ως ενα κυρτό πολύγωνο και κάθε κορυφή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του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έχει δείκτη στην περιοχή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R(p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Εαν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δεν είναι σε μια κορυφή του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V(P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τότε χωρίζουμε την ακμή στην οποία ανήκει.</a:t>
            </a: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563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80661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Θέλουμε μια δομή δεδομένων που να απαντά ερωτήματα δυαδικής αναζήτησης πάνω σε κάθε πιθανό μονοπάτι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του τύπου: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Συνάρτηση</a:t>
            </a:r>
            <a:r>
              <a:rPr lang="el-G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OINT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ETWEEN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Δοθεισών κορυφών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του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βρες κορυφή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μεταξύ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, και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προσδιόρισε αν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βρίσκεται μεταξύ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ή μεταξύ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στο μονοπάτι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Μια δομή δεδομένων που υποστηρίζει αυτή τη συνάρτηση μπορεί να δημιουργηθεί σε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O(n)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χρόνο, χρησιμοποιεί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O(n)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χώρο, και απαντά ερωτήσεις σε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O(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logn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χρόνο.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127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79208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Ο Αλγόριθμος</a:t>
            </a: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Δίνονται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φ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q=q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,…,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k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=q’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 (u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=s,u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=y,…,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 ,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βρείτε την ακμή του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που περιέχει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1: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Προσδιόρισε το αρχικό υπομονοπάτι του 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που περιέχει το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c*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u &lt;- s, 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v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&lt;-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    (x&lt;-y </a:t>
            </a:r>
            <a:r>
              <a:rPr lang="el-GR" sz="2000" dirty="0" smtClean="0">
                <a:solidFill>
                  <a:schemeClr val="tx2">
                    <a:lumMod val="50000"/>
                  </a:schemeClr>
                </a:solidFill>
              </a:rPr>
              <a:t>ανάθεση του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y</a:t>
            </a:r>
            <a:r>
              <a:rPr lang="el-GR" sz="2000" dirty="0" smtClean="0">
                <a:solidFill>
                  <a:schemeClr val="tx2">
                    <a:lumMod val="50000"/>
                  </a:schemeClr>
                </a:solidFill>
              </a:rPr>
              <a:t> στο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l-GR" sz="20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Προσδιόρισε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το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αρχικό διάστημα αναζήτησης στην αλυσίδα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φ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a &lt;-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b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&lt;-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k</a:t>
            </a:r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2830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79208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3: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if</a:t>
            </a:r>
            <a:r>
              <a:rPr lang="el-GR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γειτονικά στο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farthest-neighbor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διάγραμμα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+1</a:t>
            </a:r>
          </a:p>
          <a:p>
            <a:r>
              <a:rPr lang="el-GR" sz="3200" b="1" dirty="0" smtClean="0">
                <a:solidFill>
                  <a:srgbClr val="FF0000"/>
                </a:solidFill>
              </a:rPr>
              <a:t>τότε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4: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επίστρεψε τα τμήματα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=[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u,v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]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Η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=[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,q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5: </a:t>
            </a:r>
            <a:r>
              <a:rPr lang="en-US" sz="3200" b="1" dirty="0" smtClean="0">
                <a:solidFill>
                  <a:srgbClr val="FF0000"/>
                </a:solidFill>
              </a:rPr>
              <a:t>end if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6: z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&lt;-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OINT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ETWEEN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u,v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&lt;- [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a+b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/2]</a:t>
            </a: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&lt;- q</a:t>
            </a:r>
            <a:r>
              <a:rPr lang="en-US" sz="3200" baseline="-25000" dirty="0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baseline="-25000" dirty="0" smtClean="0">
                <a:solidFill>
                  <a:schemeClr val="tx2">
                    <a:lumMod val="50000"/>
                  </a:schemeClr>
                </a:solidFill>
              </a:rPr>
              <a:t>j+1 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η γραμμή που επεκτείνει την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6265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Σχετικά ερευνητικά αποτελέσματα</a:t>
            </a: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Megiddo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(1984)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Εύρεση μιας διαχωριστικής γραμμής μεταξύ δύο συνόλων από σημεία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O(n)</a:t>
            </a: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O’Rourke,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Kosaraju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Megidd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ο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(1986)</a:t>
            </a: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Εύρεση κύκλου διαχωρισμού μεταξύ δύο συνόλων από σημεία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O(n)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201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79208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8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if</a:t>
            </a:r>
            <a:r>
              <a:rPr lang="el-GR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+1</a:t>
            </a:r>
          </a:p>
          <a:p>
            <a:r>
              <a:rPr lang="el-GR" sz="3200" b="1" dirty="0" smtClean="0">
                <a:solidFill>
                  <a:srgbClr val="FF0000"/>
                </a:solidFill>
              </a:rPr>
              <a:t>τότε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9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υπολόγισε το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ρ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(z) 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δ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&lt;-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d(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z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Δ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&lt;-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d(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z,e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10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11: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υπολόγισε το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ρ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(z) 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δ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&lt;-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d(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z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Δ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&lt;-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d(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z,e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12: </a:t>
            </a:r>
            <a:r>
              <a:rPr lang="en-US" sz="3200" b="1" dirty="0">
                <a:solidFill>
                  <a:srgbClr val="FF0000"/>
                </a:solidFill>
              </a:rPr>
              <a:t>end if</a:t>
            </a:r>
          </a:p>
          <a:p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3998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396992"/>
            <a:ext cx="81376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13: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if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ρ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(z)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&lt;=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</a:t>
            </a:r>
          </a:p>
          <a:p>
            <a:r>
              <a:rPr lang="el-GR" sz="3200" b="1" dirty="0" smtClean="0">
                <a:solidFill>
                  <a:srgbClr val="FF0000"/>
                </a:solidFill>
              </a:rPr>
              <a:t>       τότε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/*ο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C(z)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είναι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*/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14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προχώρα μπροστά στο μονοπάτι </a:t>
            </a:r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     u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&lt;-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z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επίστρεψε στο βήμα 3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15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3200" b="1" dirty="0" smtClean="0">
                <a:solidFill>
                  <a:srgbClr val="FF0000"/>
                </a:solidFill>
              </a:rPr>
              <a:t>if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ρ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(z)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b="1" dirty="0" smtClean="0">
                <a:solidFill>
                  <a:srgbClr val="FF0000"/>
                </a:solidFill>
              </a:rPr>
              <a:t>           τότε </a:t>
            </a:r>
            <a:r>
              <a:rPr lang="el-GR" sz="3200" dirty="0" smtClean="0"/>
              <a:t>/*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ο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C(z)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όχι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κύκλος διαχωρισμού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*/</a:t>
            </a: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17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     προχώρα πίσω στο μονοπάτι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π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v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&lt;-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z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επίστρεψε στο βήμα 3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el-G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3404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260648"/>
            <a:ext cx="79208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18: </a:t>
            </a:r>
            <a:r>
              <a:rPr lang="en-US" sz="3200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19: </a:t>
            </a:r>
            <a:r>
              <a:rPr lang="en-US" sz="3200" b="1" dirty="0" smtClean="0">
                <a:solidFill>
                  <a:srgbClr val="FF0000"/>
                </a:solidFill>
              </a:rPr>
              <a:t>if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o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C(z)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τέμνει το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στα αριστερά του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ej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l-GR" sz="3200" b="1" dirty="0" smtClean="0">
                <a:solidFill>
                  <a:srgbClr val="FF0000"/>
                </a:solidFill>
              </a:rPr>
              <a:t>τότε</a:t>
            </a:r>
          </a:p>
          <a:p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20: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απόρριψε την αλυσίδα στα δεξιά του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endParaRPr lang="el-G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&lt;- max { j , a+1}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21: </a:t>
            </a:r>
            <a:r>
              <a:rPr lang="en-US" sz="3200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22: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απόρριψε </a:t>
            </a:r>
            <a:r>
              <a:rPr lang="el-GR" sz="3200" dirty="0">
                <a:solidFill>
                  <a:schemeClr val="tx2">
                    <a:lumMod val="50000"/>
                  </a:schemeClr>
                </a:solidFill>
              </a:rPr>
              <a:t>την αλυσίδα στα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αριστερά του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, 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&lt;-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23: </a:t>
            </a:r>
            <a:r>
              <a:rPr lang="en-US" sz="3200" b="1" dirty="0" smtClean="0">
                <a:solidFill>
                  <a:srgbClr val="FF0000"/>
                </a:solidFill>
              </a:rPr>
              <a:t>end if</a:t>
            </a:r>
            <a:endParaRPr lang="el-GR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24: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Επίστρεψε στο βήμα 3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25: </a:t>
            </a:r>
            <a:r>
              <a:rPr lang="en-US" sz="3200" b="1" dirty="0" smtClean="0">
                <a:solidFill>
                  <a:srgbClr val="FF0000"/>
                </a:solidFill>
              </a:rPr>
              <a:t>end if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26: </a:t>
            </a:r>
            <a:r>
              <a:rPr lang="en-US" sz="3200" b="1" dirty="0" smtClean="0">
                <a:solidFill>
                  <a:srgbClr val="FF0000"/>
                </a:solidFill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xmlns="" val="29904294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340" y="260648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accent1">
                    <a:lumMod val="50000"/>
                  </a:schemeClr>
                </a:solidFill>
              </a:rPr>
              <a:t>Πολυπλοκότητα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l-GR" sz="3200" b="1" dirty="0" err="1" smtClean="0">
                <a:solidFill>
                  <a:schemeClr val="accent1">
                    <a:lumMod val="50000"/>
                  </a:schemeClr>
                </a:solidFill>
              </a:rPr>
              <a:t>Προεπεξεργασία</a:t>
            </a:r>
            <a:endParaRPr lang="el-G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l-GR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O(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nlogn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l-GR" sz="3200" b="1" dirty="0" smtClean="0">
                <a:solidFill>
                  <a:schemeClr val="accent1">
                    <a:lumMod val="50000"/>
                  </a:schemeClr>
                </a:solidFill>
              </a:rPr>
              <a:t>Ερώτηση</a:t>
            </a:r>
          </a:p>
          <a:p>
            <a:pPr>
              <a:buFont typeface="Arial" pitchFamily="34" charset="0"/>
              <a:buChar char="•"/>
            </a:pPr>
            <a:r>
              <a:rPr lang="el-GR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O(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logn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logm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l-GR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04294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O’Rourke,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Kosaraju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Megidd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ο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(1986)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Εύρεση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μέγιστου κύκλου διαχωρισμού μεταξύ δύο συνόλων από σημεία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O(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nlogn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O’Rouke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Kosaraju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Megidd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ο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(1986)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Εύρεση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ελάχιστου κύκλου διαχωρισμού μεταξύ δύο συνόλων από σημεία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O(n)</a:t>
            </a: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201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4" y="404664"/>
            <a:ext cx="8247677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Boissonat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Cryzowicz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Devillers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Yvinnec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(2001)</a:t>
            </a: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Εύρεση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ελάχιστου κύκλου διαχωρισμού μεταξύ δύο πολυγώνων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O(n)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Augustine, Das,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Maheshwari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Nandy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Roy,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Sarvattomanand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(2011)</a:t>
            </a: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Προεπεξεργασία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ενός συνόλου σημείων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ή ενός πολυγώνου</a:t>
            </a: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Εύρεση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μέγιστου κύκλου διαχωρισμού του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P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από ένα σημείο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O(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logn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201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Edelsbrunner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(1985)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Προεπεξεργασία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ενός συνόλου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σημείων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O(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nlogn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Εύρεση διαχωριστικής γραμμής μεταξύ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και ενός κυρτού πολυγώνου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με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κορυφές</a:t>
            </a:r>
          </a:p>
          <a:p>
            <a:pPr>
              <a:buFont typeface="Arial" pitchFamily="34" charset="0"/>
              <a:buChar char="•"/>
            </a:pP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Ο(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logn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logm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201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Dobkin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, Kirkpatrick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(1983)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err="1" smtClean="0">
                <a:solidFill>
                  <a:schemeClr val="tx2">
                    <a:lumMod val="50000"/>
                  </a:schemeClr>
                </a:solidFill>
              </a:rPr>
              <a:t>Προεπεξεργασία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δύο κυρτών πολυέδρων μεγέθους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και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Γραμμική πολυπλοκότητα</a:t>
            </a:r>
          </a:p>
          <a:p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Εύρεση διαχωριστικού επιπέδου μεταξύ των δύο πολυέδρων</a:t>
            </a:r>
          </a:p>
          <a:p>
            <a:pPr>
              <a:buFont typeface="Arial" pitchFamily="34" charset="0"/>
              <a:buChar char="•"/>
            </a:pP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O(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logn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logm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201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165" y="404664"/>
            <a:ext cx="79208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tx2">
                    <a:lumMod val="50000"/>
                  </a:schemeClr>
                </a:solidFill>
              </a:rPr>
              <a:t>Συμβολισμός</a:t>
            </a:r>
          </a:p>
          <a:p>
            <a:endParaRPr lang="el-GR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ένα σύνολο απο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σημεία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ένα κυρτό πολύγωνο με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κορυφές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P-circle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ένας κύκλος που περιέχει το σύνολο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 farthest neighbor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διάγραμμα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Voronoi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/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	Είναι ένα δέντρο με φύλλα στο άπειρο</a:t>
            </a:r>
          </a:p>
          <a:p>
            <a:pPr marL="457200" indent="-457200"/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0336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370917"/>
            <a:ext cx="831815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ο μικρότερος κύκλος που περιέχει το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endParaRPr lang="el-GR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Εάν 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έχει 2 σημεία του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στην   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περίμετρό του τότε το κέντρο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βρίσκεται σε μια ακμή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V(P).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Αυτά σχηματίζουν και την διάμετρό του.</a:t>
            </a:r>
          </a:p>
          <a:p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Εάν ο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έχει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σημεία του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στην   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περίμετρό του τότε το κέντρο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βρίσκεται σε μια κορυφή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V(P).</a:t>
            </a:r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Για απλότητα, στην 1η περίπτωση εισάγουμε  </a:t>
            </a:r>
          </a:p>
          <a:p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   το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  ως κορυφή του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V(P)</a:t>
            </a:r>
            <a:r>
              <a:rPr lang="el-GR" sz="3200" dirty="0" smtClean="0">
                <a:solidFill>
                  <a:schemeClr val="tx2">
                    <a:lumMod val="50000"/>
                  </a:schemeClr>
                </a:solidFill>
              </a:rPr>
              <a:t>.     </a:t>
            </a:r>
          </a:p>
          <a:p>
            <a:endParaRPr lang="el-GR" sz="3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0035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1652</Words>
  <Application>Microsoft Office PowerPoint</Application>
  <PresentationFormat>Προβολή στην οθόνη (4:3)</PresentationFormat>
  <Paragraphs>197</Paragraphs>
  <Slides>33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33</vt:i4>
      </vt:variant>
    </vt:vector>
  </HeadingPairs>
  <TitlesOfParts>
    <vt:vector size="34" baseType="lpstr">
      <vt:lpstr>Office Theme</vt:lpstr>
      <vt:lpstr>Circle Separability Queries in Logarithmic Time (Ερωτήματα διαχωρισμού κύκλου σε λογαριθμικό χρόνο)  Χαράλαμπος Ντάλλας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Διαφάνεια 21</vt:lpstr>
      <vt:lpstr>Διαφάνεια 22</vt:lpstr>
      <vt:lpstr>Διαφάνεια 23</vt:lpstr>
      <vt:lpstr>Διαφάνεια 24</vt:lpstr>
      <vt:lpstr>Διαφάνεια 25</vt:lpstr>
      <vt:lpstr>Διαφάνεια 26</vt:lpstr>
      <vt:lpstr>Διαφάνεια 27</vt:lpstr>
      <vt:lpstr>Διαφάνεια 28</vt:lpstr>
      <vt:lpstr>Διαφάνεια 29</vt:lpstr>
      <vt:lpstr>Διαφάνεια 30</vt:lpstr>
      <vt:lpstr>Διαφάνεια 31</vt:lpstr>
      <vt:lpstr>Διαφάνεια 32</vt:lpstr>
      <vt:lpstr>Διαφάνεια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Separability Queries in Logarithmic Time</dc:title>
  <dc:creator>Babis</dc:creator>
  <cp:lastModifiedBy>alos</cp:lastModifiedBy>
  <cp:revision>202</cp:revision>
  <dcterms:created xsi:type="dcterms:W3CDTF">2013-02-17T11:12:35Z</dcterms:created>
  <dcterms:modified xsi:type="dcterms:W3CDTF">2013-03-06T09:05:39Z</dcterms:modified>
</cp:coreProperties>
</file>