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6858000" cy="12192000"/>
  <p:notesSz cx="6807200" cy="99393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iDdGG97msj4IW9pvb/3pzLK2ws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492" y="84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51064;&#54252;&#44536;&#47000;&#54589;9&#54840;_&#44536;&#47000;&#5453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51064;&#54252;&#44536;&#47000;&#54589;9&#54840;_&#44536;&#47000;&#5453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rack\OneDrive\&#48148;&#53461;%20&#54868;&#47732;\&#51064;&#54252;&#44536;&#47000;&#54589;%209&#54840;\&#51064;&#54252;&#44536;&#47000;&#54589;9&#54840;_&#44228;&#45800;&#54805;&#49373;&#51316;&#44536;&#47000;&#54532;_(18~2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Sheet3!$B$16</c:f>
              <c:strCache>
                <c:ptCount val="1"/>
                <c:pt idx="0">
                  <c:v>플랫폼 설립</c:v>
                </c:pt>
              </c:strCache>
            </c:strRef>
          </c:tx>
          <c:spPr>
            <a:solidFill>
              <a:srgbClr val="7030A0">
                <a:alpha val="70000"/>
              </a:srgbClr>
            </a:solidFill>
            <a:ln>
              <a:noFill/>
            </a:ln>
            <a:effectLst/>
          </c:spPr>
          <c:cat>
            <c:numRef>
              <c:f>Sheet3!$A$17:$A$19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Sheet3!$B$17:$B$19</c:f>
              <c:numCache>
                <c:formatCode>General</c:formatCode>
                <c:ptCount val="3"/>
                <c:pt idx="0">
                  <c:v>75</c:v>
                </c:pt>
                <c:pt idx="1">
                  <c:v>66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65-4BB9-AD06-F34133E1D79D}"/>
            </c:ext>
          </c:extLst>
        </c:ser>
        <c:ser>
          <c:idx val="1"/>
          <c:order val="1"/>
          <c:tx>
            <c:strRef>
              <c:f>Sheet3!$C$16</c:f>
              <c:strCache>
                <c:ptCount val="1"/>
                <c:pt idx="0">
                  <c:v>플랫폼 폐업</c:v>
                </c:pt>
              </c:strCache>
            </c:strRef>
          </c:tx>
          <c:spPr>
            <a:solidFill>
              <a:srgbClr val="FF0000">
                <a:alpha val="70000"/>
              </a:srgbClr>
            </a:solidFill>
            <a:ln>
              <a:noFill/>
            </a:ln>
            <a:effectLst/>
          </c:spPr>
          <c:cat>
            <c:numRef>
              <c:f>Sheet3!$A$17:$A$19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Sheet3!$C$17:$C$19</c:f>
              <c:numCache>
                <c:formatCode>General</c:formatCode>
                <c:ptCount val="3"/>
                <c:pt idx="0">
                  <c:v>12</c:v>
                </c:pt>
                <c:pt idx="1">
                  <c:v>16</c:v>
                </c:pt>
                <c:pt idx="2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65-4BB9-AD06-F34133E1D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6555456"/>
        <c:axId val="1967836976"/>
      </c:areaChart>
      <c:catAx>
        <c:axId val="2046555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67836976"/>
        <c:crosses val="autoZero"/>
        <c:auto val="1"/>
        <c:lblAlgn val="ctr"/>
        <c:lblOffset val="100"/>
        <c:noMultiLvlLbl val="0"/>
      </c:catAx>
      <c:valAx>
        <c:axId val="1967836976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6555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Sheet3!$B$27</c:f>
              <c:strCache>
                <c:ptCount val="1"/>
                <c:pt idx="0">
                  <c:v>비플랫폼 설립</c:v>
                </c:pt>
              </c:strCache>
            </c:strRef>
          </c:tx>
          <c:spPr>
            <a:solidFill>
              <a:srgbClr val="7030A0">
                <a:alpha val="70000"/>
              </a:srgbClr>
            </a:solidFill>
            <a:ln>
              <a:noFill/>
            </a:ln>
            <a:effectLst/>
          </c:spPr>
          <c:cat>
            <c:numRef>
              <c:f>Sheet3!$A$28:$A$30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Sheet3!$B$28:$B$30</c:f>
              <c:numCache>
                <c:formatCode>General</c:formatCode>
                <c:ptCount val="3"/>
                <c:pt idx="0">
                  <c:v>99</c:v>
                </c:pt>
                <c:pt idx="1">
                  <c:v>100</c:v>
                </c:pt>
                <c:pt idx="2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0-4492-8DBA-B24E3A1F042C}"/>
            </c:ext>
          </c:extLst>
        </c:ser>
        <c:ser>
          <c:idx val="1"/>
          <c:order val="1"/>
          <c:tx>
            <c:strRef>
              <c:f>Sheet3!$C$27</c:f>
              <c:strCache>
                <c:ptCount val="1"/>
                <c:pt idx="0">
                  <c:v>비플랫폼 폐업</c:v>
                </c:pt>
              </c:strCache>
            </c:strRef>
          </c:tx>
          <c:spPr>
            <a:solidFill>
              <a:srgbClr val="FF0000">
                <a:alpha val="70000"/>
              </a:srgbClr>
            </a:solidFill>
            <a:ln>
              <a:noFill/>
            </a:ln>
            <a:effectLst/>
          </c:spPr>
          <c:cat>
            <c:numRef>
              <c:f>Sheet3!$A$28:$A$30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Sheet3!$C$28:$C$30</c:f>
              <c:numCache>
                <c:formatCode>General</c:formatCode>
                <c:ptCount val="3"/>
                <c:pt idx="0">
                  <c:v>18</c:v>
                </c:pt>
                <c:pt idx="1">
                  <c:v>25</c:v>
                </c:pt>
                <c:pt idx="2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10-4492-8DBA-B24E3A1F0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7504944"/>
        <c:axId val="1670328848"/>
      </c:areaChart>
      <c:catAx>
        <c:axId val="2047504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0328848"/>
        <c:crosses val="autoZero"/>
        <c:auto val="1"/>
        <c:lblAlgn val="ctr"/>
        <c:lblOffset val="100"/>
        <c:noMultiLvlLbl val="0"/>
      </c:catAx>
      <c:valAx>
        <c:axId val="1670328848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75049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Sheet1!$I$26</c:f>
              <c:strCache>
                <c:ptCount val="1"/>
                <c:pt idx="0">
                  <c:v>개월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BB-4F1F-B01C-B27199A19D81}"/>
              </c:ext>
            </c:extLst>
          </c:dPt>
          <c:cat>
            <c:strRef>
              <c:f>Sheet1!$H$27:$H$36</c:f>
              <c:strCache>
                <c:ptCount val="10"/>
                <c:pt idx="0">
                  <c:v>의사소통</c:v>
                </c:pt>
                <c:pt idx="1">
                  <c:v>구인구직/채용</c:v>
                </c:pt>
                <c:pt idx="2">
                  <c:v>인적서비스</c:v>
                </c:pt>
                <c:pt idx="3">
                  <c:v>자산공유</c:v>
                </c:pt>
                <c:pt idx="4">
                  <c:v>교육</c:v>
                </c:pt>
                <c:pt idx="5">
                  <c:v>전체 평균</c:v>
                </c:pt>
                <c:pt idx="6">
                  <c:v>금융/결제</c:v>
                </c:pt>
                <c:pt idx="7">
                  <c:v>전자상거래</c:v>
                </c:pt>
                <c:pt idx="8">
                  <c:v>정보검색</c:v>
                </c:pt>
                <c:pt idx="9">
                  <c:v>미디어/엔터테인먼트</c:v>
                </c:pt>
              </c:strCache>
            </c:strRef>
          </c:cat>
          <c:val>
            <c:numRef>
              <c:f>Sheet1!$I$27:$I$36</c:f>
              <c:numCache>
                <c:formatCode>General</c:formatCode>
                <c:ptCount val="10"/>
                <c:pt idx="0">
                  <c:v>68.81</c:v>
                </c:pt>
                <c:pt idx="1">
                  <c:v>70.650000000000006</c:v>
                </c:pt>
                <c:pt idx="2">
                  <c:v>72.84</c:v>
                </c:pt>
                <c:pt idx="3">
                  <c:v>76.38</c:v>
                </c:pt>
                <c:pt idx="4">
                  <c:v>77.22</c:v>
                </c:pt>
                <c:pt idx="5">
                  <c:v>77.3</c:v>
                </c:pt>
                <c:pt idx="6">
                  <c:v>77.89</c:v>
                </c:pt>
                <c:pt idx="7">
                  <c:v>78.709999999999994</c:v>
                </c:pt>
                <c:pt idx="8">
                  <c:v>79.63</c:v>
                </c:pt>
                <c:pt idx="9">
                  <c:v>82.73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BB-4F1F-B01C-B27199A19D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83280703"/>
        <c:axId val="1938557823"/>
      </c:barChart>
      <c:catAx>
        <c:axId val="2083280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8557823"/>
        <c:crosses val="autoZero"/>
        <c:auto val="1"/>
        <c:lblAlgn val="ctr"/>
        <c:lblOffset val="100"/>
        <c:noMultiLvlLbl val="0"/>
      </c:catAx>
      <c:valAx>
        <c:axId val="1938557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280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생존곡선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2999583190387334"/>
          <c:y val="0.11227936507936508"/>
          <c:w val="0.85173933030148341"/>
          <c:h val="0.70394060742407194"/>
        </c:manualLayout>
      </c:layout>
      <c:lineChart>
        <c:grouping val="standard"/>
        <c:varyColors val="0"/>
        <c:ser>
          <c:idx val="0"/>
          <c:order val="0"/>
          <c:tx>
            <c:strRef>
              <c:f>'생존곡선(18~21설립대상)'!$B$1</c:f>
              <c:strCache>
                <c:ptCount val="1"/>
                <c:pt idx="0">
                  <c:v>플랫폼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plus"/>
            <c:size val="5"/>
            <c:spPr>
              <a:noFill/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'생존곡선(18~21설립대상)'!$A$2:$A$10</c:f>
              <c:numCache>
                <c:formatCode>0_);[Red]\(0\)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</c:numCache>
            </c:numRef>
          </c:cat>
          <c:val>
            <c:numRef>
              <c:f>'생존곡선(18~21설립대상)'!$B$2:$B$10</c:f>
              <c:numCache>
                <c:formatCode>General</c:formatCode>
                <c:ptCount val="9"/>
                <c:pt idx="0" formatCode="0.0000000">
                  <c:v>1</c:v>
                </c:pt>
                <c:pt idx="1">
                  <c:v>0.99011300000000002</c:v>
                </c:pt>
                <c:pt idx="2">
                  <c:v>0.97664200000000001</c:v>
                </c:pt>
                <c:pt idx="3">
                  <c:v>0.95758600000000005</c:v>
                </c:pt>
                <c:pt idx="4" formatCode="0.0000000">
                  <c:v>1</c:v>
                </c:pt>
                <c:pt idx="5">
                  <c:v>0.99011300000000002</c:v>
                </c:pt>
                <c:pt idx="6">
                  <c:v>0.97664200000000001</c:v>
                </c:pt>
                <c:pt idx="7">
                  <c:v>0.95758600000000005</c:v>
                </c:pt>
                <c:pt idx="8">
                  <c:v>0.93773899999999999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FA-416D-A14B-3CDE202C147B}"/>
            </c:ext>
          </c:extLst>
        </c:ser>
        <c:ser>
          <c:idx val="1"/>
          <c:order val="1"/>
          <c:tx>
            <c:strRef>
              <c:f>'생존곡선(18~21설립대상)'!$C$1</c:f>
              <c:strCache>
                <c:ptCount val="1"/>
                <c:pt idx="0">
                  <c:v>비플랫폼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plus"/>
            <c:size val="5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'생존곡선(18~21설립대상)'!$A$2:$A$10</c:f>
              <c:numCache>
                <c:formatCode>0_);[Red]\(0\)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</c:numCache>
            </c:numRef>
          </c:cat>
          <c:val>
            <c:numRef>
              <c:f>'생존곡선(18~21설립대상)'!$C$2:$C$10</c:f>
              <c:numCache>
                <c:formatCode>0.000000</c:formatCode>
                <c:ptCount val="9"/>
                <c:pt idx="0" formatCode="General">
                  <c:v>0.99827900000000003</c:v>
                </c:pt>
                <c:pt idx="1">
                  <c:v>0.99483600000000005</c:v>
                </c:pt>
                <c:pt idx="2">
                  <c:v>0.98335399999999995</c:v>
                </c:pt>
                <c:pt idx="3" formatCode="General">
                  <c:v>0.97736699999999999</c:v>
                </c:pt>
                <c:pt idx="4" formatCode="General">
                  <c:v>0.99827900000000003</c:v>
                </c:pt>
                <c:pt idx="5">
                  <c:v>0.99483600000000005</c:v>
                </c:pt>
                <c:pt idx="6">
                  <c:v>0.98335399999999995</c:v>
                </c:pt>
                <c:pt idx="7" formatCode="General">
                  <c:v>0.97736699999999999</c:v>
                </c:pt>
                <c:pt idx="8">
                  <c:v>0.95423400000000003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FA-416D-A14B-3CDE202C1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760207"/>
        <c:axId val="261177951"/>
      </c:lineChart>
      <c:dateAx>
        <c:axId val="71760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생존시간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단위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연</a:t>
                </a:r>
                <a:r>
                  <a:rPr lang="en-US" altLang="ko-KR" dirty="0"/>
                  <a:t>)</a:t>
                </a:r>
                <a:endParaRPr lang="ko-KR" altLang="en-US" dirty="0"/>
              </a:p>
            </c:rich>
          </c:tx>
          <c:layout>
            <c:manualLayout>
              <c:xMode val="edge"/>
              <c:yMode val="edge"/>
              <c:x val="0.49996240856345248"/>
              <c:y val="0.857246669305823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_);[Red]\(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1177951"/>
        <c:crosses val="autoZero"/>
        <c:auto val="0"/>
        <c:lblOffset val="100"/>
        <c:baseTimeUnit val="days"/>
      </c:dateAx>
      <c:valAx>
        <c:axId val="2611779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생존확률</a:t>
                </a:r>
              </a:p>
            </c:rich>
          </c:tx>
          <c:layout>
            <c:manualLayout>
              <c:xMode val="edge"/>
              <c:yMode val="edge"/>
              <c:x val="1.6184606838818547E-2"/>
              <c:y val="0.31304251053389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760207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331055544648859"/>
          <c:y val="0.9262118405332348"/>
          <c:w val="0.29785094951390839"/>
          <c:h val="6.55664211258537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6038" y="0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460625" y="1243013"/>
            <a:ext cx="18859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0863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0625" y="1243013"/>
            <a:ext cx="18859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0625" y="1243013"/>
            <a:ext cx="18859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-438856" y="4155899"/>
            <a:ext cx="7735712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481057" y="5075811"/>
            <a:ext cx="10332156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-2519318" y="3639917"/>
            <a:ext cx="10332156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71488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471863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72381" y="4453467"/>
            <a:ext cx="2901255" cy="655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3471863" y="2988734"/>
            <a:ext cx="2915543" cy="14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3471863" y="4453467"/>
            <a:ext cx="2915543" cy="655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"/>
          <p:cNvCxnSpPr/>
          <p:nvPr/>
        </p:nvCxnSpPr>
        <p:spPr>
          <a:xfrm>
            <a:off x="251460" y="594360"/>
            <a:ext cx="6355080" cy="0"/>
          </a:xfrm>
          <a:prstGeom prst="straightConnector1">
            <a:avLst/>
          </a:prstGeom>
          <a:noFill/>
          <a:ln w="19050" cap="flat" cmpd="sng">
            <a:solidFill>
              <a:srgbClr val="706E6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p1"/>
          <p:cNvCxnSpPr/>
          <p:nvPr/>
        </p:nvCxnSpPr>
        <p:spPr>
          <a:xfrm>
            <a:off x="1272540" y="167640"/>
            <a:ext cx="0" cy="396240"/>
          </a:xfrm>
          <a:prstGeom prst="straightConnector1">
            <a:avLst/>
          </a:prstGeom>
          <a:noFill/>
          <a:ln w="9525" cap="flat" cmpd="sng">
            <a:solidFill>
              <a:srgbClr val="706E6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"/>
          <p:cNvSpPr txBox="1"/>
          <p:nvPr/>
        </p:nvSpPr>
        <p:spPr>
          <a:xfrm>
            <a:off x="251460" y="194548"/>
            <a:ext cx="9601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706E68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rgbClr val="706E6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416685" y="194548"/>
            <a:ext cx="51898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5A595B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데이터로 보는 플랫폼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"/>
          <p:cNvCxnSpPr/>
          <p:nvPr/>
        </p:nvCxnSpPr>
        <p:spPr>
          <a:xfrm>
            <a:off x="1272540" y="712709"/>
            <a:ext cx="0" cy="701748"/>
          </a:xfrm>
          <a:prstGeom prst="straightConnector1">
            <a:avLst/>
          </a:prstGeom>
          <a:noFill/>
          <a:ln w="9525" cap="flat" cmpd="sng">
            <a:solidFill>
              <a:srgbClr val="706E6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"/>
          <p:cNvSpPr txBox="1"/>
          <p:nvPr/>
        </p:nvSpPr>
        <p:spPr>
          <a:xfrm>
            <a:off x="4777740" y="131687"/>
            <a:ext cx="18313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706E68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플랫폼 SME 연구센터 인포그래픽스</a:t>
            </a:r>
            <a:endParaRPr sz="800" b="1" i="0" u="none" strike="noStrike" cap="none">
              <a:solidFill>
                <a:srgbClr val="706E6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706E68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##.##</a:t>
            </a:r>
            <a:endParaRPr sz="800" b="1" i="0" u="none" strike="noStrike" cap="none">
              <a:solidFill>
                <a:srgbClr val="706E6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356523" y="663834"/>
            <a:ext cx="5381159" cy="121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플랫폼/비플랫폼 서비스 유형별 기업 생존분석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[요약]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플랫폼 및 비플랫폼 기업의 연도별 설립 및 폐업 기업 수를</a:t>
            </a:r>
            <a:r>
              <a:rPr lang="ko-KR" sz="11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통계해본 결과, 22년도 기점으로 </a:t>
            </a:r>
            <a:r>
              <a:rPr lang="ko-KR" altLang="en-US" sz="11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설립은 </a:t>
            </a:r>
            <a:r>
              <a:rPr lang="ko-KR" sz="11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하락</a:t>
            </a:r>
            <a:r>
              <a:rPr lang="en-US" altLang="ko-KR" sz="11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1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폐업은 상승하는 추세를</a:t>
            </a:r>
            <a:r>
              <a:rPr lang="ko-KR" sz="11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보임</a:t>
            </a:r>
            <a:endParaRPr sz="11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플랫폼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비플랫폼 기업 간의 생존분석을 적용해본 결과, 두 기업 형태 모두 하락 하는 것을 확인할 수 있음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플랫폼 기업의 서비스 속성별 생존분석을 적용해본 결과, ‘인적서비스 전문서비스’ 서비스 기업의 생존 기간이 가장 짧고, ‘미디어/엔터테인먼트’ 서비스 기업의 생존 기간이 가장 긴 것으로 분석됨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20976" y="2990731"/>
            <a:ext cx="6385563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연구센터가 </a:t>
            </a:r>
            <a:r>
              <a:rPr lang="ko-KR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수집</a:t>
            </a: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 스타트업 3914개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사의</a:t>
            </a: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데이터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중 2000년부터 2022년도 사이에 </a:t>
            </a:r>
            <a:r>
              <a:rPr lang="ko-KR" sz="11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설립한 플랫폼 서비스 업체 1412개사와 비플랫폼 업체 2471개사를 대상으로 분석을 진행</a:t>
            </a:r>
            <a:endParaRPr sz="11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ko-KR" sz="11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생존분석</a:t>
            </a:r>
            <a:r>
              <a:rPr lang="ko-KR" altLang="en-US" sz="11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의</a:t>
            </a:r>
            <a:r>
              <a:rPr lang="ko-KR" sz="11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관찰기간</a:t>
            </a:r>
            <a:r>
              <a:rPr lang="ko-KR" altLang="en-US" sz="11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은</a:t>
            </a:r>
            <a:r>
              <a:rPr lang="ko-KR" sz="11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2018년~2022년</a:t>
            </a:r>
            <a:r>
              <a:rPr lang="en-US" altLang="ko-KR" sz="11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1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관찰 대상은 </a:t>
            </a:r>
            <a:r>
              <a:rPr lang="en-US" altLang="ko-KR" sz="11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r>
              <a:rPr lang="ko-KR" altLang="en-US" sz="11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11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~2021</a:t>
            </a:r>
            <a:r>
              <a:rPr lang="ko-KR" altLang="en-US" sz="11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년 설립 기업으로 설정함</a:t>
            </a:r>
            <a:endParaRPr sz="11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ko-KR" sz="11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플랫폼/비플랫폼 기업을 기준으로 연도별 설립 및 폐업 기업 수를 계산함</a:t>
            </a:r>
            <a:endParaRPr sz="11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ko-KR" sz="11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플랫폼 기업을 기준으로 주요 서비스의 성격에 따라 분류함*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ko-KR" sz="11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본 분석은 플랫폼여부, 서비스성격, 설립일자, 폐업여부, 폐업일 데이터 등을 이용하여 진행**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altLang="ko-KR" sz="9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ko-KR" sz="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데이터에 대한 </a:t>
            </a:r>
            <a:r>
              <a:rPr lang="ko-KR" sz="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자세한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수집</a:t>
            </a:r>
            <a:r>
              <a:rPr lang="en-US" altLang="ko-KR" sz="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sz="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분류 기준은</a:t>
            </a:r>
            <a:r>
              <a:rPr lang="en-US" altLang="ko-KR" sz="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9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이슈브리프</a:t>
            </a:r>
            <a:r>
              <a:rPr lang="ko-KR" sz="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5호를 참고해 주세요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 해당 분석은 혁신의 숲에서 제공받은 데이터와 </a:t>
            </a:r>
            <a:r>
              <a:rPr lang="ko-KR" sz="9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더브이씨</a:t>
            </a:r>
            <a:r>
              <a:rPr lang="ko-KR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중소기업현황정보시스템에서 수집한 데이터를 가공하여 사용하였음 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14259" y="2650018"/>
            <a:ext cx="22164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분석 가정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84219" y="2466831"/>
            <a:ext cx="6653463" cy="455459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26690" y="1748934"/>
            <a:ext cx="914400" cy="612648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웹에 따로 표시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51460" y="4859781"/>
            <a:ext cx="2216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분석 목적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214259" y="5223839"/>
            <a:ext cx="63855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 </a:t>
            </a:r>
            <a:r>
              <a:rPr lang="ko-KR" sz="1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인포그래픽은</a:t>
            </a: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플랫폼 기업과 비플랫폼 기업 간에 유의미한 차이가 있는지 정량적으로 확인하기 위해 진행하였고, 이어서 플랫폼 기업의 유형별 평균 생존 기간 분석을 통해 서비스 유형별로 어떤 차이가 있는지 확인하기 위해 진행함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플랫폼 기업과 비플랫폼 기업의 연도별 생존 곡선을 통해서 평균 생존 기간의 차이가 있는지 파악함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플랫폼 기업과 비플랫폼 기업의 연도별 설립 및 폐업 기업 수를 통해서 각 연도별 기업 설립 및 폐업의 추세를 파악함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플랫폼 기업의 서비스 유형별 생존 기간 통계를 통해서 각 유형별 평균 생존 기간의 차이를 보고자 함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생존분석 및 통계 분석을 위해 설립일자와 플랫폼 여부, 폐업 여부를 주요 변수로 사용함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453337" y="7213434"/>
            <a:ext cx="55159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플랫폼/비플랫폼 연도별 설립 및 폐업 기업 수(20~22)</a:t>
            </a:r>
            <a:endParaRPr sz="16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82884" y="10334205"/>
            <a:ext cx="6492231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Tx/>
              <a:buChar char="-"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플랫폼/비플랫폼 기업의 연도별 개입 및 폐업 기업 수를 확인해본 결과, 설립은 전반적으로 비슷한 수준을 유지하였지만 2022년도는 줄어든 것을 확인할 수 있음</a:t>
            </a:r>
            <a:endParaRPr lang="en-US" altLang="ko-KR"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Tx/>
              <a:buChar char="-"/>
            </a:pP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Tx/>
              <a:buChar char="-"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특히 투자 혹한기로 불린 2022년의 경우, 설립연도에 투자유치를 받은 기업의 수는 크게 감소하고 폐업 기업의 수는 크게 증가한 것을 확인할 수 있음. 이는 2022년의 투자 감소가 폐업에 영향을 끼쳤을 가능성을 시사함</a:t>
            </a:r>
            <a:endParaRPr lang="en-US" altLang="ko-KR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Tx/>
              <a:buChar char="-"/>
            </a:pP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Tx/>
              <a:buChar char="-"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2023년도 10월까지의 폐업 기업 수도 작년 동기간 대비 증가함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(22년 1~10월 폐업 기업 수: 57개사, 23년 1~10월 폐업 기업 수: 69개사)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A4BBCAFD-EBAE-4BBF-8C67-34F8D540A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55016"/>
              </p:ext>
            </p:extLst>
          </p:nvPr>
        </p:nvGraphicFramePr>
        <p:xfrm>
          <a:off x="0" y="7496731"/>
          <a:ext cx="3429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22A25173-6F46-4EE0-9D67-9DFFB9EE0B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489524"/>
              </p:ext>
            </p:extLst>
          </p:nvPr>
        </p:nvGraphicFramePr>
        <p:xfrm>
          <a:off x="3082159" y="7496731"/>
          <a:ext cx="377584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/>
        </p:nvSpPr>
        <p:spPr>
          <a:xfrm>
            <a:off x="443868" y="5555021"/>
            <a:ext cx="395172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플랫폼 기업 서비스 유형별 평균 생존 기간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415245" y="9702339"/>
            <a:ext cx="521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결론</a:t>
            </a:r>
            <a:endParaRPr sz="1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415245" y="10010141"/>
            <a:ext cx="5979900" cy="17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Tx/>
              <a:buChar char="-"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플랫폼 및 비플랫폼 기업의 연도별 설립 및 폐업 기업 수 분석을 통해 2022년의 투자 혹한기가 </a:t>
            </a:r>
            <a:r>
              <a:rPr lang="ko-KR" sz="105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폐업률에</a:t>
            </a:r>
            <a:r>
              <a:rPr lang="ko-KR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영향을 미쳤을 가능성을 확인하였으며, 이는 시장 환경의 변화가 기업의 생존에 직접적인 영향을 미칠 수 있음을 의미하는 것으로 판단됨</a:t>
            </a:r>
            <a:endParaRPr lang="en-US" altLang="ko-KR"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Tx/>
              <a:buChar char="-"/>
            </a:pPr>
            <a:endParaRPr sz="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Tx/>
              <a:buChar char="-"/>
            </a:pPr>
            <a:r>
              <a:rPr lang="ko-KR" sz="105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플랫폼과 비플랫폼 기업 간에 생존분석을 적용해본 결과, 누적투자금액은 플랫폼 기업이 비플랫폼 기업에 비해 훨씬 크지만 그에 비해 생존율은 오히려 낮은 것으로 확인됨으로써 투자금액과 생존기간의 상관관계가 낮거나 없음을 의미할 수 있음</a:t>
            </a:r>
            <a:endParaRPr lang="en-US" altLang="ko-KR" sz="105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Tx/>
              <a:buChar char="-"/>
            </a:pPr>
            <a:endParaRPr sz="5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Tx/>
              <a:buChar char="-"/>
            </a:pPr>
            <a:r>
              <a:rPr lang="ko-KR" sz="105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플랫폼 기업의 유형별 생존분석을 적용해본 결과 ‘의사소통’ 서비스 기업의 생존 기간이 가장 짧은 것으로 나타났는데, 이는 광고 노출을 통한 수익모델만으로는 </a:t>
            </a:r>
            <a:r>
              <a:rPr lang="ko-KR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기업을 유지하기 어려움을 의미함</a:t>
            </a: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415245" y="8617383"/>
            <a:ext cx="5979900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 panose="020F0502020204030204" pitchFamily="34" charset="0"/>
              <a:buChar char="-"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플랫폼 기업의 전체 평균 생존기간은 77.3개월로 나타났으며, 평균 생존기간이 가장 짧은 유형은 ‘의사소통’(68.81개월)이고, 가장 긴 유형은 ‘미디어/엔터테인먼트’(82.73개월)인 것으로 나타남</a:t>
            </a:r>
            <a:endParaRPr lang="en-US" altLang="ko-KR"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 panose="020F0502020204030204" pitchFamily="34" charset="0"/>
              <a:buChar char="-"/>
            </a:pPr>
            <a:endParaRPr lang="en-US" altLang="ko-KR" sz="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 panose="020F0502020204030204" pitchFamily="34" charset="0"/>
              <a:buChar char="-"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‘의사소통’ 유형의 평균 생존기간이 가장 짧은 이유는 광고 수익 이외의 수익모델을 창출하기 어렵기 때문으로 판단됨</a:t>
            </a: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5" name="Google Shape;115;p2"/>
          <p:cNvGraphicFramePr/>
          <p:nvPr>
            <p:extLst>
              <p:ext uri="{D42A27DB-BD31-4B8C-83A1-F6EECF244321}">
                <p14:modId xmlns:p14="http://schemas.microsoft.com/office/powerpoint/2010/main" val="4083625837"/>
              </p:ext>
            </p:extLst>
          </p:nvPr>
        </p:nvGraphicFramePr>
        <p:xfrm>
          <a:off x="887235" y="5826571"/>
          <a:ext cx="46306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6" name="Google Shape;116;p2"/>
          <p:cNvSpPr txBox="1"/>
          <p:nvPr/>
        </p:nvSpPr>
        <p:spPr>
          <a:xfrm>
            <a:off x="415245" y="181140"/>
            <a:ext cx="59799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플랫폼/</a:t>
            </a:r>
            <a:r>
              <a:rPr lang="ko-KR" sz="1600" b="0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비플랫폼 </a:t>
            </a:r>
            <a:r>
              <a:rPr lang="ko-KR" altLang="en-US" sz="1600" u="sng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설립 후 경과 시간</a:t>
            </a:r>
            <a:r>
              <a:rPr lang="en-US" altLang="ko-KR" sz="1600" u="sng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600" u="sng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생존시간</a:t>
            </a:r>
            <a:r>
              <a:rPr lang="en-US" altLang="ko-KR" sz="1600" u="sng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1600" b="0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대비 생존확률</a:t>
            </a:r>
            <a:endParaRPr sz="1600" b="0" i="0" u="sng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336656" y="3537048"/>
            <a:ext cx="5980500" cy="183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 panose="020F0502020204030204" pitchFamily="34" charset="0"/>
              <a:buChar char="-"/>
            </a:pP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생존분석은 </a:t>
            </a:r>
            <a:r>
              <a:rPr lang="en-US" alt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년부터 </a:t>
            </a:r>
            <a:r>
              <a:rPr lang="en-US" alt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년 내 설립기업을 대상으로 분석을 진행하였으며</a:t>
            </a:r>
            <a:r>
              <a:rPr lang="en-US" alt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관찰기간은 </a:t>
            </a:r>
            <a:r>
              <a:rPr lang="en-US" alt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년부터 </a:t>
            </a:r>
            <a:r>
              <a:rPr lang="en-US" alt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총 </a:t>
            </a:r>
            <a:r>
              <a:rPr lang="en-US" alt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으로 설정함</a:t>
            </a:r>
            <a:endParaRPr lang="en-US" altLang="ko-KR" sz="1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 panose="020F0502020204030204" pitchFamily="34" charset="0"/>
              <a:buChar char="-"/>
            </a:pPr>
            <a:endParaRPr lang="en-US" altLang="ko-KR" sz="5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 panose="020F0502020204030204" pitchFamily="34" charset="0"/>
              <a:buChar char="-"/>
            </a:pPr>
            <a:r>
              <a:rPr lang="ko-KR" sz="1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X축인</a:t>
            </a:r>
            <a:r>
              <a:rPr 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생존기간(단위: 연)은 설립일부터 폐업일(또는 관찰 종료일)까지의 기간을 의미</a:t>
            </a:r>
            <a:endParaRPr lang="en-US" altLang="ko-KR" sz="1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 panose="020F0502020204030204" pitchFamily="34" charset="0"/>
              <a:buChar char="-"/>
            </a:pPr>
            <a:endParaRPr lang="en-US" altLang="ko-KR" sz="5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 panose="020F0502020204030204" pitchFamily="34" charset="0"/>
              <a:buChar char="-"/>
            </a:pPr>
            <a:r>
              <a:rPr 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생존분석 결과,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개업 후 </a:t>
            </a:r>
            <a:r>
              <a:rPr lang="en-US" alt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1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년차까지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플랫폼</a:t>
            </a:r>
            <a:r>
              <a:rPr lang="en-US" alt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비플랫폼 기업 모두 </a:t>
            </a:r>
            <a:r>
              <a:rPr lang="ko-KR" altLang="en-US" sz="1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생존확률이 완만하게 감소하였으며</a:t>
            </a:r>
            <a:r>
              <a:rPr lang="en-US" altLang="ko-KR" sz="1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1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년차</a:t>
            </a:r>
            <a:r>
              <a:rPr lang="ko-KR" altLang="en-US" sz="1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이후부터 플랫폼 기업이 비플랫폼 기업 보다 감소 폭이 더 커지는 것을 확인함</a:t>
            </a:r>
            <a:endParaRPr lang="en-US" altLang="ko-KR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 panose="020F0502020204030204" pitchFamily="34" charset="0"/>
              <a:buChar char="-"/>
            </a:pPr>
            <a:endParaRPr lang="en-US" altLang="ko-KR" sz="5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 panose="020F0502020204030204" pitchFamily="34" charset="0"/>
              <a:buChar char="-"/>
            </a:pPr>
            <a:r>
              <a:rPr 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또한, 설립 이후 </a:t>
            </a:r>
            <a:r>
              <a:rPr lang="en-US" alt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년이 넘어가면서부터 두 분야</a:t>
            </a:r>
            <a:r>
              <a:rPr lang="en-US" alt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간</a:t>
            </a:r>
            <a:r>
              <a:rPr 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생존확률의 차이가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더 커지는 것으로 확인함</a:t>
            </a:r>
            <a:endParaRPr sz="5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 panose="020F0502020204030204" pitchFamily="34" charset="0"/>
              <a:buChar char="-"/>
            </a:pPr>
            <a:r>
              <a:rPr 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플랫폼 기업이 비플랫폼 기업에 비해 누적투자금액이 높았지만*, 그에 비해 생존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확률</a:t>
            </a:r>
            <a:r>
              <a:rPr 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은 </a:t>
            </a:r>
            <a:r>
              <a:rPr lang="en-US" altLang="ko-KR" sz="1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90% </a:t>
            </a:r>
            <a:r>
              <a:rPr lang="ko-KR" altLang="en-US" sz="1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신뢰구간 내에서 </a:t>
            </a:r>
            <a:r>
              <a:rPr 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유의미하게 낮은 것으로 확인됨(</a:t>
            </a:r>
            <a:r>
              <a:rPr lang="ko-KR" sz="1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=0.</a:t>
            </a:r>
            <a:r>
              <a:rPr lang="en-US" alt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ko-KR" sz="1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altLang="ko-KR" sz="1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sz="1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ko-KR" sz="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altLang="ko-KR" sz="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ko-KR" sz="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플랫폼/비플랫폼 기업의 누적투자금액 차이는 </a:t>
            </a:r>
            <a:r>
              <a:rPr lang="ko-KR" sz="8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이슈브리프</a:t>
            </a:r>
            <a:r>
              <a:rPr lang="ko-KR" sz="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5호를 참고하여 주세요.</a:t>
            </a:r>
            <a:endParaRPr sz="1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5040921" y="6348683"/>
            <a:ext cx="1517533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ko-KR" sz="12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82.73</a:t>
            </a:r>
            <a:r>
              <a:rPr lang="en-US" altLang="ko-KR" sz="12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최장 기간</a:t>
            </a:r>
            <a:r>
              <a:rPr lang="en-US" altLang="ko-KR" sz="12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ko-KR" sz="12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79.63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ko-KR" sz="12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78.71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ko-KR" sz="12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77.89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ko-KR" sz="12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77.3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ko-KR" sz="12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77.22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ko-KR" sz="12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76.38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ko-KR" sz="12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72.84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ko-KR" sz="12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70.65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ko-KR" sz="12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68.81</a:t>
            </a:r>
            <a:r>
              <a:rPr lang="en-US" altLang="ko-KR" sz="12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최단 기간</a:t>
            </a:r>
            <a:r>
              <a:rPr lang="en-US" altLang="ko-KR" sz="12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07556C3-ADEF-9AB2-8B77-A874A22B5D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630916"/>
              </p:ext>
            </p:extLst>
          </p:nvPr>
        </p:nvGraphicFramePr>
        <p:xfrm>
          <a:off x="568914" y="447674"/>
          <a:ext cx="5679485" cy="3089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9A1FDD8DAD01E4F9508EE8208CF5F30" ma:contentTypeVersion="7" ma:contentTypeDescription="새 문서를 만듭니다." ma:contentTypeScope="" ma:versionID="d17104042e29a32bc7d93e404dfe4db4">
  <xsd:schema xmlns:xsd="http://www.w3.org/2001/XMLSchema" xmlns:xs="http://www.w3.org/2001/XMLSchema" xmlns:p="http://schemas.microsoft.com/office/2006/metadata/properties" xmlns:ns3="1e6b2dad-8bfc-4c0f-abd4-494e52e44dac" targetNamespace="http://schemas.microsoft.com/office/2006/metadata/properties" ma:root="true" ma:fieldsID="ed5d35f1409950a31f6cdec350fd1c59" ns3:_="">
    <xsd:import namespace="1e6b2dad-8bfc-4c0f-abd4-494e52e44d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b2dad-8bfc-4c0f-abd4-494e52e44d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4E9F07-1B6F-4D09-98FB-ECA5656A0D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6b2dad-8bfc-4c0f-abd4-494e52e44d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DB3849-8C82-4E45-97F7-F70C223D5B31}">
  <ds:schemaRefs>
    <ds:schemaRef ds:uri="http://schemas.microsoft.com/office/2006/documentManagement/types"/>
    <ds:schemaRef ds:uri="http://purl.org/dc/terms/"/>
    <ds:schemaRef ds:uri="1e6b2dad-8bfc-4c0f-abd4-494e52e44dac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F21852F-CDAE-47B9-B9DC-648857591A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738</Words>
  <Application>Microsoft Office PowerPoint</Application>
  <PresentationFormat>와이드스크린</PresentationFormat>
  <Paragraphs>71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Malgun Gothic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6442</dc:creator>
  <cp:lastModifiedBy>김하람</cp:lastModifiedBy>
  <cp:revision>19</cp:revision>
  <cp:lastPrinted>2023-11-15T00:55:03Z</cp:lastPrinted>
  <dcterms:created xsi:type="dcterms:W3CDTF">2023-02-23T06:35:31Z</dcterms:created>
  <dcterms:modified xsi:type="dcterms:W3CDTF">2023-11-16T02:06:07Z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0x010100E9A1FDD8DAD01E4F9508EE8208CF5F30</vt:lpwstr>
  </property>
</Properties>
</file>