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Blacker Sans Pro" panose="020B0604020202020204" charset="0"/>
      <p:regular r:id="rId20"/>
    </p:embeddedFont>
    <p:embeddedFont>
      <p:font typeface="Blacker Sans Pro Italics" panose="020B0604020202020204" charset="0"/>
      <p:regular r:id="rId21"/>
    </p:embeddedFont>
    <p:embeddedFont>
      <p:font typeface="Calibri" panose="020F0502020204030204" pitchFamily="34" charset="0"/>
      <p:regular r:id="rId22"/>
      <p:bold r:id="rId23"/>
      <p:italic r:id="rId24"/>
      <p:boldItalic r:id="rId25"/>
    </p:embeddedFont>
    <p:embeddedFont>
      <p:font typeface="Glacial Indifference" panose="020B0604020202020204" charset="0"/>
      <p:regular r:id="rId26"/>
    </p:embeddedFont>
    <p:embeddedFont>
      <p:font typeface="Glacial Indifference Bold" panose="020B0604020202020204" charset="0"/>
      <p:regular r:id="rId27"/>
    </p:embeddedFont>
    <p:embeddedFont>
      <p:font typeface="Glacial Indifference Italics" panose="020B0604020202020204" charset="0"/>
      <p:regular r:id="rId28"/>
    </p:embeddedFont>
    <p:embeddedFont>
      <p:font typeface="Hagrid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30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gramedia.com/best-seller/pengertian-etika/"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grpSp>
        <p:nvGrpSpPr>
          <p:cNvPr id="2" name="Group 2"/>
          <p:cNvGrpSpPr/>
          <p:nvPr/>
        </p:nvGrpSpPr>
        <p:grpSpPr>
          <a:xfrm>
            <a:off x="-372148" y="7005436"/>
            <a:ext cx="19032297" cy="3281564"/>
            <a:chOff x="0" y="0"/>
            <a:chExt cx="25376396" cy="4375419"/>
          </a:xfrm>
        </p:grpSpPr>
        <p:pic>
          <p:nvPicPr>
            <p:cNvPr id="3" name="Picture 3"/>
            <p:cNvPicPr>
              <a:picLocks noChangeAspect="1"/>
            </p:cNvPicPr>
            <p:nvPr/>
          </p:nvPicPr>
          <p:blipFill>
            <a:blip r:embed="rId2"/>
            <a:srcRect t="38153" b="38857"/>
            <a:stretch>
              <a:fillRect/>
            </a:stretch>
          </p:blipFill>
          <p:spPr>
            <a:xfrm>
              <a:off x="0" y="0"/>
              <a:ext cx="25376396" cy="4375419"/>
            </a:xfrm>
            <a:prstGeom prst="rect">
              <a:avLst/>
            </a:prstGeom>
          </p:spPr>
        </p:pic>
      </p:grpSp>
      <p:sp>
        <p:nvSpPr>
          <p:cNvPr id="4" name="TextBox 4"/>
          <p:cNvSpPr txBox="1"/>
          <p:nvPr/>
        </p:nvSpPr>
        <p:spPr>
          <a:xfrm>
            <a:off x="1028700" y="1477165"/>
            <a:ext cx="8533095" cy="4345814"/>
          </a:xfrm>
          <a:prstGeom prst="rect">
            <a:avLst/>
          </a:prstGeom>
        </p:spPr>
        <p:txBody>
          <a:bodyPr lIns="0" tIns="0" rIns="0" bIns="0" rtlCol="0" anchor="t">
            <a:spAutoFit/>
          </a:bodyPr>
          <a:lstStyle/>
          <a:p>
            <a:pPr>
              <a:lnSpc>
                <a:spcPts val="11235"/>
              </a:lnSpc>
            </a:pPr>
            <a:r>
              <a:rPr lang="en-US" sz="11235" dirty="0">
                <a:solidFill>
                  <a:srgbClr val="1B1A1A"/>
                </a:solidFill>
                <a:latin typeface="Glacial Indifference Bold"/>
              </a:rPr>
              <a:t>JATI DIRIKU </a:t>
            </a:r>
          </a:p>
          <a:p>
            <a:pPr>
              <a:lnSpc>
                <a:spcPts val="11235"/>
              </a:lnSpc>
            </a:pPr>
            <a:r>
              <a:rPr lang="en-US" sz="11235" dirty="0">
                <a:solidFill>
                  <a:srgbClr val="1B1A1A"/>
                </a:solidFill>
                <a:latin typeface="Glacial Indifference Bold"/>
              </a:rPr>
              <a:t>SEBAGAI CENDEKIA</a:t>
            </a:r>
          </a:p>
        </p:txBody>
      </p:sp>
      <p:sp>
        <p:nvSpPr>
          <p:cNvPr id="5" name="TextBox 5"/>
          <p:cNvSpPr txBox="1"/>
          <p:nvPr/>
        </p:nvSpPr>
        <p:spPr>
          <a:xfrm>
            <a:off x="14490035" y="2645879"/>
            <a:ext cx="2734967" cy="390524"/>
          </a:xfrm>
          <a:prstGeom prst="rect">
            <a:avLst/>
          </a:prstGeom>
        </p:spPr>
        <p:txBody>
          <a:bodyPr lIns="0" tIns="0" rIns="0" bIns="0" rtlCol="0" anchor="t">
            <a:spAutoFit/>
          </a:bodyPr>
          <a:lstStyle/>
          <a:p>
            <a:pPr algn="r">
              <a:lnSpc>
                <a:spcPts val="2999"/>
              </a:lnSpc>
            </a:pPr>
            <a:r>
              <a:rPr lang="en-US" sz="2999">
                <a:solidFill>
                  <a:srgbClr val="1B1A1A"/>
                </a:solidFill>
                <a:latin typeface="Glacial Indifference Bold"/>
              </a:rPr>
              <a:t>Focus Group 10</a:t>
            </a:r>
          </a:p>
        </p:txBody>
      </p:sp>
      <p:sp>
        <p:nvSpPr>
          <p:cNvPr id="6" name="TextBox 6"/>
          <p:cNvSpPr txBox="1"/>
          <p:nvPr/>
        </p:nvSpPr>
        <p:spPr>
          <a:xfrm>
            <a:off x="10448691" y="3088669"/>
            <a:ext cx="6776311" cy="2734311"/>
          </a:xfrm>
          <a:prstGeom prst="rect">
            <a:avLst/>
          </a:prstGeom>
        </p:spPr>
        <p:txBody>
          <a:bodyPr lIns="0" tIns="0" rIns="0" bIns="0" rtlCol="0" anchor="t">
            <a:spAutoFit/>
          </a:bodyPr>
          <a:lstStyle/>
          <a:p>
            <a:pPr algn="r">
              <a:lnSpc>
                <a:spcPts val="3639"/>
              </a:lnSpc>
            </a:pPr>
            <a:r>
              <a:rPr lang="en-US" sz="2599">
                <a:solidFill>
                  <a:srgbClr val="1B1A1A"/>
                </a:solidFill>
                <a:latin typeface="Glacial Indifference"/>
              </a:rPr>
              <a:t>Clement Samuel Marly - 2206082114</a:t>
            </a:r>
          </a:p>
          <a:p>
            <a:pPr algn="r">
              <a:lnSpc>
                <a:spcPts val="3639"/>
              </a:lnSpc>
            </a:pPr>
            <a:r>
              <a:rPr lang="en-US" sz="2599">
                <a:solidFill>
                  <a:srgbClr val="1B1A1A"/>
                </a:solidFill>
                <a:latin typeface="Glacial Indifference"/>
              </a:rPr>
              <a:t>Nazwa Allysa - 2206083672</a:t>
            </a:r>
          </a:p>
          <a:p>
            <a:pPr algn="r">
              <a:lnSpc>
                <a:spcPts val="3639"/>
              </a:lnSpc>
            </a:pPr>
            <a:r>
              <a:rPr lang="en-US" sz="2599">
                <a:solidFill>
                  <a:srgbClr val="1B1A1A"/>
                </a:solidFill>
                <a:latin typeface="Glacial Indifference"/>
              </a:rPr>
              <a:t>Alexander Audric Johansyah - 2206815466</a:t>
            </a:r>
          </a:p>
          <a:p>
            <a:pPr algn="r">
              <a:lnSpc>
                <a:spcPts val="3639"/>
              </a:lnSpc>
            </a:pPr>
            <a:r>
              <a:rPr lang="en-US" sz="2599">
                <a:solidFill>
                  <a:srgbClr val="1B1A1A"/>
                </a:solidFill>
                <a:latin typeface="Glacial Indifference"/>
              </a:rPr>
              <a:t>Surya Raavi Adiputra - 2206082404</a:t>
            </a:r>
          </a:p>
          <a:p>
            <a:pPr algn="r">
              <a:lnSpc>
                <a:spcPts val="3639"/>
              </a:lnSpc>
            </a:pPr>
            <a:r>
              <a:rPr lang="en-US" sz="2599">
                <a:solidFill>
                  <a:srgbClr val="1B1A1A"/>
                </a:solidFill>
                <a:latin typeface="Glacial Indifference"/>
              </a:rPr>
              <a:t>Fazle Ilahi Bimo Aji - 2206081446</a:t>
            </a:r>
          </a:p>
          <a:p>
            <a:pPr algn="r">
              <a:lnSpc>
                <a:spcPts val="3639"/>
              </a:lnSpc>
            </a:pPr>
            <a:r>
              <a:rPr lang="en-US" sz="2599">
                <a:solidFill>
                  <a:srgbClr val="1B1A1A"/>
                </a:solidFill>
                <a:latin typeface="Glacial Indifference"/>
              </a:rPr>
              <a:t>Muhammad Nanda Pratama - 2206081654</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sp>
        <p:nvSpPr>
          <p:cNvPr id="2" name="TextBox 2"/>
          <p:cNvSpPr txBox="1"/>
          <p:nvPr/>
        </p:nvSpPr>
        <p:spPr>
          <a:xfrm>
            <a:off x="1028700" y="1075873"/>
            <a:ext cx="5874492" cy="871824"/>
          </a:xfrm>
          <a:prstGeom prst="rect">
            <a:avLst/>
          </a:prstGeom>
        </p:spPr>
        <p:txBody>
          <a:bodyPr lIns="0" tIns="0" rIns="0" bIns="0" rtlCol="0" anchor="t">
            <a:spAutoFit/>
          </a:bodyPr>
          <a:lstStyle/>
          <a:p>
            <a:pPr>
              <a:lnSpc>
                <a:spcPts val="6573"/>
              </a:lnSpc>
            </a:pPr>
            <a:r>
              <a:rPr lang="en-US" sz="6573">
                <a:solidFill>
                  <a:srgbClr val="1B1A1A"/>
                </a:solidFill>
                <a:latin typeface="Glacial Indifference Bold"/>
              </a:rPr>
              <a:t>Logika</a:t>
            </a:r>
          </a:p>
        </p:txBody>
      </p:sp>
      <p:sp>
        <p:nvSpPr>
          <p:cNvPr id="3" name="AutoShape 3"/>
          <p:cNvSpPr/>
          <p:nvPr/>
        </p:nvSpPr>
        <p:spPr>
          <a:xfrm rot="-10800000">
            <a:off x="1028700" y="2061997"/>
            <a:ext cx="4265590" cy="0"/>
          </a:xfrm>
          <a:prstGeom prst="line">
            <a:avLst/>
          </a:prstGeom>
          <a:ln w="47625" cap="flat">
            <a:solidFill>
              <a:srgbClr val="1B1A1A"/>
            </a:solidFill>
            <a:prstDash val="solid"/>
            <a:headEnd type="none" w="sm" len="sm"/>
            <a:tailEnd type="none" w="sm" len="sm"/>
          </a:ln>
        </p:spPr>
      </p:sp>
      <p:grpSp>
        <p:nvGrpSpPr>
          <p:cNvPr id="4" name="Group 4"/>
          <p:cNvGrpSpPr/>
          <p:nvPr/>
        </p:nvGrpSpPr>
        <p:grpSpPr>
          <a:xfrm>
            <a:off x="1028700" y="3255698"/>
            <a:ext cx="16230600" cy="6002602"/>
            <a:chOff x="0" y="0"/>
            <a:chExt cx="7696226" cy="2846314"/>
          </a:xfrm>
        </p:grpSpPr>
        <p:sp>
          <p:nvSpPr>
            <p:cNvPr id="5" name="Freeform 5"/>
            <p:cNvSpPr/>
            <p:nvPr/>
          </p:nvSpPr>
          <p:spPr>
            <a:xfrm>
              <a:off x="0" y="0"/>
              <a:ext cx="7696226" cy="2846314"/>
            </a:xfrm>
            <a:custGeom>
              <a:avLst/>
              <a:gdLst/>
              <a:ahLst/>
              <a:cxnLst/>
              <a:rect l="l" t="t" r="r" b="b"/>
              <a:pathLst>
                <a:path w="7696226" h="2846314">
                  <a:moveTo>
                    <a:pt x="0" y="0"/>
                  </a:moveTo>
                  <a:lnTo>
                    <a:pt x="7696226" y="0"/>
                  </a:lnTo>
                  <a:lnTo>
                    <a:pt x="7696226" y="2846314"/>
                  </a:lnTo>
                  <a:lnTo>
                    <a:pt x="0" y="2846314"/>
                  </a:lnTo>
                  <a:close/>
                </a:path>
              </a:pathLst>
            </a:custGeom>
            <a:solidFill>
              <a:srgbClr val="D8AD50"/>
            </a:solidFill>
            <a:ln w="38100">
              <a:solidFill>
                <a:srgbClr val="D8AD50"/>
              </a:solidFill>
            </a:ln>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062998" y="2459928"/>
            <a:ext cx="4536455" cy="539618"/>
          </a:xfrm>
          <a:prstGeom prst="rect">
            <a:avLst/>
          </a:prstGeom>
        </p:spPr>
        <p:txBody>
          <a:bodyPr lIns="0" tIns="0" rIns="0" bIns="0" rtlCol="0" anchor="t">
            <a:spAutoFit/>
          </a:bodyPr>
          <a:lstStyle/>
          <a:p>
            <a:pPr>
              <a:lnSpc>
                <a:spcPts val="3999"/>
              </a:lnSpc>
            </a:pPr>
            <a:r>
              <a:rPr lang="en-US" sz="3999">
                <a:solidFill>
                  <a:srgbClr val="1B1A1A"/>
                </a:solidFill>
                <a:latin typeface="Glacial Indifference Bold"/>
              </a:rPr>
              <a:t>BAGIAN 2</a:t>
            </a:r>
          </a:p>
        </p:txBody>
      </p:sp>
      <p:grpSp>
        <p:nvGrpSpPr>
          <p:cNvPr id="8" name="Group 8"/>
          <p:cNvGrpSpPr/>
          <p:nvPr/>
        </p:nvGrpSpPr>
        <p:grpSpPr>
          <a:xfrm>
            <a:off x="16827867" y="8881026"/>
            <a:ext cx="754548" cy="754548"/>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6803528" y="9122728"/>
            <a:ext cx="803227" cy="311309"/>
          </a:xfrm>
          <a:prstGeom prst="rect">
            <a:avLst/>
          </a:prstGeom>
        </p:spPr>
        <p:txBody>
          <a:bodyPr lIns="0" tIns="0" rIns="0" bIns="0" rtlCol="0" anchor="t">
            <a:spAutoFit/>
          </a:bodyPr>
          <a:lstStyle/>
          <a:p>
            <a:pPr algn="ctr">
              <a:lnSpc>
                <a:spcPts val="2199"/>
              </a:lnSpc>
            </a:pPr>
            <a:r>
              <a:rPr lang="en-US" sz="2199">
                <a:solidFill>
                  <a:srgbClr val="FFFFFF"/>
                </a:solidFill>
                <a:latin typeface="Hagrid Bold"/>
              </a:rPr>
              <a:t>10</a:t>
            </a:r>
          </a:p>
        </p:txBody>
      </p:sp>
      <p:grpSp>
        <p:nvGrpSpPr>
          <p:cNvPr id="12" name="Group 12"/>
          <p:cNvGrpSpPr/>
          <p:nvPr/>
        </p:nvGrpSpPr>
        <p:grpSpPr>
          <a:xfrm>
            <a:off x="1062998" y="4066249"/>
            <a:ext cx="16196302" cy="4381501"/>
            <a:chOff x="0" y="0"/>
            <a:chExt cx="21595070" cy="5842002"/>
          </a:xfrm>
        </p:grpSpPr>
        <p:sp>
          <p:nvSpPr>
            <p:cNvPr id="13" name="TextBox 13"/>
            <p:cNvSpPr txBox="1"/>
            <p:nvPr/>
          </p:nvSpPr>
          <p:spPr>
            <a:xfrm>
              <a:off x="0" y="-57150"/>
              <a:ext cx="21595070" cy="5251451"/>
            </a:xfrm>
            <a:prstGeom prst="rect">
              <a:avLst/>
            </a:prstGeom>
          </p:spPr>
          <p:txBody>
            <a:bodyPr lIns="0" tIns="0" rIns="0" bIns="0" rtlCol="0" anchor="t">
              <a:spAutoFit/>
            </a:bodyPr>
            <a:lstStyle/>
            <a:p>
              <a:pPr marL="647694" lvl="1" indent="-323847">
                <a:lnSpc>
                  <a:spcPts val="4199"/>
                </a:lnSpc>
                <a:buFont typeface="Arial"/>
                <a:buChar char="•"/>
              </a:pPr>
              <a:r>
                <a:rPr lang="en-US" sz="2999">
                  <a:solidFill>
                    <a:srgbClr val="1B1A1A"/>
                  </a:solidFill>
                  <a:latin typeface="Blacker Sans Pro"/>
                </a:rPr>
                <a:t>Penalaran Langsung</a:t>
              </a:r>
            </a:p>
            <a:p>
              <a:pPr>
                <a:lnSpc>
                  <a:spcPts val="4199"/>
                </a:lnSpc>
              </a:pPr>
              <a:endParaRPr lang="en-US" sz="2999">
                <a:solidFill>
                  <a:srgbClr val="1B1A1A"/>
                </a:solidFill>
                <a:latin typeface="Blacker Sans Pro"/>
              </a:endParaRPr>
            </a:p>
            <a:p>
              <a:pPr>
                <a:lnSpc>
                  <a:spcPts val="5399"/>
                </a:lnSpc>
              </a:pPr>
              <a:endParaRPr lang="en-US" sz="2999">
                <a:solidFill>
                  <a:srgbClr val="1B1A1A"/>
                </a:solidFill>
                <a:latin typeface="Blacker Sans Pro"/>
              </a:endParaRPr>
            </a:p>
            <a:p>
              <a:pPr marL="1295387" lvl="2" indent="-431796">
                <a:lnSpc>
                  <a:spcPts val="4199"/>
                </a:lnSpc>
                <a:buFont typeface="Arial"/>
                <a:buChar char="⚬"/>
              </a:pPr>
              <a:r>
                <a:rPr lang="en-US" sz="2999">
                  <a:solidFill>
                    <a:srgbClr val="1B1A1A"/>
                  </a:solidFill>
                  <a:latin typeface="Blacker Sans Pro"/>
                </a:rPr>
                <a:t>Oposisi</a:t>
              </a:r>
            </a:p>
            <a:p>
              <a:pPr>
                <a:lnSpc>
                  <a:spcPts val="5399"/>
                </a:lnSpc>
              </a:pPr>
              <a:endParaRPr lang="en-US" sz="2999">
                <a:solidFill>
                  <a:srgbClr val="1B1A1A"/>
                </a:solidFill>
                <a:latin typeface="Blacker Sans Pro"/>
              </a:endParaRPr>
            </a:p>
            <a:p>
              <a:pPr marL="1295387" lvl="2" indent="-431796">
                <a:lnSpc>
                  <a:spcPts val="4199"/>
                </a:lnSpc>
                <a:buFont typeface="Arial"/>
                <a:buChar char="⚬"/>
              </a:pPr>
              <a:r>
                <a:rPr lang="en-US" sz="2999">
                  <a:solidFill>
                    <a:srgbClr val="1B1A1A"/>
                  </a:solidFill>
                  <a:latin typeface="Blacker Sans Pro"/>
                </a:rPr>
                <a:t>Eduksi</a:t>
              </a:r>
            </a:p>
            <a:p>
              <a:pPr>
                <a:lnSpc>
                  <a:spcPts val="4199"/>
                </a:lnSpc>
              </a:pPr>
              <a:endParaRPr lang="en-US" sz="2999">
                <a:solidFill>
                  <a:srgbClr val="1B1A1A"/>
                </a:solidFill>
                <a:latin typeface="Blacker Sans Pro"/>
              </a:endParaRPr>
            </a:p>
          </p:txBody>
        </p:sp>
        <p:sp>
          <p:nvSpPr>
            <p:cNvPr id="14" name="TextBox 14"/>
            <p:cNvSpPr txBox="1"/>
            <p:nvPr/>
          </p:nvSpPr>
          <p:spPr>
            <a:xfrm>
              <a:off x="866032" y="544171"/>
              <a:ext cx="15565291" cy="1352551"/>
            </a:xfrm>
            <a:prstGeom prst="rect">
              <a:avLst/>
            </a:prstGeom>
          </p:spPr>
          <p:txBody>
            <a:bodyPr lIns="0" tIns="0" rIns="0" bIns="0" rtlCol="0" anchor="t">
              <a:spAutoFit/>
            </a:bodyPr>
            <a:lstStyle/>
            <a:p>
              <a:pPr>
                <a:lnSpc>
                  <a:spcPts val="4199"/>
                </a:lnSpc>
              </a:pPr>
              <a:r>
                <a:rPr lang="en-US" sz="2999">
                  <a:solidFill>
                    <a:srgbClr val="1B1A1A"/>
                  </a:solidFill>
                  <a:latin typeface="Blacker Sans Pro"/>
                </a:rPr>
                <a:t>merupakan bentuk penyimpulan dari suatu proposisi atau premis dengan membandingkan term subjek dan term predikat.</a:t>
              </a:r>
            </a:p>
          </p:txBody>
        </p:sp>
        <p:sp>
          <p:nvSpPr>
            <p:cNvPr id="15" name="TextBox 15"/>
            <p:cNvSpPr txBox="1"/>
            <p:nvPr/>
          </p:nvSpPr>
          <p:spPr>
            <a:xfrm>
              <a:off x="1748268" y="2787651"/>
              <a:ext cx="19298040" cy="654051"/>
            </a:xfrm>
            <a:prstGeom prst="rect">
              <a:avLst/>
            </a:prstGeom>
          </p:spPr>
          <p:txBody>
            <a:bodyPr lIns="0" tIns="0" rIns="0" bIns="0" rtlCol="0" anchor="t">
              <a:spAutoFit/>
            </a:bodyPr>
            <a:lstStyle/>
            <a:p>
              <a:pPr>
                <a:lnSpc>
                  <a:spcPts val="4199"/>
                </a:lnSpc>
              </a:pPr>
              <a:r>
                <a:rPr lang="en-US" sz="2999">
                  <a:solidFill>
                    <a:srgbClr val="1B1A1A"/>
                  </a:solidFill>
                  <a:latin typeface="Blacker Sans Pro"/>
                </a:rPr>
                <a:t>membandingkan proposisi terkait kualitas dan kuantitasnya dengan term yang sama</a:t>
              </a:r>
            </a:p>
          </p:txBody>
        </p:sp>
        <p:sp>
          <p:nvSpPr>
            <p:cNvPr id="16" name="TextBox 16"/>
            <p:cNvSpPr txBox="1"/>
            <p:nvPr/>
          </p:nvSpPr>
          <p:spPr>
            <a:xfrm>
              <a:off x="1748268" y="4489451"/>
              <a:ext cx="19298040" cy="1352551"/>
            </a:xfrm>
            <a:prstGeom prst="rect">
              <a:avLst/>
            </a:prstGeom>
          </p:spPr>
          <p:txBody>
            <a:bodyPr lIns="0" tIns="0" rIns="0" bIns="0" rtlCol="0" anchor="t">
              <a:spAutoFit/>
            </a:bodyPr>
            <a:lstStyle/>
            <a:p>
              <a:pPr>
                <a:lnSpc>
                  <a:spcPts val="4199"/>
                </a:lnSpc>
              </a:pPr>
              <a:r>
                <a:rPr lang="en-US" sz="2999">
                  <a:solidFill>
                    <a:srgbClr val="1B1A1A"/>
                  </a:solidFill>
                  <a:latin typeface="Blacker Sans Pro"/>
                </a:rPr>
                <a:t>menarik kesimpulan semakna dengan premis atau proposisi awalnya, tetapi berbeda dengan penyampaiannya</a:t>
              </a: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sp>
        <p:nvSpPr>
          <p:cNvPr id="2" name="TextBox 2"/>
          <p:cNvSpPr txBox="1"/>
          <p:nvPr/>
        </p:nvSpPr>
        <p:spPr>
          <a:xfrm>
            <a:off x="1028700" y="1075873"/>
            <a:ext cx="5874492" cy="871824"/>
          </a:xfrm>
          <a:prstGeom prst="rect">
            <a:avLst/>
          </a:prstGeom>
        </p:spPr>
        <p:txBody>
          <a:bodyPr lIns="0" tIns="0" rIns="0" bIns="0" rtlCol="0" anchor="t">
            <a:spAutoFit/>
          </a:bodyPr>
          <a:lstStyle/>
          <a:p>
            <a:pPr>
              <a:lnSpc>
                <a:spcPts val="6573"/>
              </a:lnSpc>
            </a:pPr>
            <a:r>
              <a:rPr lang="en-US" sz="6573">
                <a:solidFill>
                  <a:srgbClr val="1B1A1A"/>
                </a:solidFill>
                <a:latin typeface="Glacial Indifference Bold"/>
              </a:rPr>
              <a:t>Logika</a:t>
            </a:r>
          </a:p>
        </p:txBody>
      </p:sp>
      <p:sp>
        <p:nvSpPr>
          <p:cNvPr id="3" name="AutoShape 3"/>
          <p:cNvSpPr/>
          <p:nvPr/>
        </p:nvSpPr>
        <p:spPr>
          <a:xfrm rot="-10800000">
            <a:off x="1028700" y="2061997"/>
            <a:ext cx="4265590" cy="0"/>
          </a:xfrm>
          <a:prstGeom prst="line">
            <a:avLst/>
          </a:prstGeom>
          <a:ln w="47625" cap="flat">
            <a:solidFill>
              <a:srgbClr val="1B1A1A"/>
            </a:solidFill>
            <a:prstDash val="solid"/>
            <a:headEnd type="none" w="sm" len="sm"/>
            <a:tailEnd type="none" w="sm" len="sm"/>
          </a:ln>
        </p:spPr>
      </p:sp>
      <p:grpSp>
        <p:nvGrpSpPr>
          <p:cNvPr id="4" name="Group 4"/>
          <p:cNvGrpSpPr/>
          <p:nvPr/>
        </p:nvGrpSpPr>
        <p:grpSpPr>
          <a:xfrm>
            <a:off x="1028700" y="3255698"/>
            <a:ext cx="16230600" cy="6002602"/>
            <a:chOff x="0" y="0"/>
            <a:chExt cx="7696226" cy="2846314"/>
          </a:xfrm>
        </p:grpSpPr>
        <p:sp>
          <p:nvSpPr>
            <p:cNvPr id="5" name="Freeform 5"/>
            <p:cNvSpPr/>
            <p:nvPr/>
          </p:nvSpPr>
          <p:spPr>
            <a:xfrm>
              <a:off x="0" y="0"/>
              <a:ext cx="7696226" cy="2846314"/>
            </a:xfrm>
            <a:custGeom>
              <a:avLst/>
              <a:gdLst/>
              <a:ahLst/>
              <a:cxnLst/>
              <a:rect l="l" t="t" r="r" b="b"/>
              <a:pathLst>
                <a:path w="7696226" h="2846314">
                  <a:moveTo>
                    <a:pt x="0" y="0"/>
                  </a:moveTo>
                  <a:lnTo>
                    <a:pt x="7696226" y="0"/>
                  </a:lnTo>
                  <a:lnTo>
                    <a:pt x="7696226" y="2846314"/>
                  </a:lnTo>
                  <a:lnTo>
                    <a:pt x="0" y="2846314"/>
                  </a:lnTo>
                  <a:close/>
                </a:path>
              </a:pathLst>
            </a:custGeom>
            <a:solidFill>
              <a:srgbClr val="D8AD50"/>
            </a:solidFill>
            <a:ln w="38100">
              <a:solidFill>
                <a:srgbClr val="D8AD50"/>
              </a:solidFill>
            </a:ln>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028700" y="2465218"/>
            <a:ext cx="4536455" cy="539618"/>
          </a:xfrm>
          <a:prstGeom prst="rect">
            <a:avLst/>
          </a:prstGeom>
        </p:spPr>
        <p:txBody>
          <a:bodyPr lIns="0" tIns="0" rIns="0" bIns="0" rtlCol="0" anchor="t">
            <a:spAutoFit/>
          </a:bodyPr>
          <a:lstStyle/>
          <a:p>
            <a:pPr>
              <a:lnSpc>
                <a:spcPts val="3999"/>
              </a:lnSpc>
            </a:pPr>
            <a:r>
              <a:rPr lang="en-US" sz="3999">
                <a:solidFill>
                  <a:srgbClr val="1B1A1A"/>
                </a:solidFill>
                <a:latin typeface="Glacial Indifference Bold"/>
              </a:rPr>
              <a:t>BAGIAN 3</a:t>
            </a:r>
          </a:p>
        </p:txBody>
      </p:sp>
      <p:grpSp>
        <p:nvGrpSpPr>
          <p:cNvPr id="8" name="Group 8"/>
          <p:cNvGrpSpPr/>
          <p:nvPr/>
        </p:nvGrpSpPr>
        <p:grpSpPr>
          <a:xfrm>
            <a:off x="16767151" y="8881026"/>
            <a:ext cx="754548" cy="754548"/>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6742811" y="9122728"/>
            <a:ext cx="803227" cy="311309"/>
          </a:xfrm>
          <a:prstGeom prst="rect">
            <a:avLst/>
          </a:prstGeom>
        </p:spPr>
        <p:txBody>
          <a:bodyPr lIns="0" tIns="0" rIns="0" bIns="0" rtlCol="0" anchor="t">
            <a:spAutoFit/>
          </a:bodyPr>
          <a:lstStyle/>
          <a:p>
            <a:pPr algn="ctr">
              <a:lnSpc>
                <a:spcPts val="2199"/>
              </a:lnSpc>
            </a:pPr>
            <a:r>
              <a:rPr lang="en-US" sz="2199">
                <a:solidFill>
                  <a:srgbClr val="FFFFFF"/>
                </a:solidFill>
                <a:latin typeface="Hagrid Bold"/>
              </a:rPr>
              <a:t>11</a:t>
            </a:r>
          </a:p>
        </p:txBody>
      </p:sp>
      <p:grpSp>
        <p:nvGrpSpPr>
          <p:cNvPr id="12" name="Group 12"/>
          <p:cNvGrpSpPr/>
          <p:nvPr/>
        </p:nvGrpSpPr>
        <p:grpSpPr>
          <a:xfrm>
            <a:off x="1325396" y="4080536"/>
            <a:ext cx="16196302" cy="4352927"/>
            <a:chOff x="0" y="0"/>
            <a:chExt cx="21595070" cy="5803902"/>
          </a:xfrm>
        </p:grpSpPr>
        <p:sp>
          <p:nvSpPr>
            <p:cNvPr id="13" name="TextBox 13"/>
            <p:cNvSpPr txBox="1"/>
            <p:nvPr/>
          </p:nvSpPr>
          <p:spPr>
            <a:xfrm>
              <a:off x="0" y="-57150"/>
              <a:ext cx="21595070" cy="5264151"/>
            </a:xfrm>
            <a:prstGeom prst="rect">
              <a:avLst/>
            </a:prstGeom>
          </p:spPr>
          <p:txBody>
            <a:bodyPr lIns="0" tIns="0" rIns="0" bIns="0" rtlCol="0" anchor="t">
              <a:spAutoFit/>
            </a:bodyPr>
            <a:lstStyle/>
            <a:p>
              <a:pPr marL="647694" lvl="1" indent="-323847">
                <a:lnSpc>
                  <a:spcPts val="4199"/>
                </a:lnSpc>
                <a:buFont typeface="Arial"/>
                <a:buChar char="•"/>
              </a:pPr>
              <a:r>
                <a:rPr lang="en-US" sz="2999">
                  <a:solidFill>
                    <a:srgbClr val="1B1A1A"/>
                  </a:solidFill>
                  <a:latin typeface="Blacker Sans Pro"/>
                </a:rPr>
                <a:t>Silogisme</a:t>
              </a:r>
            </a:p>
            <a:p>
              <a:pPr>
                <a:lnSpc>
                  <a:spcPts val="4199"/>
                </a:lnSpc>
              </a:pPr>
              <a:endParaRPr lang="en-US" sz="2999">
                <a:solidFill>
                  <a:srgbClr val="1B1A1A"/>
                </a:solidFill>
                <a:latin typeface="Blacker Sans Pro"/>
              </a:endParaRPr>
            </a:p>
            <a:p>
              <a:pPr>
                <a:lnSpc>
                  <a:spcPts val="5399"/>
                </a:lnSpc>
              </a:pPr>
              <a:endParaRPr lang="en-US" sz="2999">
                <a:solidFill>
                  <a:srgbClr val="1B1A1A"/>
                </a:solidFill>
                <a:latin typeface="Blacker Sans Pro"/>
              </a:endParaRPr>
            </a:p>
            <a:p>
              <a:pPr marL="1295387" lvl="2" indent="-431796">
                <a:lnSpc>
                  <a:spcPts val="4199"/>
                </a:lnSpc>
                <a:buFont typeface="Arial"/>
                <a:buChar char="⚬"/>
              </a:pPr>
              <a:r>
                <a:rPr lang="en-US" sz="2999">
                  <a:solidFill>
                    <a:srgbClr val="1B1A1A"/>
                  </a:solidFill>
                  <a:latin typeface="Blacker Sans Pro"/>
                </a:rPr>
                <a:t>Silogisme Kategoris</a:t>
              </a:r>
            </a:p>
            <a:p>
              <a:pPr>
                <a:lnSpc>
                  <a:spcPts val="5399"/>
                </a:lnSpc>
              </a:pPr>
              <a:endParaRPr lang="en-US" sz="2999">
                <a:solidFill>
                  <a:srgbClr val="1B1A1A"/>
                </a:solidFill>
                <a:latin typeface="Blacker Sans Pro"/>
              </a:endParaRPr>
            </a:p>
            <a:p>
              <a:pPr>
                <a:lnSpc>
                  <a:spcPts val="4199"/>
                </a:lnSpc>
              </a:pPr>
              <a:endParaRPr lang="en-US" sz="2999">
                <a:solidFill>
                  <a:srgbClr val="1B1A1A"/>
                </a:solidFill>
                <a:latin typeface="Blacker Sans Pro"/>
              </a:endParaRPr>
            </a:p>
            <a:p>
              <a:pPr>
                <a:lnSpc>
                  <a:spcPts val="4199"/>
                </a:lnSpc>
              </a:pPr>
              <a:endParaRPr lang="en-US" sz="2999">
                <a:solidFill>
                  <a:srgbClr val="1B1A1A"/>
                </a:solidFill>
                <a:latin typeface="Blacker Sans Pro"/>
              </a:endParaRPr>
            </a:p>
          </p:txBody>
        </p:sp>
        <p:sp>
          <p:nvSpPr>
            <p:cNvPr id="14" name="TextBox 14"/>
            <p:cNvSpPr txBox="1"/>
            <p:nvPr/>
          </p:nvSpPr>
          <p:spPr>
            <a:xfrm>
              <a:off x="866032" y="641114"/>
              <a:ext cx="15565291" cy="1352551"/>
            </a:xfrm>
            <a:prstGeom prst="rect">
              <a:avLst/>
            </a:prstGeom>
          </p:spPr>
          <p:txBody>
            <a:bodyPr lIns="0" tIns="0" rIns="0" bIns="0" rtlCol="0" anchor="t">
              <a:spAutoFit/>
            </a:bodyPr>
            <a:lstStyle/>
            <a:p>
              <a:pPr>
                <a:lnSpc>
                  <a:spcPts val="4199"/>
                </a:lnSpc>
              </a:pPr>
              <a:r>
                <a:rPr lang="en-US" sz="2999">
                  <a:solidFill>
                    <a:srgbClr val="1B1A1A"/>
                  </a:solidFill>
                  <a:latin typeface="Blacker Sans Pro"/>
                </a:rPr>
                <a:t>merupakan bentuk penalaran tidak langsung  yang menghubungkan dua proposisi dengan cara tertentu untuk menghasilkan kesimpulan</a:t>
              </a:r>
            </a:p>
          </p:txBody>
        </p:sp>
        <p:sp>
          <p:nvSpPr>
            <p:cNvPr id="15" name="TextBox 15"/>
            <p:cNvSpPr txBox="1"/>
            <p:nvPr/>
          </p:nvSpPr>
          <p:spPr>
            <a:xfrm>
              <a:off x="1748268" y="2859193"/>
              <a:ext cx="19298040" cy="1352551"/>
            </a:xfrm>
            <a:prstGeom prst="rect">
              <a:avLst/>
            </a:prstGeom>
          </p:spPr>
          <p:txBody>
            <a:bodyPr lIns="0" tIns="0" rIns="0" bIns="0" rtlCol="0" anchor="t">
              <a:spAutoFit/>
            </a:bodyPr>
            <a:lstStyle/>
            <a:p>
              <a:pPr>
                <a:lnSpc>
                  <a:spcPts val="4199"/>
                </a:lnSpc>
              </a:pPr>
              <a:r>
                <a:rPr lang="en-US" sz="2999">
                  <a:solidFill>
                    <a:srgbClr val="1B1A1A"/>
                  </a:solidFill>
                  <a:latin typeface="Blacker Sans Pro"/>
                </a:rPr>
                <a:t>merupakan suatu bentuk logika deduktif yang terdiri atas dua premis dan satu kesimpulan</a:t>
              </a:r>
            </a:p>
          </p:txBody>
        </p:sp>
        <p:sp>
          <p:nvSpPr>
            <p:cNvPr id="16" name="TextBox 16"/>
            <p:cNvSpPr txBox="1"/>
            <p:nvPr/>
          </p:nvSpPr>
          <p:spPr>
            <a:xfrm>
              <a:off x="1748268" y="5149851"/>
              <a:ext cx="19298040" cy="654051"/>
            </a:xfrm>
            <a:prstGeom prst="rect">
              <a:avLst/>
            </a:prstGeom>
          </p:spPr>
          <p:txBody>
            <a:bodyPr lIns="0" tIns="0" rIns="0" bIns="0" rtlCol="0" anchor="t">
              <a:spAutoFit/>
            </a:bodyPr>
            <a:lstStyle/>
            <a:p>
              <a:pPr>
                <a:lnSpc>
                  <a:spcPts val="4199"/>
                </a:lnSpc>
              </a:pPr>
              <a:r>
                <a:rPr lang="en-US" sz="2999">
                  <a:solidFill>
                    <a:srgbClr val="1B1A1A"/>
                  </a:solidFill>
                  <a:latin typeface="Blacker Sans Pro"/>
                </a:rPr>
                <a:t>merupakan silogisme yang premis mayornya berjenis proposisi hipotesis</a:t>
              </a:r>
            </a:p>
          </p:txBody>
        </p:sp>
        <p:sp>
          <p:nvSpPr>
            <p:cNvPr id="17" name="TextBox 17"/>
            <p:cNvSpPr txBox="1"/>
            <p:nvPr/>
          </p:nvSpPr>
          <p:spPr>
            <a:xfrm>
              <a:off x="0" y="4535594"/>
              <a:ext cx="13725030" cy="654051"/>
            </a:xfrm>
            <a:prstGeom prst="rect">
              <a:avLst/>
            </a:prstGeom>
          </p:spPr>
          <p:txBody>
            <a:bodyPr lIns="0" tIns="0" rIns="0" bIns="0" rtlCol="0" anchor="t">
              <a:spAutoFit/>
            </a:bodyPr>
            <a:lstStyle/>
            <a:p>
              <a:pPr marL="1295387" lvl="2" indent="-431796" algn="l">
                <a:lnSpc>
                  <a:spcPts val="4199"/>
                </a:lnSpc>
                <a:buFont typeface="Arial"/>
                <a:buChar char="⚬"/>
              </a:pPr>
              <a:r>
                <a:rPr lang="en-US" sz="2999" u="none">
                  <a:solidFill>
                    <a:srgbClr val="1B1A1A"/>
                  </a:solidFill>
                  <a:latin typeface="Blacker Sans Pro"/>
                </a:rPr>
                <a:t>Silogisme Hipotesis</a:t>
              </a: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grpSp>
        <p:nvGrpSpPr>
          <p:cNvPr id="2" name="Group 2"/>
          <p:cNvGrpSpPr/>
          <p:nvPr/>
        </p:nvGrpSpPr>
        <p:grpSpPr>
          <a:xfrm>
            <a:off x="16470454" y="8881026"/>
            <a:ext cx="754548" cy="754548"/>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446115" y="9122728"/>
            <a:ext cx="803227" cy="311309"/>
          </a:xfrm>
          <a:prstGeom prst="rect">
            <a:avLst/>
          </a:prstGeom>
        </p:spPr>
        <p:txBody>
          <a:bodyPr lIns="0" tIns="0" rIns="0" bIns="0" rtlCol="0" anchor="t">
            <a:spAutoFit/>
          </a:bodyPr>
          <a:lstStyle/>
          <a:p>
            <a:pPr algn="ctr">
              <a:lnSpc>
                <a:spcPts val="2199"/>
              </a:lnSpc>
            </a:pPr>
            <a:r>
              <a:rPr lang="en-US" sz="2199">
                <a:solidFill>
                  <a:srgbClr val="1B1A1A"/>
                </a:solidFill>
                <a:latin typeface="Hagrid Bold"/>
              </a:rPr>
              <a:t>12</a:t>
            </a:r>
          </a:p>
        </p:txBody>
      </p:sp>
      <p:sp>
        <p:nvSpPr>
          <p:cNvPr id="6" name="TextBox 6"/>
          <p:cNvSpPr txBox="1"/>
          <p:nvPr/>
        </p:nvSpPr>
        <p:spPr>
          <a:xfrm>
            <a:off x="1430314" y="2895614"/>
            <a:ext cx="15417415" cy="5323934"/>
          </a:xfrm>
          <a:prstGeom prst="rect">
            <a:avLst/>
          </a:prstGeom>
        </p:spPr>
        <p:txBody>
          <a:bodyPr lIns="0" tIns="0" rIns="0" bIns="0" rtlCol="0" anchor="t">
            <a:spAutoFit/>
          </a:bodyPr>
          <a:lstStyle/>
          <a:p>
            <a:pPr>
              <a:lnSpc>
                <a:spcPts val="4200"/>
              </a:lnSpc>
            </a:pPr>
            <a:r>
              <a:rPr lang="en-US" sz="3000">
                <a:solidFill>
                  <a:srgbClr val="1B1A1A"/>
                </a:solidFill>
                <a:latin typeface="Blacker Sans Pro"/>
              </a:rPr>
              <a:t>Etika adalah disiplin ilmu yang berkaitan dengan hal yang benar atau salah (Singer, 2022). Etika banyak membahas mengenai analisis tindakan atau perilaku manusia dan memiliki kaidah penting yang berhubungan dengan cara seseorang menganalisis tindakan tersebut. Hal - hal tersebut adalah :</a:t>
            </a:r>
          </a:p>
          <a:p>
            <a:pPr marL="647700" lvl="1" indent="-323850">
              <a:lnSpc>
                <a:spcPts val="4200"/>
              </a:lnSpc>
              <a:buFont typeface="Arial"/>
              <a:buChar char="•"/>
            </a:pPr>
            <a:r>
              <a:rPr lang="en-US" sz="3000">
                <a:solidFill>
                  <a:srgbClr val="1B1A1A"/>
                </a:solidFill>
                <a:latin typeface="Blacker Sans Pro"/>
              </a:rPr>
              <a:t>hati nurani</a:t>
            </a:r>
          </a:p>
          <a:p>
            <a:pPr marL="647700" lvl="1" indent="-323850">
              <a:lnSpc>
                <a:spcPts val="4200"/>
              </a:lnSpc>
              <a:buFont typeface="Arial"/>
              <a:buChar char="•"/>
            </a:pPr>
            <a:r>
              <a:rPr lang="en-US" sz="3000">
                <a:solidFill>
                  <a:srgbClr val="1B1A1A"/>
                </a:solidFill>
                <a:latin typeface="Blacker Sans Pro"/>
              </a:rPr>
              <a:t>kebebasan dan tanggung jawab</a:t>
            </a:r>
          </a:p>
          <a:p>
            <a:pPr marL="647700" lvl="1" indent="-323850">
              <a:lnSpc>
                <a:spcPts val="4200"/>
              </a:lnSpc>
              <a:buFont typeface="Arial"/>
              <a:buChar char="•"/>
            </a:pPr>
            <a:r>
              <a:rPr lang="en-US" sz="3000">
                <a:solidFill>
                  <a:srgbClr val="1B1A1A"/>
                </a:solidFill>
                <a:latin typeface="Blacker Sans Pro"/>
              </a:rPr>
              <a:t>hak dan kewajiban</a:t>
            </a:r>
          </a:p>
          <a:p>
            <a:pPr marL="647700" lvl="1" indent="-323850">
              <a:lnSpc>
                <a:spcPts val="4200"/>
              </a:lnSpc>
              <a:buFont typeface="Arial"/>
              <a:buChar char="•"/>
            </a:pPr>
            <a:r>
              <a:rPr lang="en-US" sz="3000">
                <a:solidFill>
                  <a:srgbClr val="1B1A1A"/>
                </a:solidFill>
                <a:latin typeface="Blacker Sans Pro"/>
              </a:rPr>
              <a:t>norma moral</a:t>
            </a:r>
          </a:p>
          <a:p>
            <a:pPr>
              <a:lnSpc>
                <a:spcPts val="4200"/>
              </a:lnSpc>
            </a:pPr>
            <a:r>
              <a:rPr lang="en-US" sz="3000">
                <a:solidFill>
                  <a:srgbClr val="1B1A1A"/>
                </a:solidFill>
                <a:latin typeface="Blacker Sans Pro"/>
              </a:rPr>
              <a:t>Kesadaran dan pemahaman terhadap kaidah etika yang baik menjadi penting dalam memandu seseorang mengambil tindakan yang baik dan benar.</a:t>
            </a:r>
          </a:p>
        </p:txBody>
      </p:sp>
      <p:sp>
        <p:nvSpPr>
          <p:cNvPr id="7" name="TextBox 7"/>
          <p:cNvSpPr txBox="1"/>
          <p:nvPr/>
        </p:nvSpPr>
        <p:spPr>
          <a:xfrm>
            <a:off x="1430314" y="1475441"/>
            <a:ext cx="5874492" cy="871824"/>
          </a:xfrm>
          <a:prstGeom prst="rect">
            <a:avLst/>
          </a:prstGeom>
        </p:spPr>
        <p:txBody>
          <a:bodyPr lIns="0" tIns="0" rIns="0" bIns="0" rtlCol="0" anchor="t">
            <a:spAutoFit/>
          </a:bodyPr>
          <a:lstStyle/>
          <a:p>
            <a:pPr>
              <a:lnSpc>
                <a:spcPts val="6573"/>
              </a:lnSpc>
            </a:pPr>
            <a:r>
              <a:rPr lang="en-US" sz="6573">
                <a:solidFill>
                  <a:srgbClr val="1B1A1A"/>
                </a:solidFill>
                <a:latin typeface="Glacial Indifference Bold"/>
              </a:rPr>
              <a:t>Etika</a:t>
            </a:r>
          </a:p>
        </p:txBody>
      </p:sp>
      <p:grpSp>
        <p:nvGrpSpPr>
          <p:cNvPr id="8" name="Group 8"/>
          <p:cNvGrpSpPr/>
          <p:nvPr/>
        </p:nvGrpSpPr>
        <p:grpSpPr>
          <a:xfrm>
            <a:off x="-437250" y="0"/>
            <a:ext cx="874500" cy="10730523"/>
            <a:chOff x="0" y="0"/>
            <a:chExt cx="230321" cy="2826146"/>
          </a:xfrm>
        </p:grpSpPr>
        <p:sp>
          <p:nvSpPr>
            <p:cNvPr id="9" name="Freeform 9"/>
            <p:cNvSpPr/>
            <p:nvPr/>
          </p:nvSpPr>
          <p:spPr>
            <a:xfrm>
              <a:off x="0" y="0"/>
              <a:ext cx="230321" cy="2826146"/>
            </a:xfrm>
            <a:custGeom>
              <a:avLst/>
              <a:gdLst/>
              <a:ahLst/>
              <a:cxnLst/>
              <a:rect l="l" t="t" r="r" b="b"/>
              <a:pathLst>
                <a:path w="230321" h="2826146">
                  <a:moveTo>
                    <a:pt x="0" y="0"/>
                  </a:moveTo>
                  <a:lnTo>
                    <a:pt x="230321" y="0"/>
                  </a:lnTo>
                  <a:lnTo>
                    <a:pt x="230321" y="2826146"/>
                  </a:lnTo>
                  <a:lnTo>
                    <a:pt x="0" y="2826146"/>
                  </a:lnTo>
                  <a:close/>
                </a:path>
              </a:pathLst>
            </a:custGeom>
            <a:solidFill>
              <a:srgbClr val="D8AD50"/>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AutoShape 11"/>
          <p:cNvSpPr/>
          <p:nvPr/>
        </p:nvSpPr>
        <p:spPr>
          <a:xfrm rot="-10800000">
            <a:off x="1430314" y="2509190"/>
            <a:ext cx="4265590" cy="0"/>
          </a:xfrm>
          <a:prstGeom prst="line">
            <a:avLst/>
          </a:prstGeom>
          <a:ln w="47625" cap="flat">
            <a:solidFill>
              <a:srgbClr val="1B1A1A"/>
            </a:solidFill>
            <a:prstDash val="solid"/>
            <a:headEnd type="none" w="sm" len="sm"/>
            <a:tailEnd type="none" w="sm" len="sm"/>
          </a:ln>
        </p:spPr>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grpSp>
        <p:nvGrpSpPr>
          <p:cNvPr id="2" name="Group 2"/>
          <p:cNvGrpSpPr/>
          <p:nvPr/>
        </p:nvGrpSpPr>
        <p:grpSpPr>
          <a:xfrm>
            <a:off x="16470454" y="8881026"/>
            <a:ext cx="754548" cy="754548"/>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37250" y="0"/>
            <a:ext cx="874500" cy="10730523"/>
            <a:chOff x="0" y="0"/>
            <a:chExt cx="230321" cy="2826146"/>
          </a:xfrm>
        </p:grpSpPr>
        <p:sp>
          <p:nvSpPr>
            <p:cNvPr id="6" name="Freeform 6"/>
            <p:cNvSpPr/>
            <p:nvPr/>
          </p:nvSpPr>
          <p:spPr>
            <a:xfrm>
              <a:off x="0" y="0"/>
              <a:ext cx="230321" cy="2826146"/>
            </a:xfrm>
            <a:custGeom>
              <a:avLst/>
              <a:gdLst/>
              <a:ahLst/>
              <a:cxnLst/>
              <a:rect l="l" t="t" r="r" b="b"/>
              <a:pathLst>
                <a:path w="230321" h="2826146">
                  <a:moveTo>
                    <a:pt x="0" y="0"/>
                  </a:moveTo>
                  <a:lnTo>
                    <a:pt x="230321" y="0"/>
                  </a:lnTo>
                  <a:lnTo>
                    <a:pt x="230321" y="2826146"/>
                  </a:lnTo>
                  <a:lnTo>
                    <a:pt x="0" y="2826146"/>
                  </a:lnTo>
                  <a:close/>
                </a:path>
              </a:pathLst>
            </a:custGeom>
            <a:solidFill>
              <a:srgbClr val="D8AD50"/>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rot="-10800000">
            <a:off x="1712187" y="3306537"/>
            <a:ext cx="4574422" cy="0"/>
          </a:xfrm>
          <a:prstGeom prst="line">
            <a:avLst/>
          </a:prstGeom>
          <a:ln w="47625" cap="flat">
            <a:solidFill>
              <a:srgbClr val="1B1A1A"/>
            </a:solidFill>
            <a:prstDash val="solid"/>
            <a:headEnd type="none" w="sm" len="sm"/>
            <a:tailEnd type="none" w="sm" len="sm"/>
          </a:ln>
        </p:spPr>
      </p:sp>
      <p:pic>
        <p:nvPicPr>
          <p:cNvPr id="9" name="Picture 9"/>
          <p:cNvPicPr>
            <a:picLocks noChangeAspect="1"/>
          </p:cNvPicPr>
          <p:nvPr/>
        </p:nvPicPr>
        <p:blipFill>
          <a:blip r:embed="rId2"/>
          <a:srcRect t="5964" b="5964"/>
          <a:stretch>
            <a:fillRect/>
          </a:stretch>
        </p:blipFill>
        <p:spPr>
          <a:xfrm>
            <a:off x="11166434" y="1281785"/>
            <a:ext cx="5681294" cy="5474117"/>
          </a:xfrm>
          <a:prstGeom prst="rect">
            <a:avLst/>
          </a:prstGeom>
        </p:spPr>
      </p:pic>
      <p:sp>
        <p:nvSpPr>
          <p:cNvPr id="10" name="TextBox 10"/>
          <p:cNvSpPr txBox="1"/>
          <p:nvPr/>
        </p:nvSpPr>
        <p:spPr>
          <a:xfrm>
            <a:off x="16446115" y="9122728"/>
            <a:ext cx="803227" cy="311309"/>
          </a:xfrm>
          <a:prstGeom prst="rect">
            <a:avLst/>
          </a:prstGeom>
        </p:spPr>
        <p:txBody>
          <a:bodyPr lIns="0" tIns="0" rIns="0" bIns="0" rtlCol="0" anchor="t">
            <a:spAutoFit/>
          </a:bodyPr>
          <a:lstStyle/>
          <a:p>
            <a:pPr algn="ctr">
              <a:lnSpc>
                <a:spcPts val="2199"/>
              </a:lnSpc>
            </a:pPr>
            <a:r>
              <a:rPr lang="en-US" sz="2199">
                <a:solidFill>
                  <a:srgbClr val="1B1A1A"/>
                </a:solidFill>
                <a:latin typeface="Hagrid Bold"/>
              </a:rPr>
              <a:t>13</a:t>
            </a:r>
          </a:p>
        </p:txBody>
      </p:sp>
      <p:sp>
        <p:nvSpPr>
          <p:cNvPr id="11" name="TextBox 11"/>
          <p:cNvSpPr txBox="1"/>
          <p:nvPr/>
        </p:nvSpPr>
        <p:spPr>
          <a:xfrm>
            <a:off x="1675406" y="3544662"/>
            <a:ext cx="14243306" cy="5714670"/>
          </a:xfrm>
          <a:prstGeom prst="rect">
            <a:avLst/>
          </a:prstGeom>
        </p:spPr>
        <p:txBody>
          <a:bodyPr lIns="0" tIns="0" rIns="0" bIns="0" rtlCol="0" anchor="t">
            <a:spAutoFit/>
          </a:bodyPr>
          <a:lstStyle/>
          <a:p>
            <a:pPr marL="694594" lvl="1" indent="-347297">
              <a:lnSpc>
                <a:spcPts val="4504"/>
              </a:lnSpc>
              <a:buFont typeface="Arial"/>
              <a:buChar char="•"/>
            </a:pPr>
            <a:r>
              <a:rPr lang="en-US" sz="3217">
                <a:solidFill>
                  <a:srgbClr val="1B1A1A"/>
                </a:solidFill>
                <a:latin typeface="Blacker Sans Pro"/>
              </a:rPr>
              <a:t>Kejujuran</a:t>
            </a:r>
          </a:p>
          <a:p>
            <a:pPr marL="694594" lvl="1" indent="-347297">
              <a:lnSpc>
                <a:spcPts val="4504"/>
              </a:lnSpc>
              <a:buFont typeface="Arial"/>
              <a:buChar char="•"/>
            </a:pPr>
            <a:r>
              <a:rPr lang="en-US" sz="3217">
                <a:solidFill>
                  <a:srgbClr val="1B1A1A"/>
                </a:solidFill>
                <a:latin typeface="Blacker Sans Pro"/>
              </a:rPr>
              <a:t>Keadilan</a:t>
            </a:r>
          </a:p>
          <a:p>
            <a:pPr marL="694594" lvl="1" indent="-347297">
              <a:lnSpc>
                <a:spcPts val="4504"/>
              </a:lnSpc>
              <a:buFont typeface="Arial"/>
              <a:buChar char="•"/>
            </a:pPr>
            <a:r>
              <a:rPr lang="en-US" sz="3217">
                <a:solidFill>
                  <a:srgbClr val="1B1A1A"/>
                </a:solidFill>
                <a:latin typeface="Blacker Sans Pro"/>
              </a:rPr>
              <a:t>Keterpercayaan</a:t>
            </a:r>
          </a:p>
          <a:p>
            <a:pPr marL="694594" lvl="1" indent="-347297">
              <a:lnSpc>
                <a:spcPts val="4504"/>
              </a:lnSpc>
              <a:buFont typeface="Arial"/>
              <a:buChar char="•"/>
            </a:pPr>
            <a:r>
              <a:rPr lang="en-US" sz="3217">
                <a:solidFill>
                  <a:srgbClr val="1B1A1A"/>
                </a:solidFill>
                <a:latin typeface="Blacker Sans Pro"/>
              </a:rPr>
              <a:t>Kemartabatan dan/atau Penghormatan</a:t>
            </a:r>
          </a:p>
          <a:p>
            <a:pPr marL="694594" lvl="1" indent="-347297">
              <a:lnSpc>
                <a:spcPts val="4504"/>
              </a:lnSpc>
              <a:buFont typeface="Arial"/>
              <a:buChar char="•"/>
            </a:pPr>
            <a:r>
              <a:rPr lang="en-US" sz="3217">
                <a:solidFill>
                  <a:srgbClr val="1B1A1A"/>
                </a:solidFill>
                <a:latin typeface="Blacker Sans Pro"/>
              </a:rPr>
              <a:t>Tanggungjawab dan Akuntabilitas</a:t>
            </a:r>
          </a:p>
          <a:p>
            <a:pPr marL="694594" lvl="1" indent="-347297">
              <a:lnSpc>
                <a:spcPts val="4504"/>
              </a:lnSpc>
              <a:buFont typeface="Arial"/>
              <a:buChar char="•"/>
            </a:pPr>
            <a:r>
              <a:rPr lang="en-US" sz="3217">
                <a:solidFill>
                  <a:srgbClr val="1B1A1A"/>
                </a:solidFill>
                <a:latin typeface="Blacker Sans Pro"/>
              </a:rPr>
              <a:t>Kebersamaan</a:t>
            </a:r>
          </a:p>
          <a:p>
            <a:pPr marL="694594" lvl="1" indent="-347297">
              <a:lnSpc>
                <a:spcPts val="4504"/>
              </a:lnSpc>
              <a:buFont typeface="Arial"/>
              <a:buChar char="•"/>
            </a:pPr>
            <a:r>
              <a:rPr lang="en-US" sz="3217">
                <a:solidFill>
                  <a:srgbClr val="1B1A1A"/>
                </a:solidFill>
                <a:latin typeface="Blacker Sans Pro"/>
              </a:rPr>
              <a:t>Keterbukaan</a:t>
            </a:r>
          </a:p>
          <a:p>
            <a:pPr marL="694594" lvl="1" indent="-347297">
              <a:lnSpc>
                <a:spcPts val="4504"/>
              </a:lnSpc>
              <a:buFont typeface="Arial"/>
              <a:buChar char="•"/>
            </a:pPr>
            <a:r>
              <a:rPr lang="en-US" sz="3217">
                <a:solidFill>
                  <a:srgbClr val="1B1A1A"/>
                </a:solidFill>
                <a:latin typeface="Blacker Sans Pro"/>
              </a:rPr>
              <a:t>Kebebasan Akademik dan Otonomi Keilmuan</a:t>
            </a:r>
          </a:p>
          <a:p>
            <a:pPr marL="694594" lvl="1" indent="-347297">
              <a:lnSpc>
                <a:spcPts val="4504"/>
              </a:lnSpc>
              <a:buFont typeface="Arial"/>
              <a:buChar char="•"/>
            </a:pPr>
            <a:r>
              <a:rPr lang="en-US" sz="3217">
                <a:solidFill>
                  <a:srgbClr val="1B1A1A"/>
                </a:solidFill>
                <a:latin typeface="Blacker Sans Pro"/>
              </a:rPr>
              <a:t>Kepatuhan pada Aturan, Prosedur dan Panduan UI serta Panduan lainnya.</a:t>
            </a:r>
          </a:p>
          <a:p>
            <a:pPr>
              <a:lnSpc>
                <a:spcPts val="4504"/>
              </a:lnSpc>
            </a:pPr>
            <a:endParaRPr lang="en-US" sz="3217">
              <a:solidFill>
                <a:srgbClr val="1B1A1A"/>
              </a:solidFill>
              <a:latin typeface="Blacker Sans Pro"/>
            </a:endParaRPr>
          </a:p>
        </p:txBody>
      </p:sp>
      <p:sp>
        <p:nvSpPr>
          <p:cNvPr id="12" name="TextBox 12"/>
          <p:cNvSpPr txBox="1"/>
          <p:nvPr/>
        </p:nvSpPr>
        <p:spPr>
          <a:xfrm>
            <a:off x="1675406" y="1396085"/>
            <a:ext cx="8991935" cy="1642734"/>
          </a:xfrm>
          <a:prstGeom prst="rect">
            <a:avLst/>
          </a:prstGeom>
        </p:spPr>
        <p:txBody>
          <a:bodyPr lIns="0" tIns="0" rIns="0" bIns="0" rtlCol="0" anchor="t">
            <a:spAutoFit/>
          </a:bodyPr>
          <a:lstStyle/>
          <a:p>
            <a:pPr>
              <a:lnSpc>
                <a:spcPts val="6358"/>
              </a:lnSpc>
            </a:pPr>
            <a:r>
              <a:rPr lang="en-US" sz="6358">
                <a:solidFill>
                  <a:srgbClr val="1B1A1A"/>
                </a:solidFill>
                <a:latin typeface="Glacial Indifference Bold"/>
              </a:rPr>
              <a:t>Nilai - Nilai</a:t>
            </a:r>
          </a:p>
          <a:p>
            <a:pPr>
              <a:lnSpc>
                <a:spcPts val="6358"/>
              </a:lnSpc>
            </a:pPr>
            <a:r>
              <a:rPr lang="en-US" sz="6358">
                <a:solidFill>
                  <a:srgbClr val="1B1A1A"/>
                </a:solidFill>
                <a:latin typeface="Glacial Indifference Bold"/>
              </a:rPr>
              <a:t>Universitas Indonesia</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AD50"/>
        </a:solidFill>
        <a:effectLst/>
      </p:bgPr>
    </p:bg>
    <p:spTree>
      <p:nvGrpSpPr>
        <p:cNvPr id="1" name=""/>
        <p:cNvGrpSpPr/>
        <p:nvPr/>
      </p:nvGrpSpPr>
      <p:grpSpPr>
        <a:xfrm>
          <a:off x="0" y="0"/>
          <a:ext cx="0" cy="0"/>
          <a:chOff x="0" y="0"/>
          <a:chExt cx="0" cy="0"/>
        </a:xfrm>
      </p:grpSpPr>
      <p:grpSp>
        <p:nvGrpSpPr>
          <p:cNvPr id="2" name="Group 2"/>
          <p:cNvGrpSpPr/>
          <p:nvPr/>
        </p:nvGrpSpPr>
        <p:grpSpPr>
          <a:xfrm>
            <a:off x="16470454" y="8881026"/>
            <a:ext cx="754548" cy="754548"/>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B1A1A"/>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446115" y="9122728"/>
            <a:ext cx="803227" cy="311309"/>
          </a:xfrm>
          <a:prstGeom prst="rect">
            <a:avLst/>
          </a:prstGeom>
        </p:spPr>
        <p:txBody>
          <a:bodyPr lIns="0" tIns="0" rIns="0" bIns="0" rtlCol="0" anchor="t">
            <a:spAutoFit/>
          </a:bodyPr>
          <a:lstStyle/>
          <a:p>
            <a:pPr algn="ctr">
              <a:lnSpc>
                <a:spcPts val="2199"/>
              </a:lnSpc>
            </a:pPr>
            <a:r>
              <a:rPr lang="en-US" sz="2199">
                <a:solidFill>
                  <a:srgbClr val="DFE0E1"/>
                </a:solidFill>
                <a:latin typeface="Hagrid Bold"/>
              </a:rPr>
              <a:t>14</a:t>
            </a:r>
          </a:p>
        </p:txBody>
      </p:sp>
      <p:sp>
        <p:nvSpPr>
          <p:cNvPr id="6" name="TextBox 6"/>
          <p:cNvSpPr txBox="1"/>
          <p:nvPr/>
        </p:nvSpPr>
        <p:spPr>
          <a:xfrm>
            <a:off x="757566" y="2291049"/>
            <a:ext cx="15407457" cy="7280051"/>
          </a:xfrm>
          <a:prstGeom prst="rect">
            <a:avLst/>
          </a:prstGeom>
        </p:spPr>
        <p:txBody>
          <a:bodyPr lIns="0" tIns="0" rIns="0" bIns="0" rtlCol="0" anchor="t">
            <a:spAutoFit/>
          </a:bodyPr>
          <a:lstStyle/>
          <a:p>
            <a:pPr marL="647694" lvl="1" indent="-323847" algn="just">
              <a:lnSpc>
                <a:spcPts val="4469"/>
              </a:lnSpc>
              <a:buFont typeface="Arial"/>
              <a:buChar char="•"/>
            </a:pPr>
            <a:r>
              <a:rPr lang="en-US" sz="2999">
                <a:solidFill>
                  <a:srgbClr val="1B1A1A"/>
                </a:solidFill>
                <a:latin typeface="Blacker Sans Pro"/>
              </a:rPr>
              <a:t>Dengan adanya pembangunan karakter, kita dapat mewujudkan masyarakat dengan pribadi berkualitas yang berakhlak mulia, bermoral, bertoleransi, beradab dan beradat. </a:t>
            </a:r>
          </a:p>
          <a:p>
            <a:pPr marL="647694" lvl="1" indent="-323847" algn="just">
              <a:lnSpc>
                <a:spcPts val="4469"/>
              </a:lnSpc>
              <a:buFont typeface="Arial"/>
              <a:buChar char="•"/>
            </a:pPr>
            <a:r>
              <a:rPr lang="en-US" sz="2999">
                <a:solidFill>
                  <a:srgbClr val="1B1A1A"/>
                </a:solidFill>
                <a:latin typeface="Blacker Sans Pro"/>
              </a:rPr>
              <a:t>Dalam perkembangannya, filsafat telah memberikan kontribusi besar bagi perkembangan ilmu pengetahuan dan teknologi serta peradaban manusia termasuk dalam bidang politik, moral, seni, dan agama. Selain itu filsafat juga menjadi landasan bagi pengembangan ilmu lainnya.</a:t>
            </a:r>
          </a:p>
          <a:p>
            <a:pPr marL="647694" lvl="1" indent="-323847" algn="just">
              <a:lnSpc>
                <a:spcPts val="4469"/>
              </a:lnSpc>
              <a:buFont typeface="Arial"/>
              <a:buChar char="•"/>
            </a:pPr>
            <a:r>
              <a:rPr lang="en-US" sz="2999">
                <a:solidFill>
                  <a:srgbClr val="1B1A1A"/>
                </a:solidFill>
                <a:latin typeface="Blacker Sans Pro"/>
              </a:rPr>
              <a:t>Pemikiran berdasarkan logika dilakukan dengan tujuan untuk menganalisis suatu permasalahan secara runtut dan terstruktur. Dengan menerapkan logika, kita dilatih untuk mengambil keputusan berdasarkan fakta untuk menentukan solusi yang tepat dan masuk akal.</a:t>
            </a:r>
          </a:p>
          <a:p>
            <a:pPr marL="647694" lvl="1" indent="-323847" algn="just">
              <a:lnSpc>
                <a:spcPts val="4469"/>
              </a:lnSpc>
              <a:buFont typeface="Arial"/>
              <a:buChar char="•"/>
            </a:pPr>
            <a:r>
              <a:rPr lang="en-US" sz="2999">
                <a:solidFill>
                  <a:srgbClr val="1B1A1A"/>
                </a:solidFill>
                <a:latin typeface="Blacker Sans Pro"/>
              </a:rPr>
              <a:t>Etika menjadi sangat penting dalam kehidupan manusia dan dunia akademik karena menjadi dasar saat seseorang ingin mengambil tindakan dan membantu dalam mengambil tindakan yang baik dan wajar.</a:t>
            </a:r>
          </a:p>
        </p:txBody>
      </p:sp>
      <p:sp>
        <p:nvSpPr>
          <p:cNvPr id="7" name="TextBox 7"/>
          <p:cNvSpPr txBox="1"/>
          <p:nvPr/>
        </p:nvSpPr>
        <p:spPr>
          <a:xfrm>
            <a:off x="1028700" y="1152525"/>
            <a:ext cx="11885073" cy="871824"/>
          </a:xfrm>
          <a:prstGeom prst="rect">
            <a:avLst/>
          </a:prstGeom>
        </p:spPr>
        <p:txBody>
          <a:bodyPr lIns="0" tIns="0" rIns="0" bIns="0" rtlCol="0" anchor="t">
            <a:spAutoFit/>
          </a:bodyPr>
          <a:lstStyle/>
          <a:p>
            <a:pPr>
              <a:lnSpc>
                <a:spcPts val="6573"/>
              </a:lnSpc>
            </a:pPr>
            <a:r>
              <a:rPr lang="en-US" sz="6573">
                <a:solidFill>
                  <a:srgbClr val="1B1A1A"/>
                </a:solidFill>
                <a:latin typeface="Glacial Indifference Bold"/>
              </a:rPr>
              <a:t>Pentingnya Tiap Subbagian  </a:t>
            </a:r>
          </a:p>
        </p:txBody>
      </p:sp>
      <p:sp>
        <p:nvSpPr>
          <p:cNvPr id="8" name="AutoShape 8"/>
          <p:cNvSpPr/>
          <p:nvPr/>
        </p:nvSpPr>
        <p:spPr>
          <a:xfrm rot="-10800000">
            <a:off x="1028700" y="2176749"/>
            <a:ext cx="10754883" cy="0"/>
          </a:xfrm>
          <a:prstGeom prst="line">
            <a:avLst/>
          </a:prstGeom>
          <a:ln w="47625" cap="flat">
            <a:solidFill>
              <a:srgbClr val="1B1A1A"/>
            </a:solidFill>
            <a:prstDash val="solid"/>
            <a:headEnd type="none" w="sm" len="sm"/>
            <a:tailEnd type="none" w="sm" len="sm"/>
          </a:ln>
        </p:spPr>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grpSp>
        <p:nvGrpSpPr>
          <p:cNvPr id="2" name="Group 2"/>
          <p:cNvGrpSpPr/>
          <p:nvPr/>
        </p:nvGrpSpPr>
        <p:grpSpPr>
          <a:xfrm>
            <a:off x="16470454" y="8881026"/>
            <a:ext cx="754548" cy="754548"/>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446115" y="9122728"/>
            <a:ext cx="803227" cy="311309"/>
          </a:xfrm>
          <a:prstGeom prst="rect">
            <a:avLst/>
          </a:prstGeom>
        </p:spPr>
        <p:txBody>
          <a:bodyPr lIns="0" tIns="0" rIns="0" bIns="0" rtlCol="0" anchor="t">
            <a:spAutoFit/>
          </a:bodyPr>
          <a:lstStyle/>
          <a:p>
            <a:pPr algn="ctr">
              <a:lnSpc>
                <a:spcPts val="2199"/>
              </a:lnSpc>
            </a:pPr>
            <a:r>
              <a:rPr lang="en-US" sz="2199">
                <a:solidFill>
                  <a:srgbClr val="1B1A1A"/>
                </a:solidFill>
                <a:latin typeface="Hagrid Bold"/>
              </a:rPr>
              <a:t>15</a:t>
            </a:r>
          </a:p>
        </p:txBody>
      </p:sp>
      <p:sp>
        <p:nvSpPr>
          <p:cNvPr id="6" name="TextBox 6"/>
          <p:cNvSpPr txBox="1"/>
          <p:nvPr/>
        </p:nvSpPr>
        <p:spPr>
          <a:xfrm>
            <a:off x="1028700" y="2315770"/>
            <a:ext cx="16196302" cy="6390085"/>
          </a:xfrm>
          <a:prstGeom prst="rect">
            <a:avLst/>
          </a:prstGeom>
        </p:spPr>
        <p:txBody>
          <a:bodyPr lIns="0" tIns="0" rIns="0" bIns="0" rtlCol="0" anchor="t">
            <a:spAutoFit/>
          </a:bodyPr>
          <a:lstStyle/>
          <a:p>
            <a:pPr algn="just">
              <a:lnSpc>
                <a:spcPts val="4200"/>
              </a:lnSpc>
            </a:pPr>
            <a:r>
              <a:rPr lang="en-US" sz="3000">
                <a:solidFill>
                  <a:srgbClr val="1B1A1A"/>
                </a:solidFill>
                <a:latin typeface="Blacker Sans Pro"/>
              </a:rPr>
              <a:t>Sebagai kelompok, kami menyadari banyak hal setelah membaca mengenai Jati </a:t>
            </a:r>
            <a:r>
              <a:rPr lang="en-US" sz="3000">
                <a:solidFill>
                  <a:srgbClr val="1B1A1A"/>
                </a:solidFill>
                <a:latin typeface="Blacker Sans Pro Italics"/>
              </a:rPr>
              <a:t>Diriku Sebagai Cendekia</a:t>
            </a:r>
            <a:r>
              <a:rPr lang="en-US" sz="3000">
                <a:solidFill>
                  <a:srgbClr val="1B1A1A"/>
                </a:solidFill>
                <a:latin typeface="Blacker Sans Pro"/>
              </a:rPr>
              <a:t>.</a:t>
            </a:r>
          </a:p>
          <a:p>
            <a:pPr algn="just">
              <a:lnSpc>
                <a:spcPts val="4200"/>
              </a:lnSpc>
            </a:pPr>
            <a:endParaRPr lang="en-US" sz="3000">
              <a:solidFill>
                <a:srgbClr val="1B1A1A"/>
              </a:solidFill>
              <a:latin typeface="Blacker Sans Pro"/>
            </a:endParaRPr>
          </a:p>
          <a:p>
            <a:pPr algn="just">
              <a:lnSpc>
                <a:spcPts val="4200"/>
              </a:lnSpc>
            </a:pPr>
            <a:r>
              <a:rPr lang="en-US" sz="3000">
                <a:solidFill>
                  <a:srgbClr val="1B1A1A"/>
                </a:solidFill>
                <a:latin typeface="Blacker Sans Pro"/>
              </a:rPr>
              <a:t>Karakter merupakan landasan pemikiran, sikap, dan perilaku manusia. Membangun karakter dapat membantu seseorang supaya memiliki akhlak dan budi pekerti yang baik. Logika membuat kita memahami hubungan antara ide dan proposisi, sehingga kita dapat membuat kesimpulan yang lebih akurat dan tepat. Ketika kita menggunakan logika dalam berpikir, kita akan lebih cenderung untuk menganalisis argumen secara kritis dan tidak terburu-buru dalam mengambil kesimpulan. Sementara itu, etika pada dasarnya bisa terwujud apabila seseorang berpikir dengan logika dalam mengetahui mana yang benar dan yang salah. Tidak hanya itu, etika seseorang juga dilihat dari hari nuraninya dalam menentukan bagaimana sikapnya dalam menghadapi segala sesuatu.</a:t>
            </a:r>
          </a:p>
        </p:txBody>
      </p:sp>
      <p:sp>
        <p:nvSpPr>
          <p:cNvPr id="7" name="TextBox 7"/>
          <p:cNvSpPr txBox="1"/>
          <p:nvPr/>
        </p:nvSpPr>
        <p:spPr>
          <a:xfrm>
            <a:off x="1028250" y="1073155"/>
            <a:ext cx="5874492" cy="871824"/>
          </a:xfrm>
          <a:prstGeom prst="rect">
            <a:avLst/>
          </a:prstGeom>
        </p:spPr>
        <p:txBody>
          <a:bodyPr lIns="0" tIns="0" rIns="0" bIns="0" rtlCol="0" anchor="t">
            <a:spAutoFit/>
          </a:bodyPr>
          <a:lstStyle/>
          <a:p>
            <a:pPr>
              <a:lnSpc>
                <a:spcPts val="6573"/>
              </a:lnSpc>
            </a:pPr>
            <a:r>
              <a:rPr lang="en-US" sz="6573">
                <a:solidFill>
                  <a:srgbClr val="1B1A1A"/>
                </a:solidFill>
                <a:latin typeface="Glacial Indifference Bold"/>
              </a:rPr>
              <a:t>Refleksi</a:t>
            </a:r>
          </a:p>
        </p:txBody>
      </p:sp>
      <p:grpSp>
        <p:nvGrpSpPr>
          <p:cNvPr id="8" name="Group 8"/>
          <p:cNvGrpSpPr/>
          <p:nvPr/>
        </p:nvGrpSpPr>
        <p:grpSpPr>
          <a:xfrm>
            <a:off x="-437250" y="0"/>
            <a:ext cx="874500" cy="10730523"/>
            <a:chOff x="0" y="0"/>
            <a:chExt cx="230321" cy="2826146"/>
          </a:xfrm>
        </p:grpSpPr>
        <p:sp>
          <p:nvSpPr>
            <p:cNvPr id="9" name="Freeform 9"/>
            <p:cNvSpPr/>
            <p:nvPr/>
          </p:nvSpPr>
          <p:spPr>
            <a:xfrm>
              <a:off x="0" y="0"/>
              <a:ext cx="230321" cy="2826146"/>
            </a:xfrm>
            <a:custGeom>
              <a:avLst/>
              <a:gdLst/>
              <a:ahLst/>
              <a:cxnLst/>
              <a:rect l="l" t="t" r="r" b="b"/>
              <a:pathLst>
                <a:path w="230321" h="2826146">
                  <a:moveTo>
                    <a:pt x="0" y="0"/>
                  </a:moveTo>
                  <a:lnTo>
                    <a:pt x="230321" y="0"/>
                  </a:lnTo>
                  <a:lnTo>
                    <a:pt x="230321" y="2826146"/>
                  </a:lnTo>
                  <a:lnTo>
                    <a:pt x="0" y="2826146"/>
                  </a:lnTo>
                  <a:close/>
                </a:path>
              </a:pathLst>
            </a:custGeom>
            <a:solidFill>
              <a:srgbClr val="D8AD50"/>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AutoShape 11"/>
          <p:cNvSpPr/>
          <p:nvPr/>
        </p:nvSpPr>
        <p:spPr>
          <a:xfrm rot="10772131">
            <a:off x="1028652" y="1933070"/>
            <a:ext cx="2936892" cy="0"/>
          </a:xfrm>
          <a:prstGeom prst="line">
            <a:avLst/>
          </a:prstGeom>
          <a:ln w="47625" cap="flat">
            <a:solidFill>
              <a:srgbClr val="1B1A1A"/>
            </a:solidFill>
            <a:prstDash val="solid"/>
            <a:headEnd type="none" w="sm" len="sm"/>
            <a:tailEnd type="none" w="sm" len="sm"/>
          </a:ln>
        </p:spPr>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AD50"/>
        </a:solidFill>
        <a:effectLst/>
      </p:bgPr>
    </p:bg>
    <p:spTree>
      <p:nvGrpSpPr>
        <p:cNvPr id="1" name=""/>
        <p:cNvGrpSpPr/>
        <p:nvPr/>
      </p:nvGrpSpPr>
      <p:grpSpPr>
        <a:xfrm>
          <a:off x="0" y="0"/>
          <a:ext cx="0" cy="0"/>
          <a:chOff x="0" y="0"/>
          <a:chExt cx="0" cy="0"/>
        </a:xfrm>
      </p:grpSpPr>
      <p:grpSp>
        <p:nvGrpSpPr>
          <p:cNvPr id="2" name="Group 2"/>
          <p:cNvGrpSpPr/>
          <p:nvPr/>
        </p:nvGrpSpPr>
        <p:grpSpPr>
          <a:xfrm>
            <a:off x="16470454" y="8881026"/>
            <a:ext cx="754548" cy="754548"/>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B1A1A"/>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446115" y="9122728"/>
            <a:ext cx="803227" cy="311309"/>
          </a:xfrm>
          <a:prstGeom prst="rect">
            <a:avLst/>
          </a:prstGeom>
        </p:spPr>
        <p:txBody>
          <a:bodyPr lIns="0" tIns="0" rIns="0" bIns="0" rtlCol="0" anchor="t">
            <a:spAutoFit/>
          </a:bodyPr>
          <a:lstStyle/>
          <a:p>
            <a:pPr algn="ctr">
              <a:lnSpc>
                <a:spcPts val="2199"/>
              </a:lnSpc>
            </a:pPr>
            <a:r>
              <a:rPr lang="en-US" sz="2199">
                <a:solidFill>
                  <a:srgbClr val="DFE0E1"/>
                </a:solidFill>
                <a:latin typeface="Hagrid Bold"/>
              </a:rPr>
              <a:t>16</a:t>
            </a:r>
          </a:p>
        </p:txBody>
      </p:sp>
      <p:sp>
        <p:nvSpPr>
          <p:cNvPr id="6" name="TextBox 6"/>
          <p:cNvSpPr txBox="1"/>
          <p:nvPr/>
        </p:nvSpPr>
        <p:spPr>
          <a:xfrm>
            <a:off x="1028700" y="2535226"/>
            <a:ext cx="16196302" cy="4639787"/>
          </a:xfrm>
          <a:prstGeom prst="rect">
            <a:avLst/>
          </a:prstGeom>
        </p:spPr>
        <p:txBody>
          <a:bodyPr lIns="0" tIns="0" rIns="0" bIns="0" rtlCol="0" anchor="t">
            <a:spAutoFit/>
          </a:bodyPr>
          <a:lstStyle/>
          <a:p>
            <a:pPr algn="just">
              <a:lnSpc>
                <a:spcPts val="4619"/>
              </a:lnSpc>
            </a:pPr>
            <a:r>
              <a:rPr lang="en-US" sz="3299">
                <a:solidFill>
                  <a:srgbClr val="1B1A1A"/>
                </a:solidFill>
                <a:latin typeface="Blacker Sans Pro"/>
              </a:rPr>
              <a:t>Dalam dunia pluralisme moral zaman sekarang, karakter, moral, filsafat, dan etika menjadi penting bagi semua orang dalam kehidupan sehari - hari. Karakter, moral, filsafat, dan etika memiliki peran penting dalam membentuk perilaku yang baik dan benar. Karakter yang baik akan membuat seseorang memiliki moral yang kuat, memahami nilai-nilai filsafat yang mendasari tindakannya, dan mengamalkan etika dalam kehidupannya sehari-hari. Hal - hal tersebut menjadi dasar dalam berpikir maupun bertindak setiap orang dan kesadaran akan hal - hal tersebut menjadi penting bagi seseorang dalam mengambil tindakan yang bijak.</a:t>
            </a:r>
          </a:p>
        </p:txBody>
      </p:sp>
      <p:sp>
        <p:nvSpPr>
          <p:cNvPr id="7" name="TextBox 7"/>
          <p:cNvSpPr txBox="1"/>
          <p:nvPr/>
        </p:nvSpPr>
        <p:spPr>
          <a:xfrm>
            <a:off x="1028700" y="1037773"/>
            <a:ext cx="5874492" cy="871824"/>
          </a:xfrm>
          <a:prstGeom prst="rect">
            <a:avLst/>
          </a:prstGeom>
        </p:spPr>
        <p:txBody>
          <a:bodyPr lIns="0" tIns="0" rIns="0" bIns="0" rtlCol="0" anchor="t">
            <a:spAutoFit/>
          </a:bodyPr>
          <a:lstStyle/>
          <a:p>
            <a:pPr>
              <a:lnSpc>
                <a:spcPts val="6573"/>
              </a:lnSpc>
            </a:pPr>
            <a:r>
              <a:rPr lang="en-US" sz="6573">
                <a:solidFill>
                  <a:srgbClr val="1B1A1A"/>
                </a:solidFill>
                <a:latin typeface="Glacial Indifference Bold"/>
              </a:rPr>
              <a:t>Kesimpulan</a:t>
            </a:r>
          </a:p>
        </p:txBody>
      </p:sp>
      <p:sp>
        <p:nvSpPr>
          <p:cNvPr id="8" name="AutoShape 8"/>
          <p:cNvSpPr/>
          <p:nvPr/>
        </p:nvSpPr>
        <p:spPr>
          <a:xfrm rot="-10800000">
            <a:off x="1028700" y="2061997"/>
            <a:ext cx="4265590" cy="0"/>
          </a:xfrm>
          <a:prstGeom prst="line">
            <a:avLst/>
          </a:prstGeom>
          <a:ln w="47625" cap="flat">
            <a:solidFill>
              <a:srgbClr val="1B1A1A"/>
            </a:solidFill>
            <a:prstDash val="solid"/>
            <a:headEnd type="none" w="sm" len="sm"/>
            <a:tailEnd type="none" w="sm" len="sm"/>
          </a:ln>
        </p:spPr>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8AD50"/>
        </a:solidFill>
        <a:effectLst/>
      </p:bgPr>
    </p:bg>
    <p:spTree>
      <p:nvGrpSpPr>
        <p:cNvPr id="1" name=""/>
        <p:cNvGrpSpPr/>
        <p:nvPr/>
      </p:nvGrpSpPr>
      <p:grpSpPr>
        <a:xfrm>
          <a:off x="0" y="0"/>
          <a:ext cx="0" cy="0"/>
          <a:chOff x="0" y="0"/>
          <a:chExt cx="0" cy="0"/>
        </a:xfrm>
      </p:grpSpPr>
      <p:grpSp>
        <p:nvGrpSpPr>
          <p:cNvPr id="2" name="Group 2"/>
          <p:cNvGrpSpPr/>
          <p:nvPr/>
        </p:nvGrpSpPr>
        <p:grpSpPr>
          <a:xfrm>
            <a:off x="16470454" y="8881026"/>
            <a:ext cx="754548" cy="754548"/>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B1A1A"/>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446115" y="9122728"/>
            <a:ext cx="803227" cy="311309"/>
          </a:xfrm>
          <a:prstGeom prst="rect">
            <a:avLst/>
          </a:prstGeom>
        </p:spPr>
        <p:txBody>
          <a:bodyPr lIns="0" tIns="0" rIns="0" bIns="0" rtlCol="0" anchor="t">
            <a:spAutoFit/>
          </a:bodyPr>
          <a:lstStyle/>
          <a:p>
            <a:pPr algn="ctr">
              <a:lnSpc>
                <a:spcPts val="2199"/>
              </a:lnSpc>
            </a:pPr>
            <a:r>
              <a:rPr lang="en-US" sz="2199">
                <a:solidFill>
                  <a:srgbClr val="DFE0E1"/>
                </a:solidFill>
                <a:latin typeface="Hagrid Bold"/>
              </a:rPr>
              <a:t>17</a:t>
            </a:r>
          </a:p>
        </p:txBody>
      </p:sp>
      <p:sp>
        <p:nvSpPr>
          <p:cNvPr id="6" name="TextBox 6"/>
          <p:cNvSpPr txBox="1"/>
          <p:nvPr/>
        </p:nvSpPr>
        <p:spPr>
          <a:xfrm>
            <a:off x="1028700" y="2518761"/>
            <a:ext cx="16035178" cy="5882316"/>
          </a:xfrm>
          <a:prstGeom prst="rect">
            <a:avLst/>
          </a:prstGeom>
        </p:spPr>
        <p:txBody>
          <a:bodyPr lIns="0" tIns="0" rIns="0" bIns="0" rtlCol="0" anchor="t">
            <a:spAutoFit/>
          </a:bodyPr>
          <a:lstStyle/>
          <a:p>
            <a:pPr>
              <a:lnSpc>
                <a:spcPts val="4199"/>
              </a:lnSpc>
            </a:pPr>
            <a:r>
              <a:rPr lang="en-US" sz="2999" dirty="0" err="1">
                <a:solidFill>
                  <a:srgbClr val="1B1A1A"/>
                </a:solidFill>
                <a:latin typeface="Blacker Sans Pro"/>
              </a:rPr>
              <a:t>Meliono</a:t>
            </a:r>
            <a:r>
              <a:rPr lang="en-US" sz="2999" dirty="0">
                <a:solidFill>
                  <a:srgbClr val="1B1A1A"/>
                </a:solidFill>
                <a:latin typeface="Blacker Sans Pro"/>
              </a:rPr>
              <a:t>, I. dan </a:t>
            </a:r>
            <a:r>
              <a:rPr lang="en-US" sz="2999" dirty="0" err="1">
                <a:solidFill>
                  <a:srgbClr val="1B1A1A"/>
                </a:solidFill>
                <a:latin typeface="Blacker Sans Pro"/>
              </a:rPr>
              <a:t>Hadinata</a:t>
            </a:r>
            <a:r>
              <a:rPr lang="en-US" sz="2999" dirty="0">
                <a:solidFill>
                  <a:srgbClr val="1B1A1A"/>
                </a:solidFill>
                <a:latin typeface="Blacker Sans Pro"/>
              </a:rPr>
              <a:t>, F. (2017). Bagian 1 </a:t>
            </a:r>
            <a:r>
              <a:rPr lang="en-US" sz="2999" dirty="0" err="1">
                <a:solidFill>
                  <a:srgbClr val="1B1A1A"/>
                </a:solidFill>
                <a:latin typeface="Blacker Sans Pro"/>
              </a:rPr>
              <a:t>Buku</a:t>
            </a:r>
            <a:r>
              <a:rPr lang="en-US" sz="2999" dirty="0">
                <a:solidFill>
                  <a:srgbClr val="1B1A1A"/>
                </a:solidFill>
                <a:latin typeface="Blacker Sans Pro"/>
              </a:rPr>
              <a:t> Ajar MPKT A. Emas-2. </a:t>
            </a:r>
            <a:r>
              <a:rPr lang="en-US" sz="2999" dirty="0" err="1">
                <a:solidFill>
                  <a:srgbClr val="1B1A1A"/>
                </a:solidFill>
                <a:latin typeface="Blacker Sans Pro"/>
              </a:rPr>
              <a:t>Diakses</a:t>
            </a:r>
            <a:r>
              <a:rPr lang="en-US" sz="2999" dirty="0">
                <a:solidFill>
                  <a:srgbClr val="1B1A1A"/>
                </a:solidFill>
                <a:latin typeface="Blacker Sans Pro"/>
              </a:rPr>
              <a:t> pada </a:t>
            </a:r>
            <a:r>
              <a:rPr lang="en-US" sz="2999" dirty="0" err="1">
                <a:solidFill>
                  <a:srgbClr val="1B1A1A"/>
                </a:solidFill>
                <a:latin typeface="Blacker Sans Pro"/>
              </a:rPr>
              <a:t>Februari</a:t>
            </a:r>
            <a:r>
              <a:rPr lang="en-US" sz="2999" dirty="0">
                <a:solidFill>
                  <a:srgbClr val="1B1A1A"/>
                </a:solidFill>
                <a:latin typeface="Blacker Sans Pro"/>
              </a:rPr>
              <a:t> </a:t>
            </a:r>
          </a:p>
          <a:p>
            <a:pPr>
              <a:lnSpc>
                <a:spcPts val="4199"/>
              </a:lnSpc>
            </a:pPr>
            <a:r>
              <a:rPr lang="en-US" sz="2999" dirty="0">
                <a:solidFill>
                  <a:srgbClr val="1B1A1A"/>
                </a:solidFill>
                <a:latin typeface="Blacker Sans Pro"/>
              </a:rPr>
              <a:t>       26, 2023 </a:t>
            </a:r>
            <a:r>
              <a:rPr lang="en-US" sz="2999" dirty="0" err="1">
                <a:solidFill>
                  <a:srgbClr val="1B1A1A"/>
                </a:solidFill>
                <a:latin typeface="Blacker Sans Pro"/>
              </a:rPr>
              <a:t>melalui</a:t>
            </a:r>
            <a:r>
              <a:rPr lang="en-US" sz="2999" dirty="0">
                <a:solidFill>
                  <a:srgbClr val="1B1A1A"/>
                </a:solidFill>
                <a:latin typeface="Blacker Sans Pro"/>
              </a:rPr>
              <a:t> https://emas2.ui.ac.id/repos/P1_Modul_MPKT_A_Bagian_1.pdf </a:t>
            </a:r>
          </a:p>
          <a:p>
            <a:pPr>
              <a:lnSpc>
                <a:spcPts val="4199"/>
              </a:lnSpc>
            </a:pPr>
            <a:endParaRPr lang="en-US" sz="2999" dirty="0">
              <a:solidFill>
                <a:srgbClr val="1B1A1A"/>
              </a:solidFill>
              <a:latin typeface="Blacker Sans Pro"/>
            </a:endParaRPr>
          </a:p>
          <a:p>
            <a:pPr>
              <a:lnSpc>
                <a:spcPts val="4199"/>
              </a:lnSpc>
            </a:pPr>
            <a:r>
              <a:rPr lang="en-US" sz="2999" dirty="0">
                <a:solidFill>
                  <a:srgbClr val="1B1A1A"/>
                </a:solidFill>
                <a:latin typeface="Blacker Sans Pro"/>
              </a:rPr>
              <a:t>Singer, P. (2022, </a:t>
            </a:r>
            <a:r>
              <a:rPr lang="en-US" sz="2999" dirty="0" err="1">
                <a:solidFill>
                  <a:srgbClr val="1B1A1A"/>
                </a:solidFill>
                <a:latin typeface="Blacker Sans Pro"/>
              </a:rPr>
              <a:t>Desember</a:t>
            </a:r>
            <a:r>
              <a:rPr lang="en-US" sz="2999" dirty="0">
                <a:solidFill>
                  <a:srgbClr val="1B1A1A"/>
                </a:solidFill>
                <a:latin typeface="Blacker Sans Pro"/>
              </a:rPr>
              <a:t> 23). Ethics. Encyclopedia Britannica. </a:t>
            </a:r>
            <a:r>
              <a:rPr lang="en-US" sz="2999" dirty="0" err="1">
                <a:solidFill>
                  <a:srgbClr val="1B1A1A"/>
                </a:solidFill>
                <a:latin typeface="Blacker Sans Pro"/>
              </a:rPr>
              <a:t>Diakses</a:t>
            </a:r>
            <a:r>
              <a:rPr lang="en-US" sz="2999" dirty="0">
                <a:solidFill>
                  <a:srgbClr val="1B1A1A"/>
                </a:solidFill>
                <a:latin typeface="Blacker Sans Pro"/>
              </a:rPr>
              <a:t> pada </a:t>
            </a:r>
            <a:r>
              <a:rPr lang="en-US" sz="2999" dirty="0" err="1">
                <a:solidFill>
                  <a:srgbClr val="1B1A1A"/>
                </a:solidFill>
                <a:latin typeface="Blacker Sans Pro"/>
              </a:rPr>
              <a:t>Februari</a:t>
            </a:r>
            <a:r>
              <a:rPr lang="en-US" sz="2999" dirty="0">
                <a:solidFill>
                  <a:srgbClr val="1B1A1A"/>
                </a:solidFill>
                <a:latin typeface="Blacker Sans Pro"/>
              </a:rPr>
              <a:t> 26,</a:t>
            </a:r>
          </a:p>
          <a:p>
            <a:pPr>
              <a:lnSpc>
                <a:spcPts val="4199"/>
              </a:lnSpc>
            </a:pPr>
            <a:r>
              <a:rPr lang="en-US" sz="2999" dirty="0">
                <a:solidFill>
                  <a:srgbClr val="1B1A1A"/>
                </a:solidFill>
                <a:latin typeface="Blacker Sans Pro"/>
              </a:rPr>
              <a:t>       2023 </a:t>
            </a:r>
            <a:r>
              <a:rPr lang="en-US" sz="2999" dirty="0" err="1">
                <a:solidFill>
                  <a:srgbClr val="1B1A1A"/>
                </a:solidFill>
                <a:latin typeface="Blacker Sans Pro"/>
              </a:rPr>
              <a:t>melalui</a:t>
            </a:r>
            <a:r>
              <a:rPr lang="en-US" sz="2999" dirty="0">
                <a:solidFill>
                  <a:srgbClr val="1B1A1A"/>
                </a:solidFill>
                <a:latin typeface="Blacker Sans Pro"/>
              </a:rPr>
              <a:t> https://www.britannica.com/topic/ethics-philosophy </a:t>
            </a:r>
          </a:p>
          <a:p>
            <a:pPr>
              <a:lnSpc>
                <a:spcPts val="4199"/>
              </a:lnSpc>
            </a:pPr>
            <a:endParaRPr lang="en-US" sz="2999" dirty="0">
              <a:solidFill>
                <a:srgbClr val="1B1A1A"/>
              </a:solidFill>
              <a:latin typeface="Blacker Sans Pro"/>
            </a:endParaRPr>
          </a:p>
          <a:p>
            <a:pPr>
              <a:lnSpc>
                <a:spcPts val="4199"/>
              </a:lnSpc>
            </a:pPr>
            <a:r>
              <a:rPr lang="en-US" sz="2999" dirty="0">
                <a:solidFill>
                  <a:srgbClr val="1B1A1A"/>
                </a:solidFill>
                <a:latin typeface="Blacker Sans Pro"/>
              </a:rPr>
              <a:t>Nandy. (2022). </a:t>
            </a:r>
            <a:r>
              <a:rPr lang="en-US" sz="2999" dirty="0" err="1">
                <a:solidFill>
                  <a:srgbClr val="1B1A1A"/>
                </a:solidFill>
                <a:latin typeface="Blacker Sans Pro"/>
              </a:rPr>
              <a:t>Pengertian</a:t>
            </a:r>
            <a:r>
              <a:rPr lang="en-US" sz="2999" dirty="0">
                <a:solidFill>
                  <a:srgbClr val="1B1A1A"/>
                </a:solidFill>
                <a:latin typeface="Blacker Sans Pro"/>
              </a:rPr>
              <a:t> Etika: </a:t>
            </a:r>
            <a:r>
              <a:rPr lang="en-US" sz="2999" dirty="0" err="1">
                <a:solidFill>
                  <a:srgbClr val="1B1A1A"/>
                </a:solidFill>
                <a:latin typeface="Blacker Sans Pro"/>
              </a:rPr>
              <a:t>Macam-Macam</a:t>
            </a:r>
            <a:r>
              <a:rPr lang="en-US" sz="2999" dirty="0">
                <a:solidFill>
                  <a:srgbClr val="1B1A1A"/>
                </a:solidFill>
                <a:latin typeface="Blacker Sans Pro"/>
              </a:rPr>
              <a:t> Etika &amp; </a:t>
            </a:r>
            <a:r>
              <a:rPr lang="en-US" sz="2999" dirty="0" err="1">
                <a:solidFill>
                  <a:srgbClr val="1B1A1A"/>
                </a:solidFill>
                <a:latin typeface="Blacker Sans Pro"/>
              </a:rPr>
              <a:t>Manfaat</a:t>
            </a:r>
            <a:r>
              <a:rPr lang="en-US" sz="2999" dirty="0">
                <a:solidFill>
                  <a:srgbClr val="1B1A1A"/>
                </a:solidFill>
                <a:latin typeface="Blacker Sans Pro"/>
              </a:rPr>
              <a:t> Etika. Gramedia </a:t>
            </a:r>
          </a:p>
          <a:p>
            <a:pPr>
              <a:lnSpc>
                <a:spcPts val="4199"/>
              </a:lnSpc>
            </a:pPr>
            <a:r>
              <a:rPr lang="en-US" sz="2999" dirty="0">
                <a:solidFill>
                  <a:srgbClr val="1B1A1A"/>
                </a:solidFill>
                <a:latin typeface="Blacker Sans Pro"/>
              </a:rPr>
              <a:t>           Blog. </a:t>
            </a:r>
            <a:r>
              <a:rPr lang="en-US" sz="2999" dirty="0" err="1">
                <a:solidFill>
                  <a:srgbClr val="1B1A1A"/>
                </a:solidFill>
                <a:latin typeface="Blacker Sans Pro"/>
              </a:rPr>
              <a:t>Diakses</a:t>
            </a:r>
            <a:r>
              <a:rPr lang="en-US" sz="2999" dirty="0">
                <a:solidFill>
                  <a:srgbClr val="1B1A1A"/>
                </a:solidFill>
                <a:latin typeface="Blacker Sans Pro"/>
              </a:rPr>
              <a:t> pada </a:t>
            </a:r>
            <a:r>
              <a:rPr lang="en-US" sz="2999" dirty="0" err="1">
                <a:solidFill>
                  <a:srgbClr val="1B1A1A"/>
                </a:solidFill>
                <a:latin typeface="Blacker Sans Pro"/>
              </a:rPr>
              <a:t>Februari</a:t>
            </a:r>
            <a:r>
              <a:rPr lang="en-US" sz="2999" dirty="0">
                <a:solidFill>
                  <a:srgbClr val="1B1A1A"/>
                </a:solidFill>
                <a:latin typeface="Blacker Sans Pro"/>
              </a:rPr>
              <a:t> 26, 2023 </a:t>
            </a:r>
            <a:r>
              <a:rPr lang="en-US" sz="2999" dirty="0" err="1">
                <a:solidFill>
                  <a:srgbClr val="1B1A1A"/>
                </a:solidFill>
                <a:latin typeface="Blacker Sans Pro"/>
              </a:rPr>
              <a:t>melalui</a:t>
            </a:r>
            <a:r>
              <a:rPr lang="en-US" sz="2999" dirty="0">
                <a:solidFill>
                  <a:srgbClr val="1B1A1A"/>
                </a:solidFill>
                <a:latin typeface="Blacker Sans Pro"/>
              </a:rPr>
              <a:t> </a:t>
            </a:r>
            <a:r>
              <a:rPr lang="en-US" sz="2999" dirty="0">
                <a:latin typeface="Blacker Sans Pro"/>
              </a:rPr>
              <a:t>https://www.gramedia.com/best-</a:t>
            </a:r>
            <a:endParaRPr lang="en-US" sz="2999" dirty="0">
              <a:latin typeface="Blacker Sans Pro"/>
              <a:hlinkClick r:id="rId2" tooltip="https://www.gramedia.com/best-seller/pengertian-etika/">
                <a:extLst>
                  <a:ext uri="{A12FA001-AC4F-418D-AE19-62706E023703}">
                    <ahyp:hlinkClr xmlns:ahyp="http://schemas.microsoft.com/office/drawing/2018/hyperlinkcolor" val="tx"/>
                  </a:ext>
                </a:extLst>
              </a:hlinkClick>
            </a:endParaRPr>
          </a:p>
          <a:p>
            <a:pPr>
              <a:lnSpc>
                <a:spcPts val="4199"/>
              </a:lnSpc>
            </a:pPr>
            <a:r>
              <a:rPr lang="en-US" sz="2999" dirty="0">
                <a:latin typeface="Blacker Sans Pro"/>
              </a:rPr>
              <a:t>           </a:t>
            </a:r>
            <a:r>
              <a:rPr lang="en-US" sz="2999" dirty="0">
                <a:latin typeface="Blacker Sans Pro"/>
                <a:hlinkClick r:id="rId2" tooltip="https://www.gramedia.com/best-seller/pengertian-etika/">
                  <a:extLst>
                    <a:ext uri="{A12FA001-AC4F-418D-AE19-62706E023703}">
                      <ahyp:hlinkClr xmlns:ahyp="http://schemas.microsoft.com/office/drawing/2018/hyperlinkcolor" val="tx"/>
                    </a:ext>
                  </a:extLst>
                </a:hlinkClick>
              </a:rPr>
              <a:t>seller/</a:t>
            </a:r>
            <a:r>
              <a:rPr lang="en-US" sz="2999" dirty="0" err="1">
                <a:latin typeface="Blacker Sans Pro"/>
                <a:hlinkClick r:id="rId2" tooltip="https://www.gramedia.com/best-seller/pengertian-etika/">
                  <a:extLst>
                    <a:ext uri="{A12FA001-AC4F-418D-AE19-62706E023703}">
                      <ahyp:hlinkClr xmlns:ahyp="http://schemas.microsoft.com/office/drawing/2018/hyperlinkcolor" val="tx"/>
                    </a:ext>
                  </a:extLst>
                </a:hlinkClick>
              </a:rPr>
              <a:t>pengertian-etika</a:t>
            </a:r>
            <a:r>
              <a:rPr lang="en-US" sz="2999" dirty="0">
                <a:latin typeface="Blacker Sans Pro"/>
                <a:hlinkClick r:id="rId2" tooltip="https://www.gramedia.com/best-seller/pengertian-etika/">
                  <a:extLst>
                    <a:ext uri="{A12FA001-AC4F-418D-AE19-62706E023703}">
                      <ahyp:hlinkClr xmlns:ahyp="http://schemas.microsoft.com/office/drawing/2018/hyperlinkcolor" val="tx"/>
                    </a:ext>
                  </a:extLst>
                </a:hlinkClick>
              </a:rPr>
              <a:t>/</a:t>
            </a:r>
          </a:p>
          <a:p>
            <a:pPr>
              <a:lnSpc>
                <a:spcPts val="4199"/>
              </a:lnSpc>
            </a:pPr>
            <a:endParaRPr lang="en-US" sz="2999" dirty="0">
              <a:solidFill>
                <a:srgbClr val="0000FF"/>
              </a:solidFill>
              <a:latin typeface="Blacker Sans Pro"/>
              <a:hlinkClick r:id="rId2" tooltip="https://www.gramedia.com/best-seller/pengertian-etika/">
                <a:extLst>
                  <a:ext uri="{A12FA001-AC4F-418D-AE19-62706E023703}">
                    <ahyp:hlinkClr xmlns:ahyp="http://schemas.microsoft.com/office/drawing/2018/hyperlinkcolor" val="tx"/>
                  </a:ext>
                </a:extLst>
              </a:hlinkClick>
            </a:endParaRPr>
          </a:p>
          <a:p>
            <a:pPr>
              <a:lnSpc>
                <a:spcPts val="4199"/>
              </a:lnSpc>
            </a:pPr>
            <a:endParaRPr lang="en-US" sz="2999" dirty="0">
              <a:solidFill>
                <a:srgbClr val="0000FF"/>
              </a:solidFill>
              <a:latin typeface="Blacker Sans Pro"/>
              <a:hlinkClick r:id="rId2" tooltip="https://www.gramedia.com/best-seller/pengertian-etika/">
                <a:extLst>
                  <a:ext uri="{A12FA001-AC4F-418D-AE19-62706E023703}">
                    <ahyp:hlinkClr xmlns:ahyp="http://schemas.microsoft.com/office/drawing/2018/hyperlinkcolor" val="tx"/>
                  </a:ext>
                </a:extLst>
              </a:hlinkClick>
            </a:endParaRPr>
          </a:p>
        </p:txBody>
      </p:sp>
      <p:sp>
        <p:nvSpPr>
          <p:cNvPr id="7" name="TextBox 7"/>
          <p:cNvSpPr txBox="1"/>
          <p:nvPr/>
        </p:nvSpPr>
        <p:spPr>
          <a:xfrm>
            <a:off x="1028700" y="1152525"/>
            <a:ext cx="5874492" cy="871824"/>
          </a:xfrm>
          <a:prstGeom prst="rect">
            <a:avLst/>
          </a:prstGeom>
        </p:spPr>
        <p:txBody>
          <a:bodyPr lIns="0" tIns="0" rIns="0" bIns="0" rtlCol="0" anchor="t">
            <a:spAutoFit/>
          </a:bodyPr>
          <a:lstStyle/>
          <a:p>
            <a:pPr>
              <a:lnSpc>
                <a:spcPts val="6573"/>
              </a:lnSpc>
            </a:pPr>
            <a:r>
              <a:rPr lang="en-US" sz="6573">
                <a:solidFill>
                  <a:srgbClr val="1B1A1A"/>
                </a:solidFill>
                <a:latin typeface="Glacial Indifference Bold"/>
              </a:rPr>
              <a:t>Referensi</a:t>
            </a:r>
          </a:p>
        </p:txBody>
      </p:sp>
      <p:sp>
        <p:nvSpPr>
          <p:cNvPr id="8" name="AutoShape 8"/>
          <p:cNvSpPr/>
          <p:nvPr/>
        </p:nvSpPr>
        <p:spPr>
          <a:xfrm rot="-10800000">
            <a:off x="1028700" y="2024349"/>
            <a:ext cx="4265590" cy="0"/>
          </a:xfrm>
          <a:prstGeom prst="line">
            <a:avLst/>
          </a:prstGeom>
          <a:ln w="47625" cap="flat">
            <a:solidFill>
              <a:srgbClr val="1B1A1A"/>
            </a:solidFill>
            <a:prstDash val="solid"/>
            <a:headEnd type="none" w="sm" len="sm"/>
            <a:tailEnd type="none" w="sm" len="sm"/>
          </a:ln>
        </p:spPr>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sp>
        <p:nvSpPr>
          <p:cNvPr id="2" name="TextBox 2"/>
          <p:cNvSpPr txBox="1"/>
          <p:nvPr/>
        </p:nvSpPr>
        <p:spPr>
          <a:xfrm>
            <a:off x="1248731" y="4452951"/>
            <a:ext cx="15790537" cy="1600173"/>
          </a:xfrm>
          <a:prstGeom prst="rect">
            <a:avLst/>
          </a:prstGeom>
        </p:spPr>
        <p:txBody>
          <a:bodyPr lIns="0" tIns="0" rIns="0" bIns="0" rtlCol="0" anchor="t">
            <a:spAutoFit/>
          </a:bodyPr>
          <a:lstStyle/>
          <a:p>
            <a:pPr algn="ctr">
              <a:lnSpc>
                <a:spcPts val="11999"/>
              </a:lnSpc>
            </a:pPr>
            <a:r>
              <a:rPr lang="en-US" sz="11999">
                <a:solidFill>
                  <a:srgbClr val="1B1A1A"/>
                </a:solidFill>
                <a:latin typeface="Glacial Indifference Bold"/>
              </a:rPr>
              <a:t>Terima Kasih</a:t>
            </a:r>
          </a:p>
        </p:txBody>
      </p:sp>
      <p:grpSp>
        <p:nvGrpSpPr>
          <p:cNvPr id="3" name="Group 3"/>
          <p:cNvGrpSpPr/>
          <p:nvPr/>
        </p:nvGrpSpPr>
        <p:grpSpPr>
          <a:xfrm>
            <a:off x="-723697" y="9258300"/>
            <a:ext cx="19456264" cy="1379240"/>
            <a:chOff x="0" y="0"/>
            <a:chExt cx="5124284" cy="363257"/>
          </a:xfrm>
        </p:grpSpPr>
        <p:sp>
          <p:nvSpPr>
            <p:cNvPr id="4" name="Freeform 4"/>
            <p:cNvSpPr/>
            <p:nvPr/>
          </p:nvSpPr>
          <p:spPr>
            <a:xfrm>
              <a:off x="0" y="0"/>
              <a:ext cx="5124284" cy="363257"/>
            </a:xfrm>
            <a:custGeom>
              <a:avLst/>
              <a:gdLst/>
              <a:ahLst/>
              <a:cxnLst/>
              <a:rect l="l" t="t" r="r" b="b"/>
              <a:pathLst>
                <a:path w="5124284" h="363257">
                  <a:moveTo>
                    <a:pt x="0" y="0"/>
                  </a:moveTo>
                  <a:lnTo>
                    <a:pt x="5124284" y="0"/>
                  </a:lnTo>
                  <a:lnTo>
                    <a:pt x="5124284" y="363257"/>
                  </a:lnTo>
                  <a:lnTo>
                    <a:pt x="0" y="363257"/>
                  </a:lnTo>
                  <a:close/>
                </a:path>
              </a:pathLst>
            </a:custGeom>
            <a:solidFill>
              <a:srgbClr val="D8AD50"/>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grpSp>
        <p:nvGrpSpPr>
          <p:cNvPr id="2" name="Group 2"/>
          <p:cNvGrpSpPr/>
          <p:nvPr/>
        </p:nvGrpSpPr>
        <p:grpSpPr>
          <a:xfrm>
            <a:off x="-576446" y="-215265"/>
            <a:ext cx="9720446" cy="10730523"/>
            <a:chOff x="0" y="0"/>
            <a:chExt cx="2560117" cy="2826146"/>
          </a:xfrm>
        </p:grpSpPr>
        <p:sp>
          <p:nvSpPr>
            <p:cNvPr id="3" name="Freeform 3"/>
            <p:cNvSpPr/>
            <p:nvPr/>
          </p:nvSpPr>
          <p:spPr>
            <a:xfrm>
              <a:off x="0" y="0"/>
              <a:ext cx="2560117" cy="2826146"/>
            </a:xfrm>
            <a:custGeom>
              <a:avLst/>
              <a:gdLst/>
              <a:ahLst/>
              <a:cxnLst/>
              <a:rect l="l" t="t" r="r" b="b"/>
              <a:pathLst>
                <a:path w="2560117" h="2826146">
                  <a:moveTo>
                    <a:pt x="0" y="0"/>
                  </a:moveTo>
                  <a:lnTo>
                    <a:pt x="2560117" y="0"/>
                  </a:lnTo>
                  <a:lnTo>
                    <a:pt x="2560117" y="2826146"/>
                  </a:lnTo>
                  <a:lnTo>
                    <a:pt x="0" y="2826146"/>
                  </a:lnTo>
                  <a:close/>
                </a:path>
              </a:pathLst>
            </a:custGeom>
            <a:solidFill>
              <a:srgbClr val="D8AD50"/>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9392687" y="3809443"/>
            <a:ext cx="8380702" cy="0"/>
          </a:xfrm>
          <a:prstGeom prst="line">
            <a:avLst/>
          </a:prstGeom>
          <a:ln w="19050" cap="flat">
            <a:solidFill>
              <a:srgbClr val="1B1A1A"/>
            </a:solidFill>
            <a:prstDash val="solid"/>
            <a:headEnd type="none" w="sm" len="sm"/>
            <a:tailEnd type="none" w="sm" len="sm"/>
          </a:ln>
        </p:spPr>
      </p:sp>
      <p:sp>
        <p:nvSpPr>
          <p:cNvPr id="6" name="AutoShape 6"/>
          <p:cNvSpPr/>
          <p:nvPr/>
        </p:nvSpPr>
        <p:spPr>
          <a:xfrm>
            <a:off x="9392687" y="6579600"/>
            <a:ext cx="8380702" cy="0"/>
          </a:xfrm>
          <a:prstGeom prst="line">
            <a:avLst/>
          </a:prstGeom>
          <a:ln w="19050" cap="flat">
            <a:solidFill>
              <a:srgbClr val="1B1A1A"/>
            </a:solidFill>
            <a:prstDash val="solid"/>
            <a:headEnd type="none" w="sm" len="sm"/>
            <a:tailEnd type="none" w="sm" len="sm"/>
          </a:ln>
        </p:spPr>
      </p:sp>
      <p:sp>
        <p:nvSpPr>
          <p:cNvPr id="7" name="AutoShape 7"/>
          <p:cNvSpPr/>
          <p:nvPr/>
        </p:nvSpPr>
        <p:spPr>
          <a:xfrm>
            <a:off x="9392687" y="5194521"/>
            <a:ext cx="8380702" cy="0"/>
          </a:xfrm>
          <a:prstGeom prst="line">
            <a:avLst/>
          </a:prstGeom>
          <a:ln w="19050" cap="flat">
            <a:solidFill>
              <a:srgbClr val="1B1A1A"/>
            </a:solidFill>
            <a:prstDash val="solid"/>
            <a:headEnd type="none" w="sm" len="sm"/>
            <a:tailEnd type="none" w="sm" len="sm"/>
          </a:ln>
        </p:spPr>
      </p:sp>
      <p:sp>
        <p:nvSpPr>
          <p:cNvPr id="8" name="AutoShape 8"/>
          <p:cNvSpPr/>
          <p:nvPr/>
        </p:nvSpPr>
        <p:spPr>
          <a:xfrm>
            <a:off x="9392687" y="7964679"/>
            <a:ext cx="8380702" cy="0"/>
          </a:xfrm>
          <a:prstGeom prst="line">
            <a:avLst/>
          </a:prstGeom>
          <a:ln w="19050" cap="flat">
            <a:solidFill>
              <a:srgbClr val="1B1A1A"/>
            </a:solidFill>
            <a:prstDash val="solid"/>
            <a:headEnd type="none" w="sm" len="sm"/>
            <a:tailEnd type="none" w="sm" len="sm"/>
          </a:ln>
        </p:spPr>
      </p:sp>
      <p:sp>
        <p:nvSpPr>
          <p:cNvPr id="9" name="TextBox 9"/>
          <p:cNvSpPr txBox="1"/>
          <p:nvPr/>
        </p:nvSpPr>
        <p:spPr>
          <a:xfrm>
            <a:off x="9392687" y="2859483"/>
            <a:ext cx="8252590" cy="610091"/>
          </a:xfrm>
          <a:prstGeom prst="rect">
            <a:avLst/>
          </a:prstGeom>
        </p:spPr>
        <p:txBody>
          <a:bodyPr lIns="0" tIns="0" rIns="0" bIns="0" rtlCol="0" anchor="t">
            <a:spAutoFit/>
          </a:bodyPr>
          <a:lstStyle/>
          <a:p>
            <a:pPr marL="975720" lvl="1" indent="-487860">
              <a:lnSpc>
                <a:spcPts val="4519"/>
              </a:lnSpc>
              <a:buFont typeface="Arial"/>
              <a:buChar char="•"/>
            </a:pPr>
            <a:r>
              <a:rPr lang="en-US" sz="4519">
                <a:solidFill>
                  <a:srgbClr val="1B1A1A"/>
                </a:solidFill>
                <a:latin typeface="Glacial Indifference Bold"/>
              </a:rPr>
              <a:t>Pendahuluan</a:t>
            </a:r>
          </a:p>
        </p:txBody>
      </p:sp>
      <p:sp>
        <p:nvSpPr>
          <p:cNvPr id="10" name="TextBox 10"/>
          <p:cNvSpPr txBox="1"/>
          <p:nvPr/>
        </p:nvSpPr>
        <p:spPr>
          <a:xfrm>
            <a:off x="9392687" y="5629641"/>
            <a:ext cx="6036338" cy="610091"/>
          </a:xfrm>
          <a:prstGeom prst="rect">
            <a:avLst/>
          </a:prstGeom>
        </p:spPr>
        <p:txBody>
          <a:bodyPr lIns="0" tIns="0" rIns="0" bIns="0" rtlCol="0" anchor="t">
            <a:spAutoFit/>
          </a:bodyPr>
          <a:lstStyle/>
          <a:p>
            <a:pPr marL="975720" lvl="1" indent="-487860">
              <a:lnSpc>
                <a:spcPts val="4519"/>
              </a:lnSpc>
              <a:buFont typeface="Arial"/>
              <a:buChar char="•"/>
            </a:pPr>
            <a:r>
              <a:rPr lang="en-US" sz="4519">
                <a:solidFill>
                  <a:srgbClr val="1B1A1A"/>
                </a:solidFill>
                <a:latin typeface="Glacial Indifference Bold"/>
              </a:rPr>
              <a:t>Refleksi</a:t>
            </a:r>
          </a:p>
        </p:txBody>
      </p:sp>
      <p:sp>
        <p:nvSpPr>
          <p:cNvPr id="11" name="TextBox 11"/>
          <p:cNvSpPr txBox="1"/>
          <p:nvPr/>
        </p:nvSpPr>
        <p:spPr>
          <a:xfrm>
            <a:off x="9392687" y="4244562"/>
            <a:ext cx="8252590" cy="610091"/>
          </a:xfrm>
          <a:prstGeom prst="rect">
            <a:avLst/>
          </a:prstGeom>
        </p:spPr>
        <p:txBody>
          <a:bodyPr lIns="0" tIns="0" rIns="0" bIns="0" rtlCol="0" anchor="t">
            <a:spAutoFit/>
          </a:bodyPr>
          <a:lstStyle/>
          <a:p>
            <a:pPr marL="975720" lvl="1" indent="-487860">
              <a:lnSpc>
                <a:spcPts val="4519"/>
              </a:lnSpc>
              <a:buFont typeface="Arial"/>
              <a:buChar char="•"/>
            </a:pPr>
            <a:r>
              <a:rPr lang="en-US" sz="4519">
                <a:solidFill>
                  <a:srgbClr val="1B1A1A"/>
                </a:solidFill>
                <a:latin typeface="Glacial Indifference Bold"/>
              </a:rPr>
              <a:t>Subbagian</a:t>
            </a:r>
          </a:p>
        </p:txBody>
      </p:sp>
      <p:sp>
        <p:nvSpPr>
          <p:cNvPr id="12" name="TextBox 12"/>
          <p:cNvSpPr txBox="1"/>
          <p:nvPr/>
        </p:nvSpPr>
        <p:spPr>
          <a:xfrm>
            <a:off x="9392687" y="7014719"/>
            <a:ext cx="6036338" cy="610091"/>
          </a:xfrm>
          <a:prstGeom prst="rect">
            <a:avLst/>
          </a:prstGeom>
        </p:spPr>
        <p:txBody>
          <a:bodyPr lIns="0" tIns="0" rIns="0" bIns="0" rtlCol="0" anchor="t">
            <a:spAutoFit/>
          </a:bodyPr>
          <a:lstStyle/>
          <a:p>
            <a:pPr marL="975720" lvl="1" indent="-487860">
              <a:lnSpc>
                <a:spcPts val="4519"/>
              </a:lnSpc>
              <a:buFont typeface="Arial"/>
              <a:buChar char="•"/>
            </a:pPr>
            <a:r>
              <a:rPr lang="en-US" sz="4519">
                <a:solidFill>
                  <a:srgbClr val="1B1A1A"/>
                </a:solidFill>
                <a:latin typeface="Glacial Indifference Bold"/>
              </a:rPr>
              <a:t>Kesimpulan</a:t>
            </a:r>
          </a:p>
        </p:txBody>
      </p:sp>
      <p:sp>
        <p:nvSpPr>
          <p:cNvPr id="13" name="TextBox 13"/>
          <p:cNvSpPr txBox="1"/>
          <p:nvPr/>
        </p:nvSpPr>
        <p:spPr>
          <a:xfrm>
            <a:off x="1791421" y="4689694"/>
            <a:ext cx="4984713" cy="1209681"/>
          </a:xfrm>
          <a:prstGeom prst="rect">
            <a:avLst/>
          </a:prstGeom>
        </p:spPr>
        <p:txBody>
          <a:bodyPr lIns="0" tIns="0" rIns="0" bIns="0" rtlCol="0" anchor="t">
            <a:spAutoFit/>
          </a:bodyPr>
          <a:lstStyle/>
          <a:p>
            <a:pPr algn="ctr">
              <a:lnSpc>
                <a:spcPts val="9000"/>
              </a:lnSpc>
            </a:pPr>
            <a:r>
              <a:rPr lang="en-US" sz="9000">
                <a:solidFill>
                  <a:srgbClr val="1B1A1A"/>
                </a:solidFill>
                <a:latin typeface="Glacial Indifference Bold"/>
              </a:rPr>
              <a:t>Daftar Isi</a:t>
            </a:r>
          </a:p>
        </p:txBody>
      </p:sp>
      <p:sp>
        <p:nvSpPr>
          <p:cNvPr id="14" name="AutoShape 14"/>
          <p:cNvSpPr/>
          <p:nvPr/>
        </p:nvSpPr>
        <p:spPr>
          <a:xfrm>
            <a:off x="9392687" y="2424364"/>
            <a:ext cx="8380702" cy="0"/>
          </a:xfrm>
          <a:prstGeom prst="line">
            <a:avLst/>
          </a:prstGeom>
          <a:ln w="19050" cap="flat">
            <a:solidFill>
              <a:srgbClr val="1B1A1A"/>
            </a:solidFill>
            <a:prstDash val="solid"/>
            <a:headEnd type="none" w="sm" len="sm"/>
            <a:tailEnd type="none" w="sm" len="sm"/>
          </a:ln>
        </p:spPr>
      </p:sp>
      <p:grpSp>
        <p:nvGrpSpPr>
          <p:cNvPr id="15" name="Group 15"/>
          <p:cNvGrpSpPr/>
          <p:nvPr/>
        </p:nvGrpSpPr>
        <p:grpSpPr>
          <a:xfrm>
            <a:off x="16470454" y="8881026"/>
            <a:ext cx="754548" cy="754548"/>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6446115" y="9122728"/>
            <a:ext cx="803227" cy="308292"/>
          </a:xfrm>
          <a:prstGeom prst="rect">
            <a:avLst/>
          </a:prstGeom>
        </p:spPr>
        <p:txBody>
          <a:bodyPr lIns="0" tIns="0" rIns="0" bIns="0" rtlCol="0" anchor="t">
            <a:spAutoFit/>
          </a:bodyPr>
          <a:lstStyle/>
          <a:p>
            <a:pPr algn="ctr">
              <a:lnSpc>
                <a:spcPts val="2199"/>
              </a:lnSpc>
            </a:pPr>
            <a:r>
              <a:rPr lang="en-US" sz="2199">
                <a:solidFill>
                  <a:srgbClr val="1B1A1A"/>
                </a:solidFill>
                <a:latin typeface="Hagrid Bold"/>
              </a:rPr>
              <a:t>02</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grpSp>
        <p:nvGrpSpPr>
          <p:cNvPr id="2" name="Group 2"/>
          <p:cNvGrpSpPr/>
          <p:nvPr/>
        </p:nvGrpSpPr>
        <p:grpSpPr>
          <a:xfrm>
            <a:off x="-437250" y="0"/>
            <a:ext cx="874500" cy="10730523"/>
            <a:chOff x="0" y="0"/>
            <a:chExt cx="230321" cy="2826146"/>
          </a:xfrm>
        </p:grpSpPr>
        <p:sp>
          <p:nvSpPr>
            <p:cNvPr id="3" name="Freeform 3"/>
            <p:cNvSpPr/>
            <p:nvPr/>
          </p:nvSpPr>
          <p:spPr>
            <a:xfrm>
              <a:off x="0" y="0"/>
              <a:ext cx="230321" cy="2826146"/>
            </a:xfrm>
            <a:custGeom>
              <a:avLst/>
              <a:gdLst/>
              <a:ahLst/>
              <a:cxnLst/>
              <a:rect l="l" t="t" r="r" b="b"/>
              <a:pathLst>
                <a:path w="230321" h="2826146">
                  <a:moveTo>
                    <a:pt x="0" y="0"/>
                  </a:moveTo>
                  <a:lnTo>
                    <a:pt x="230321" y="0"/>
                  </a:lnTo>
                  <a:lnTo>
                    <a:pt x="230321" y="2826146"/>
                  </a:lnTo>
                  <a:lnTo>
                    <a:pt x="0" y="2826146"/>
                  </a:lnTo>
                  <a:close/>
                </a:path>
              </a:pathLst>
            </a:custGeom>
            <a:solidFill>
              <a:srgbClr val="D8AD50"/>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6470454" y="8881026"/>
            <a:ext cx="754548" cy="754548"/>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6446115" y="9122728"/>
            <a:ext cx="803227" cy="308292"/>
          </a:xfrm>
          <a:prstGeom prst="rect">
            <a:avLst/>
          </a:prstGeom>
        </p:spPr>
        <p:txBody>
          <a:bodyPr lIns="0" tIns="0" rIns="0" bIns="0" rtlCol="0" anchor="t">
            <a:spAutoFit/>
          </a:bodyPr>
          <a:lstStyle/>
          <a:p>
            <a:pPr algn="ctr">
              <a:lnSpc>
                <a:spcPts val="2199"/>
              </a:lnSpc>
            </a:pPr>
            <a:r>
              <a:rPr lang="en-US" sz="2199">
                <a:solidFill>
                  <a:srgbClr val="1B1A1A"/>
                </a:solidFill>
                <a:latin typeface="Hagrid Bold"/>
              </a:rPr>
              <a:t>03</a:t>
            </a:r>
          </a:p>
        </p:txBody>
      </p:sp>
      <p:sp>
        <p:nvSpPr>
          <p:cNvPr id="9" name="TextBox 9"/>
          <p:cNvSpPr txBox="1"/>
          <p:nvPr/>
        </p:nvSpPr>
        <p:spPr>
          <a:xfrm>
            <a:off x="1028589" y="1125239"/>
            <a:ext cx="11965599" cy="871728"/>
          </a:xfrm>
          <a:prstGeom prst="rect">
            <a:avLst/>
          </a:prstGeom>
        </p:spPr>
        <p:txBody>
          <a:bodyPr lIns="0" tIns="0" rIns="0" bIns="0" rtlCol="0" anchor="t">
            <a:spAutoFit/>
          </a:bodyPr>
          <a:lstStyle/>
          <a:p>
            <a:pPr>
              <a:lnSpc>
                <a:spcPts val="6569"/>
              </a:lnSpc>
            </a:pPr>
            <a:r>
              <a:rPr lang="en-US" sz="6569">
                <a:solidFill>
                  <a:srgbClr val="1B1A1A"/>
                </a:solidFill>
                <a:latin typeface="Glacial Indifference Bold"/>
              </a:rPr>
              <a:t>Pendahuluan</a:t>
            </a:r>
          </a:p>
        </p:txBody>
      </p:sp>
      <p:sp>
        <p:nvSpPr>
          <p:cNvPr id="10" name="TextBox 10"/>
          <p:cNvSpPr txBox="1"/>
          <p:nvPr/>
        </p:nvSpPr>
        <p:spPr>
          <a:xfrm>
            <a:off x="1028589" y="3057818"/>
            <a:ext cx="15819140" cy="4695826"/>
          </a:xfrm>
          <a:prstGeom prst="rect">
            <a:avLst/>
          </a:prstGeom>
        </p:spPr>
        <p:txBody>
          <a:bodyPr lIns="0" tIns="0" rIns="0" bIns="0" rtlCol="0" anchor="t">
            <a:spAutoFit/>
          </a:bodyPr>
          <a:lstStyle/>
          <a:p>
            <a:pPr algn="just">
              <a:lnSpc>
                <a:spcPts val="4199"/>
              </a:lnSpc>
            </a:pPr>
            <a:r>
              <a:rPr lang="en-US" sz="2999">
                <a:solidFill>
                  <a:srgbClr val="1B1A1A"/>
                </a:solidFill>
                <a:latin typeface="Glacial Indifference"/>
              </a:rPr>
              <a:t>Buku </a:t>
            </a:r>
            <a:r>
              <a:rPr lang="en-US" sz="2999">
                <a:solidFill>
                  <a:srgbClr val="1B1A1A"/>
                </a:solidFill>
                <a:latin typeface="Glacial Indifference Italics"/>
              </a:rPr>
              <a:t>Jadi Diriku Sebagai Cendekia</a:t>
            </a:r>
            <a:r>
              <a:rPr lang="en-US" sz="2999">
                <a:solidFill>
                  <a:srgbClr val="1B1A1A"/>
                </a:solidFill>
                <a:latin typeface="Glacial Indifference"/>
              </a:rPr>
              <a:t> berisi penjelasan mengenai </a:t>
            </a:r>
            <a:r>
              <a:rPr lang="en-US" sz="2999">
                <a:solidFill>
                  <a:srgbClr val="1B1A1A"/>
                </a:solidFill>
                <a:latin typeface="Glacial Indifference Bold"/>
              </a:rPr>
              <a:t>karakter, filsafat, logika, dan etika</a:t>
            </a:r>
            <a:r>
              <a:rPr lang="en-US" sz="2999">
                <a:solidFill>
                  <a:srgbClr val="1B1A1A"/>
                </a:solidFill>
                <a:latin typeface="Glacial Indifference"/>
              </a:rPr>
              <a:t>. </a:t>
            </a:r>
          </a:p>
          <a:p>
            <a:pPr algn="just">
              <a:lnSpc>
                <a:spcPts val="4199"/>
              </a:lnSpc>
            </a:pPr>
            <a:endParaRPr lang="en-US" sz="2999">
              <a:solidFill>
                <a:srgbClr val="1B1A1A"/>
              </a:solidFill>
              <a:latin typeface="Glacial Indifference"/>
            </a:endParaRPr>
          </a:p>
          <a:p>
            <a:pPr algn="just">
              <a:lnSpc>
                <a:spcPts val="4199"/>
              </a:lnSpc>
            </a:pPr>
            <a:r>
              <a:rPr lang="en-US" sz="2999">
                <a:solidFill>
                  <a:srgbClr val="1B1A1A"/>
                </a:solidFill>
                <a:latin typeface="Glacial Indifference Bold"/>
              </a:rPr>
              <a:t>Karakter</a:t>
            </a:r>
            <a:r>
              <a:rPr lang="en-US" sz="2999">
                <a:solidFill>
                  <a:srgbClr val="1B1A1A"/>
                </a:solidFill>
                <a:latin typeface="Glacial Indifference"/>
              </a:rPr>
              <a:t> berhubungan dengan watak, sifat, tabiat, atau akhlak setiap orang yang berbeda. </a:t>
            </a:r>
            <a:r>
              <a:rPr lang="en-US" sz="2999">
                <a:solidFill>
                  <a:srgbClr val="1B1A1A"/>
                </a:solidFill>
                <a:latin typeface="Glacial Indifference Bold"/>
              </a:rPr>
              <a:t>Filsafat</a:t>
            </a:r>
            <a:r>
              <a:rPr lang="en-US" sz="2999">
                <a:solidFill>
                  <a:srgbClr val="1B1A1A"/>
                </a:solidFill>
                <a:latin typeface="Glacial Indifference"/>
              </a:rPr>
              <a:t> membahas bagaimana cara berpikir secara mendalam, kritis, dan sistematis. </a:t>
            </a:r>
          </a:p>
          <a:p>
            <a:pPr algn="just">
              <a:lnSpc>
                <a:spcPts val="4199"/>
              </a:lnSpc>
            </a:pPr>
            <a:r>
              <a:rPr lang="en-US" sz="2999">
                <a:solidFill>
                  <a:srgbClr val="1B1A1A"/>
                </a:solidFill>
                <a:latin typeface="Glacial Indifference Bold"/>
              </a:rPr>
              <a:t>Logika</a:t>
            </a:r>
            <a:r>
              <a:rPr lang="en-US" sz="2999">
                <a:solidFill>
                  <a:srgbClr val="1B1A1A"/>
                </a:solidFill>
                <a:latin typeface="Glacial Indifference"/>
              </a:rPr>
              <a:t> membahas cara berpikir secara logis, tepat, benar dan mampu mengungkapkannya.</a:t>
            </a:r>
          </a:p>
          <a:p>
            <a:pPr algn="just">
              <a:lnSpc>
                <a:spcPts val="4199"/>
              </a:lnSpc>
            </a:pPr>
            <a:r>
              <a:rPr lang="en-US" sz="2999">
                <a:solidFill>
                  <a:srgbClr val="1B1A1A"/>
                </a:solidFill>
                <a:latin typeface="Glacial Indifference Bold"/>
              </a:rPr>
              <a:t>Etika</a:t>
            </a:r>
            <a:r>
              <a:rPr lang="en-US" sz="2999">
                <a:solidFill>
                  <a:srgbClr val="1B1A1A"/>
                </a:solidFill>
                <a:latin typeface="Glacial Indifference"/>
              </a:rPr>
              <a:t> mengajak seseorang untuk mengetahui tindakan - tindakan yang baik dan bijak. Mengajarkan seseorang nilai–nilai kemanusiaan, seperti tanggung jawab, kebebasan, hak dan kewajiban, dan norma moral.</a:t>
            </a:r>
          </a:p>
        </p:txBody>
      </p:sp>
      <p:sp>
        <p:nvSpPr>
          <p:cNvPr id="11" name="TextBox 11"/>
          <p:cNvSpPr txBox="1"/>
          <p:nvPr/>
        </p:nvSpPr>
        <p:spPr>
          <a:xfrm>
            <a:off x="1028700" y="2273693"/>
            <a:ext cx="15727722" cy="660300"/>
          </a:xfrm>
          <a:prstGeom prst="rect">
            <a:avLst/>
          </a:prstGeom>
        </p:spPr>
        <p:txBody>
          <a:bodyPr lIns="0" tIns="0" rIns="0" bIns="0" rtlCol="0" anchor="t">
            <a:spAutoFit/>
          </a:bodyPr>
          <a:lstStyle/>
          <a:p>
            <a:pPr>
              <a:lnSpc>
                <a:spcPts val="4999"/>
              </a:lnSpc>
            </a:pPr>
            <a:r>
              <a:rPr lang="en-US" sz="4999">
                <a:solidFill>
                  <a:srgbClr val="1B1A1A"/>
                </a:solidFill>
                <a:latin typeface="Glacial Indifference Bold"/>
              </a:rPr>
              <a:t>Jati Diriku Sebagai Cendekia Bagian I</a:t>
            </a:r>
          </a:p>
        </p:txBody>
      </p:sp>
      <p:sp>
        <p:nvSpPr>
          <p:cNvPr id="12" name="AutoShape 12"/>
          <p:cNvSpPr/>
          <p:nvPr/>
        </p:nvSpPr>
        <p:spPr>
          <a:xfrm rot="-10783912">
            <a:off x="1028672" y="2008873"/>
            <a:ext cx="5088610" cy="0"/>
          </a:xfrm>
          <a:prstGeom prst="line">
            <a:avLst/>
          </a:prstGeom>
          <a:ln w="47625" cap="flat">
            <a:solidFill>
              <a:srgbClr val="1B1A1A"/>
            </a:solidFill>
            <a:prstDash val="solid"/>
            <a:headEnd type="none" w="sm" len="sm"/>
            <a:tailEnd type="none" w="sm" len="sm"/>
          </a:ln>
        </p:spPr>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sp>
        <p:nvSpPr>
          <p:cNvPr id="2" name="AutoShape 2"/>
          <p:cNvSpPr/>
          <p:nvPr/>
        </p:nvSpPr>
        <p:spPr>
          <a:xfrm rot="-5400000">
            <a:off x="613986" y="1505949"/>
            <a:ext cx="1011647" cy="0"/>
          </a:xfrm>
          <a:prstGeom prst="line">
            <a:avLst/>
          </a:prstGeom>
          <a:ln w="57150" cap="flat">
            <a:solidFill>
              <a:srgbClr val="525252"/>
            </a:solidFill>
            <a:prstDash val="solid"/>
            <a:headEnd type="none" w="sm" len="sm"/>
            <a:tailEnd type="none" w="sm" len="sm"/>
          </a:ln>
        </p:spPr>
      </p:sp>
      <p:grpSp>
        <p:nvGrpSpPr>
          <p:cNvPr id="3" name="Group 3"/>
          <p:cNvGrpSpPr/>
          <p:nvPr/>
        </p:nvGrpSpPr>
        <p:grpSpPr>
          <a:xfrm>
            <a:off x="16470454" y="8881026"/>
            <a:ext cx="754548" cy="754548"/>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6446115" y="9122728"/>
            <a:ext cx="803227" cy="311309"/>
          </a:xfrm>
          <a:prstGeom prst="rect">
            <a:avLst/>
          </a:prstGeom>
        </p:spPr>
        <p:txBody>
          <a:bodyPr lIns="0" tIns="0" rIns="0" bIns="0" rtlCol="0" anchor="t">
            <a:spAutoFit/>
          </a:bodyPr>
          <a:lstStyle/>
          <a:p>
            <a:pPr algn="ctr">
              <a:lnSpc>
                <a:spcPts val="2199"/>
              </a:lnSpc>
            </a:pPr>
            <a:r>
              <a:rPr lang="en-US" sz="2199">
                <a:solidFill>
                  <a:srgbClr val="FFFFFF"/>
                </a:solidFill>
                <a:latin typeface="Hagrid Bold"/>
              </a:rPr>
              <a:t>04</a:t>
            </a:r>
          </a:p>
        </p:txBody>
      </p:sp>
      <p:sp>
        <p:nvSpPr>
          <p:cNvPr id="7" name="TextBox 7"/>
          <p:cNvSpPr txBox="1"/>
          <p:nvPr/>
        </p:nvSpPr>
        <p:spPr>
          <a:xfrm>
            <a:off x="1647379" y="1143000"/>
            <a:ext cx="6733038" cy="801545"/>
          </a:xfrm>
          <a:prstGeom prst="rect">
            <a:avLst/>
          </a:prstGeom>
        </p:spPr>
        <p:txBody>
          <a:bodyPr lIns="0" tIns="0" rIns="0" bIns="0" rtlCol="0" anchor="t">
            <a:spAutoFit/>
          </a:bodyPr>
          <a:lstStyle/>
          <a:p>
            <a:pPr>
              <a:lnSpc>
                <a:spcPts val="6056"/>
              </a:lnSpc>
            </a:pPr>
            <a:r>
              <a:rPr lang="en-US" sz="6056" dirty="0" err="1">
                <a:solidFill>
                  <a:srgbClr val="000000"/>
                </a:solidFill>
                <a:latin typeface="Glacial Indifference Bold"/>
              </a:rPr>
              <a:t>Subbagian</a:t>
            </a:r>
            <a:endParaRPr lang="en-US" sz="6056" dirty="0">
              <a:solidFill>
                <a:srgbClr val="000000"/>
              </a:solidFill>
              <a:latin typeface="Glacial Indifference Bold"/>
            </a:endParaRPr>
          </a:p>
        </p:txBody>
      </p:sp>
      <p:grpSp>
        <p:nvGrpSpPr>
          <p:cNvPr id="8" name="Group 8"/>
          <p:cNvGrpSpPr/>
          <p:nvPr/>
        </p:nvGrpSpPr>
        <p:grpSpPr>
          <a:xfrm>
            <a:off x="2735115" y="2847804"/>
            <a:ext cx="4557567" cy="4557567"/>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38100">
              <a:solidFill>
                <a:srgbClr val="1B1A1A"/>
              </a:solidFill>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028700" y="3787537"/>
            <a:ext cx="3731530" cy="3731530"/>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698142" y="3787537"/>
            <a:ext cx="4705454" cy="4705454"/>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38100">
              <a:solidFill>
                <a:srgbClr val="1B1A1A"/>
              </a:solidFill>
            </a:ln>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1045695" y="3604226"/>
            <a:ext cx="4888765" cy="4888765"/>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38100">
              <a:solidFill>
                <a:srgbClr val="1B1A1A"/>
              </a:solidFill>
            </a:ln>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9360610" y="4434663"/>
            <a:ext cx="3731530" cy="3731530"/>
            <a:chOff x="0" y="0"/>
            <a:chExt cx="812800" cy="812800"/>
          </a:xfrm>
        </p:grpSpPr>
        <p:sp>
          <p:nvSpPr>
            <p:cNvPr id="21" name="Freeform 2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3527770" y="3787537"/>
            <a:ext cx="3731530" cy="3731530"/>
            <a:chOff x="0" y="0"/>
            <a:chExt cx="812800" cy="812800"/>
          </a:xfrm>
        </p:grpSpPr>
        <p:sp>
          <p:nvSpPr>
            <p:cNvPr id="24" name="Freeform 2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5193450" y="3189456"/>
            <a:ext cx="3731530" cy="3731530"/>
            <a:chOff x="0" y="0"/>
            <a:chExt cx="812800" cy="812800"/>
          </a:xfrm>
        </p:grpSpPr>
        <p:sp>
          <p:nvSpPr>
            <p:cNvPr id="27" name="Freeform 2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a:ln w="38100">
              <a:solidFill>
                <a:srgbClr val="D8AD50"/>
              </a:solidFill>
            </a:ln>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1473660" y="5466939"/>
            <a:ext cx="2841610" cy="898326"/>
          </a:xfrm>
          <a:prstGeom prst="rect">
            <a:avLst/>
          </a:prstGeom>
        </p:spPr>
        <p:txBody>
          <a:bodyPr lIns="0" tIns="0" rIns="0" bIns="0" rtlCol="0" anchor="t">
            <a:spAutoFit/>
          </a:bodyPr>
          <a:lstStyle/>
          <a:p>
            <a:pPr algn="ctr">
              <a:lnSpc>
                <a:spcPts val="3499"/>
              </a:lnSpc>
            </a:pPr>
            <a:r>
              <a:rPr lang="en-US" sz="3499">
                <a:solidFill>
                  <a:srgbClr val="000000"/>
                </a:solidFill>
                <a:latin typeface="Glacial Indifference Bold"/>
              </a:rPr>
              <a:t>MEMBANGUN KARAKTER</a:t>
            </a:r>
          </a:p>
        </p:txBody>
      </p:sp>
      <p:sp>
        <p:nvSpPr>
          <p:cNvPr id="30" name="TextBox 30"/>
          <p:cNvSpPr txBox="1"/>
          <p:nvPr/>
        </p:nvSpPr>
        <p:spPr>
          <a:xfrm>
            <a:off x="5638410" y="4935146"/>
            <a:ext cx="2841610" cy="460275"/>
          </a:xfrm>
          <a:prstGeom prst="rect">
            <a:avLst/>
          </a:prstGeom>
        </p:spPr>
        <p:txBody>
          <a:bodyPr lIns="0" tIns="0" rIns="0" bIns="0" rtlCol="0" anchor="t">
            <a:spAutoFit/>
          </a:bodyPr>
          <a:lstStyle/>
          <a:p>
            <a:pPr algn="ctr">
              <a:lnSpc>
                <a:spcPts val="3499"/>
              </a:lnSpc>
            </a:pPr>
            <a:r>
              <a:rPr lang="en-US" sz="3499">
                <a:solidFill>
                  <a:srgbClr val="000000"/>
                </a:solidFill>
                <a:latin typeface="Glacial Indifference Bold"/>
              </a:rPr>
              <a:t>FILSAFAT</a:t>
            </a:r>
          </a:p>
        </p:txBody>
      </p:sp>
      <p:sp>
        <p:nvSpPr>
          <p:cNvPr id="31" name="TextBox 31"/>
          <p:cNvSpPr txBox="1"/>
          <p:nvPr/>
        </p:nvSpPr>
        <p:spPr>
          <a:xfrm>
            <a:off x="9805570" y="6180353"/>
            <a:ext cx="2841610" cy="460275"/>
          </a:xfrm>
          <a:prstGeom prst="rect">
            <a:avLst/>
          </a:prstGeom>
        </p:spPr>
        <p:txBody>
          <a:bodyPr lIns="0" tIns="0" rIns="0" bIns="0" rtlCol="0" anchor="t">
            <a:spAutoFit/>
          </a:bodyPr>
          <a:lstStyle/>
          <a:p>
            <a:pPr algn="ctr">
              <a:lnSpc>
                <a:spcPts val="3499"/>
              </a:lnSpc>
            </a:pPr>
            <a:r>
              <a:rPr lang="en-US" sz="3499">
                <a:solidFill>
                  <a:srgbClr val="000000"/>
                </a:solidFill>
                <a:latin typeface="Glacial Indifference Bold"/>
              </a:rPr>
              <a:t>LOGIKA</a:t>
            </a:r>
          </a:p>
        </p:txBody>
      </p:sp>
      <p:sp>
        <p:nvSpPr>
          <p:cNvPr id="32" name="TextBox 32"/>
          <p:cNvSpPr txBox="1"/>
          <p:nvPr/>
        </p:nvSpPr>
        <p:spPr>
          <a:xfrm>
            <a:off x="13972730" y="5533228"/>
            <a:ext cx="2841610" cy="460275"/>
          </a:xfrm>
          <a:prstGeom prst="rect">
            <a:avLst/>
          </a:prstGeom>
        </p:spPr>
        <p:txBody>
          <a:bodyPr lIns="0" tIns="0" rIns="0" bIns="0" rtlCol="0" anchor="t">
            <a:spAutoFit/>
          </a:bodyPr>
          <a:lstStyle/>
          <a:p>
            <a:pPr algn="ctr">
              <a:lnSpc>
                <a:spcPts val="3499"/>
              </a:lnSpc>
            </a:pPr>
            <a:r>
              <a:rPr lang="en-US" sz="3499">
                <a:solidFill>
                  <a:srgbClr val="000000"/>
                </a:solidFill>
                <a:latin typeface="Glacial Indifference Bold"/>
              </a:rPr>
              <a:t>ETIKA</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9"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grpSp>
        <p:nvGrpSpPr>
          <p:cNvPr id="2" name="Group 2"/>
          <p:cNvGrpSpPr/>
          <p:nvPr/>
        </p:nvGrpSpPr>
        <p:grpSpPr>
          <a:xfrm>
            <a:off x="-437250" y="0"/>
            <a:ext cx="874500" cy="10730523"/>
            <a:chOff x="0" y="0"/>
            <a:chExt cx="230321" cy="2826146"/>
          </a:xfrm>
        </p:grpSpPr>
        <p:sp>
          <p:nvSpPr>
            <p:cNvPr id="3" name="Freeform 3"/>
            <p:cNvSpPr/>
            <p:nvPr/>
          </p:nvSpPr>
          <p:spPr>
            <a:xfrm>
              <a:off x="0" y="0"/>
              <a:ext cx="230321" cy="2826146"/>
            </a:xfrm>
            <a:custGeom>
              <a:avLst/>
              <a:gdLst/>
              <a:ahLst/>
              <a:cxnLst/>
              <a:rect l="l" t="t" r="r" b="b"/>
              <a:pathLst>
                <a:path w="230321" h="2826146">
                  <a:moveTo>
                    <a:pt x="0" y="0"/>
                  </a:moveTo>
                  <a:lnTo>
                    <a:pt x="230321" y="0"/>
                  </a:lnTo>
                  <a:lnTo>
                    <a:pt x="230321" y="2826146"/>
                  </a:lnTo>
                  <a:lnTo>
                    <a:pt x="0" y="2826146"/>
                  </a:lnTo>
                  <a:close/>
                </a:path>
              </a:pathLst>
            </a:custGeom>
            <a:solidFill>
              <a:srgbClr val="D8AD50"/>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6470454" y="9084628"/>
            <a:ext cx="754548" cy="754548"/>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120006" y="2414764"/>
            <a:ext cx="14528548" cy="6669864"/>
          </a:xfrm>
          <a:prstGeom prst="rect">
            <a:avLst/>
          </a:prstGeom>
        </p:spPr>
        <p:txBody>
          <a:bodyPr lIns="0" tIns="0" rIns="0" bIns="0" rtlCol="0" anchor="t">
            <a:spAutoFit/>
          </a:bodyPr>
          <a:lstStyle/>
          <a:p>
            <a:pPr algn="just">
              <a:lnSpc>
                <a:spcPts val="4059"/>
              </a:lnSpc>
            </a:pPr>
            <a:r>
              <a:rPr lang="en-US" sz="2899" dirty="0" err="1">
                <a:solidFill>
                  <a:srgbClr val="1B1A1A"/>
                </a:solidFill>
                <a:latin typeface="Glacial Indifference"/>
              </a:rPr>
              <a:t>Karakter</a:t>
            </a:r>
            <a:r>
              <a:rPr lang="en-US" sz="2899" dirty="0">
                <a:solidFill>
                  <a:srgbClr val="1B1A1A"/>
                </a:solidFill>
                <a:latin typeface="Glacial Indifference"/>
              </a:rPr>
              <a:t> </a:t>
            </a:r>
            <a:r>
              <a:rPr lang="en-US" sz="2899" dirty="0" err="1">
                <a:solidFill>
                  <a:srgbClr val="1B1A1A"/>
                </a:solidFill>
                <a:latin typeface="Glacial Indifference"/>
              </a:rPr>
              <a:t>adalah</a:t>
            </a:r>
            <a:r>
              <a:rPr lang="en-US" sz="2899" dirty="0">
                <a:solidFill>
                  <a:srgbClr val="1B1A1A"/>
                </a:solidFill>
                <a:latin typeface="Glacial Indifference"/>
              </a:rPr>
              <a:t> </a:t>
            </a:r>
            <a:r>
              <a:rPr lang="en-US" sz="2899" dirty="0" err="1">
                <a:solidFill>
                  <a:srgbClr val="1B1A1A"/>
                </a:solidFill>
                <a:latin typeface="Glacial Indifference"/>
              </a:rPr>
              <a:t>nilai-nilai</a:t>
            </a:r>
            <a:r>
              <a:rPr lang="en-US" sz="2899" dirty="0">
                <a:solidFill>
                  <a:srgbClr val="1B1A1A"/>
                </a:solidFill>
                <a:latin typeface="Glacial Indifference"/>
              </a:rPr>
              <a:t> yang </a:t>
            </a:r>
            <a:r>
              <a:rPr lang="en-US" sz="2899" dirty="0" err="1">
                <a:solidFill>
                  <a:srgbClr val="1B1A1A"/>
                </a:solidFill>
                <a:latin typeface="Glacial Indifference"/>
              </a:rPr>
              <a:t>dihayati</a:t>
            </a:r>
            <a:r>
              <a:rPr lang="en-US" sz="2899" dirty="0">
                <a:solidFill>
                  <a:srgbClr val="1B1A1A"/>
                </a:solidFill>
                <a:latin typeface="Glacial Indifference"/>
              </a:rPr>
              <a:t> </a:t>
            </a:r>
            <a:r>
              <a:rPr lang="en-US" sz="2899" dirty="0" err="1">
                <a:solidFill>
                  <a:srgbClr val="1B1A1A"/>
                </a:solidFill>
                <a:latin typeface="Glacial Indifference"/>
              </a:rPr>
              <a:t>diri</a:t>
            </a:r>
            <a:r>
              <a:rPr lang="en-US" sz="2899" dirty="0">
                <a:solidFill>
                  <a:srgbClr val="1B1A1A"/>
                </a:solidFill>
                <a:latin typeface="Glacial Indifference"/>
              </a:rPr>
              <a:t> </a:t>
            </a:r>
            <a:r>
              <a:rPr lang="en-US" sz="2899" dirty="0" err="1">
                <a:solidFill>
                  <a:srgbClr val="1B1A1A"/>
                </a:solidFill>
                <a:latin typeface="Glacial Indifference"/>
              </a:rPr>
              <a:t>seseorang</a:t>
            </a:r>
            <a:r>
              <a:rPr lang="en-US" sz="2899" dirty="0">
                <a:solidFill>
                  <a:srgbClr val="1B1A1A"/>
                </a:solidFill>
                <a:latin typeface="Glacial Indifference"/>
              </a:rPr>
              <a:t> </a:t>
            </a:r>
            <a:r>
              <a:rPr lang="en-US" sz="2899" dirty="0" err="1">
                <a:solidFill>
                  <a:srgbClr val="1B1A1A"/>
                </a:solidFill>
                <a:latin typeface="Glacial Indifference"/>
              </a:rPr>
              <a:t>dalam</a:t>
            </a:r>
            <a:r>
              <a:rPr lang="en-US" sz="2899" dirty="0">
                <a:solidFill>
                  <a:srgbClr val="1B1A1A"/>
                </a:solidFill>
                <a:latin typeface="Glacial Indifference"/>
              </a:rPr>
              <a:t> </a:t>
            </a:r>
            <a:r>
              <a:rPr lang="en-US" sz="2899" dirty="0" err="1">
                <a:solidFill>
                  <a:srgbClr val="1B1A1A"/>
                </a:solidFill>
                <a:latin typeface="Glacial Indifference"/>
              </a:rPr>
              <a:t>berperilaku</a:t>
            </a:r>
            <a:r>
              <a:rPr lang="en-US" sz="2899" dirty="0">
                <a:solidFill>
                  <a:srgbClr val="1B1A1A"/>
                </a:solidFill>
                <a:latin typeface="Glacial Indifference"/>
              </a:rPr>
              <a:t> </a:t>
            </a:r>
            <a:r>
              <a:rPr lang="en-US" sz="2899" dirty="0" err="1">
                <a:solidFill>
                  <a:srgbClr val="1B1A1A"/>
                </a:solidFill>
                <a:latin typeface="Glacial Indifference"/>
              </a:rPr>
              <a:t>sehari-hari</a:t>
            </a:r>
            <a:r>
              <a:rPr lang="en-US" sz="2899" dirty="0">
                <a:solidFill>
                  <a:srgbClr val="1B1A1A"/>
                </a:solidFill>
                <a:latin typeface="Glacial Indifference"/>
              </a:rPr>
              <a:t> dan </a:t>
            </a:r>
            <a:r>
              <a:rPr lang="en-US" sz="2899" dirty="0" err="1">
                <a:solidFill>
                  <a:srgbClr val="1B1A1A"/>
                </a:solidFill>
                <a:latin typeface="Glacial Indifference"/>
              </a:rPr>
              <a:t>merupakan</a:t>
            </a:r>
            <a:r>
              <a:rPr lang="en-US" sz="2899" dirty="0">
                <a:solidFill>
                  <a:srgbClr val="1B1A1A"/>
                </a:solidFill>
                <a:latin typeface="Glacial Indifference"/>
              </a:rPr>
              <a:t> </a:t>
            </a:r>
            <a:r>
              <a:rPr lang="en-US" sz="2899" dirty="0" err="1">
                <a:solidFill>
                  <a:srgbClr val="1B1A1A"/>
                </a:solidFill>
                <a:latin typeface="Glacial Indifference"/>
              </a:rPr>
              <a:t>aspek</a:t>
            </a:r>
            <a:r>
              <a:rPr lang="en-US" sz="2899" dirty="0">
                <a:solidFill>
                  <a:srgbClr val="1B1A1A"/>
                </a:solidFill>
                <a:latin typeface="Glacial Indifference"/>
              </a:rPr>
              <a:t> vital </a:t>
            </a:r>
            <a:r>
              <a:rPr lang="en-US" sz="2899" dirty="0" err="1">
                <a:solidFill>
                  <a:srgbClr val="1B1A1A"/>
                </a:solidFill>
                <a:latin typeface="Glacial Indifference"/>
              </a:rPr>
              <a:t>dalam</a:t>
            </a:r>
            <a:r>
              <a:rPr lang="en-US" sz="2899" dirty="0">
                <a:solidFill>
                  <a:srgbClr val="1B1A1A"/>
                </a:solidFill>
                <a:latin typeface="Glacial Indifference"/>
              </a:rPr>
              <a:t> </a:t>
            </a:r>
            <a:r>
              <a:rPr lang="en-US" sz="2899" dirty="0" err="1">
                <a:solidFill>
                  <a:srgbClr val="1B1A1A"/>
                </a:solidFill>
                <a:latin typeface="Glacial Indifference"/>
              </a:rPr>
              <a:t>kehidupan</a:t>
            </a:r>
            <a:r>
              <a:rPr lang="en-US" sz="2899" dirty="0">
                <a:solidFill>
                  <a:srgbClr val="1B1A1A"/>
                </a:solidFill>
                <a:latin typeface="Glacial Indifference"/>
              </a:rPr>
              <a:t> </a:t>
            </a:r>
            <a:r>
              <a:rPr lang="en-US" sz="2899" dirty="0" err="1">
                <a:solidFill>
                  <a:srgbClr val="1B1A1A"/>
                </a:solidFill>
                <a:latin typeface="Glacial Indifference"/>
              </a:rPr>
              <a:t>sosial</a:t>
            </a:r>
            <a:r>
              <a:rPr lang="en-US" sz="2899" dirty="0">
                <a:solidFill>
                  <a:srgbClr val="1B1A1A"/>
                </a:solidFill>
                <a:latin typeface="Glacial Indifference"/>
              </a:rPr>
              <a:t> yang </a:t>
            </a:r>
            <a:r>
              <a:rPr lang="en-US" sz="2899" dirty="0" err="1">
                <a:solidFill>
                  <a:srgbClr val="1B1A1A"/>
                </a:solidFill>
                <a:latin typeface="Glacial Indifference"/>
              </a:rPr>
              <a:t>dijalaninya</a:t>
            </a:r>
            <a:r>
              <a:rPr lang="en-US" sz="2899" dirty="0">
                <a:solidFill>
                  <a:srgbClr val="1B1A1A"/>
                </a:solidFill>
                <a:latin typeface="Glacial Indifference"/>
              </a:rPr>
              <a:t>. </a:t>
            </a:r>
            <a:r>
              <a:rPr lang="en-US" sz="2899" dirty="0" err="1">
                <a:solidFill>
                  <a:srgbClr val="1B1A1A"/>
                </a:solidFill>
                <a:latin typeface="Glacial Indifference"/>
              </a:rPr>
              <a:t>Dalam</a:t>
            </a:r>
            <a:r>
              <a:rPr lang="en-US" sz="2899" dirty="0">
                <a:solidFill>
                  <a:srgbClr val="1B1A1A"/>
                </a:solidFill>
                <a:latin typeface="Glacial Indifference"/>
              </a:rPr>
              <a:t> </a:t>
            </a:r>
            <a:r>
              <a:rPr lang="en-US" sz="2899" dirty="0" err="1">
                <a:solidFill>
                  <a:srgbClr val="1B1A1A"/>
                </a:solidFill>
                <a:latin typeface="Glacial Indifference"/>
              </a:rPr>
              <a:t>pembangunan</a:t>
            </a:r>
            <a:r>
              <a:rPr lang="en-US" sz="2899" dirty="0">
                <a:solidFill>
                  <a:srgbClr val="1B1A1A"/>
                </a:solidFill>
                <a:latin typeface="Glacial Indifference"/>
              </a:rPr>
              <a:t> </a:t>
            </a:r>
            <a:r>
              <a:rPr lang="en-US" sz="2899" dirty="0" err="1">
                <a:solidFill>
                  <a:srgbClr val="1B1A1A"/>
                </a:solidFill>
                <a:latin typeface="Glacial Indifference"/>
              </a:rPr>
              <a:t>karakter</a:t>
            </a:r>
            <a:r>
              <a:rPr lang="en-US" sz="2899" dirty="0">
                <a:solidFill>
                  <a:srgbClr val="1B1A1A"/>
                </a:solidFill>
                <a:latin typeface="Glacial Indifference"/>
              </a:rPr>
              <a:t>, </a:t>
            </a:r>
            <a:r>
              <a:rPr lang="en-US" sz="2899" dirty="0" err="1">
                <a:solidFill>
                  <a:srgbClr val="1B1A1A"/>
                </a:solidFill>
                <a:latin typeface="Glacial Indifference"/>
              </a:rPr>
              <a:t>diperlukan</a:t>
            </a:r>
            <a:r>
              <a:rPr lang="en-US" sz="2899" dirty="0">
                <a:solidFill>
                  <a:srgbClr val="1B1A1A"/>
                </a:solidFill>
                <a:latin typeface="Glacial Indifference"/>
              </a:rPr>
              <a:t> </a:t>
            </a:r>
            <a:r>
              <a:rPr lang="en-US" sz="2899" dirty="0" err="1">
                <a:solidFill>
                  <a:srgbClr val="1B1A1A"/>
                </a:solidFill>
                <a:latin typeface="Glacial Indifference"/>
              </a:rPr>
              <a:t>pengetahuan</a:t>
            </a:r>
            <a:r>
              <a:rPr lang="en-US" sz="2899" dirty="0">
                <a:solidFill>
                  <a:srgbClr val="1B1A1A"/>
                </a:solidFill>
                <a:latin typeface="Glacial Indifference"/>
              </a:rPr>
              <a:t> </a:t>
            </a:r>
            <a:r>
              <a:rPr lang="en-US" sz="2899" dirty="0" err="1">
                <a:solidFill>
                  <a:srgbClr val="1B1A1A"/>
                </a:solidFill>
                <a:latin typeface="Glacial Indifference"/>
              </a:rPr>
              <a:t>mengenai</a:t>
            </a:r>
            <a:r>
              <a:rPr lang="en-US" sz="2899" dirty="0">
                <a:solidFill>
                  <a:srgbClr val="1B1A1A"/>
                </a:solidFill>
                <a:latin typeface="Glacial Indifference"/>
              </a:rPr>
              <a:t> </a:t>
            </a:r>
            <a:r>
              <a:rPr lang="en-US" sz="2899" dirty="0" err="1">
                <a:solidFill>
                  <a:srgbClr val="1B1A1A"/>
                </a:solidFill>
                <a:latin typeface="Glacial Indifference"/>
              </a:rPr>
              <a:t>keutamaan</a:t>
            </a:r>
            <a:r>
              <a:rPr lang="en-US" sz="2899" dirty="0">
                <a:solidFill>
                  <a:srgbClr val="1B1A1A"/>
                </a:solidFill>
                <a:latin typeface="Glacial Indifference"/>
              </a:rPr>
              <a:t> dan </a:t>
            </a:r>
            <a:r>
              <a:rPr lang="en-US" sz="2899" dirty="0" err="1">
                <a:solidFill>
                  <a:srgbClr val="1B1A1A"/>
                </a:solidFill>
                <a:latin typeface="Glacial Indifference"/>
              </a:rPr>
              <a:t>kekuatan</a:t>
            </a:r>
            <a:r>
              <a:rPr lang="en-US" sz="2899" dirty="0">
                <a:solidFill>
                  <a:srgbClr val="1B1A1A"/>
                </a:solidFill>
                <a:latin typeface="Glacial Indifference"/>
              </a:rPr>
              <a:t> </a:t>
            </a:r>
            <a:r>
              <a:rPr lang="en-US" sz="2899" dirty="0" err="1">
                <a:solidFill>
                  <a:srgbClr val="1B1A1A"/>
                </a:solidFill>
                <a:latin typeface="Glacial Indifference"/>
              </a:rPr>
              <a:t>karakter</a:t>
            </a:r>
            <a:r>
              <a:rPr lang="en-US" sz="2899" dirty="0">
                <a:solidFill>
                  <a:srgbClr val="1B1A1A"/>
                </a:solidFill>
                <a:latin typeface="Glacial Indifference"/>
              </a:rPr>
              <a:t> </a:t>
            </a:r>
            <a:r>
              <a:rPr lang="en-US" sz="2899" dirty="0" err="1">
                <a:solidFill>
                  <a:srgbClr val="1B1A1A"/>
                </a:solidFill>
                <a:latin typeface="Glacial Indifference"/>
              </a:rPr>
              <a:t>yaitu</a:t>
            </a:r>
            <a:r>
              <a:rPr lang="en-US" sz="2899" dirty="0">
                <a:solidFill>
                  <a:srgbClr val="1B1A1A"/>
                </a:solidFill>
                <a:latin typeface="Glacial Indifference"/>
              </a:rPr>
              <a:t>:</a:t>
            </a:r>
          </a:p>
          <a:p>
            <a:pPr marL="626109" lvl="1" indent="-313054" algn="just">
              <a:lnSpc>
                <a:spcPts val="4059"/>
              </a:lnSpc>
              <a:buFont typeface="Arial"/>
              <a:buChar char="•"/>
            </a:pPr>
            <a:r>
              <a:rPr lang="en-US" sz="2899" dirty="0" err="1">
                <a:solidFill>
                  <a:srgbClr val="1B1A1A"/>
                </a:solidFill>
                <a:latin typeface="Glacial Indifference"/>
              </a:rPr>
              <a:t>Kekuatan</a:t>
            </a:r>
            <a:r>
              <a:rPr lang="en-US" sz="2899" dirty="0">
                <a:solidFill>
                  <a:srgbClr val="1B1A1A"/>
                </a:solidFill>
                <a:latin typeface="Glacial Indifference"/>
              </a:rPr>
              <a:t> </a:t>
            </a:r>
            <a:r>
              <a:rPr lang="en-US" sz="2899" dirty="0" err="1">
                <a:solidFill>
                  <a:srgbClr val="1B1A1A"/>
                </a:solidFill>
                <a:latin typeface="Glacial Indifference"/>
              </a:rPr>
              <a:t>kognisi</a:t>
            </a:r>
            <a:r>
              <a:rPr lang="en-US" sz="2899" dirty="0">
                <a:solidFill>
                  <a:srgbClr val="1B1A1A"/>
                </a:solidFill>
                <a:latin typeface="Glacial Indifference"/>
              </a:rPr>
              <a:t> (</a:t>
            </a:r>
            <a:r>
              <a:rPr lang="en-US" sz="2899" dirty="0" err="1">
                <a:solidFill>
                  <a:srgbClr val="1B1A1A"/>
                </a:solidFill>
                <a:latin typeface="Glacial Indifference"/>
              </a:rPr>
              <a:t>kebijaksanaan</a:t>
            </a:r>
            <a:r>
              <a:rPr lang="en-US" sz="2899" dirty="0">
                <a:solidFill>
                  <a:srgbClr val="1B1A1A"/>
                </a:solidFill>
                <a:latin typeface="Glacial Indifference"/>
              </a:rPr>
              <a:t> dan </a:t>
            </a:r>
            <a:r>
              <a:rPr lang="en-US" sz="2899" dirty="0" err="1">
                <a:solidFill>
                  <a:srgbClr val="1B1A1A"/>
                </a:solidFill>
                <a:latin typeface="Glacial Indifference"/>
              </a:rPr>
              <a:t>pengetahuan</a:t>
            </a:r>
            <a:r>
              <a:rPr lang="en-US" sz="2899" dirty="0">
                <a:solidFill>
                  <a:srgbClr val="1B1A1A"/>
                </a:solidFill>
                <a:latin typeface="Glacial Indifference"/>
              </a:rPr>
              <a:t>)</a:t>
            </a:r>
          </a:p>
          <a:p>
            <a:pPr marL="626109" lvl="1" indent="-313054" algn="just">
              <a:lnSpc>
                <a:spcPts val="4059"/>
              </a:lnSpc>
              <a:buFont typeface="Arial"/>
              <a:buChar char="•"/>
            </a:pPr>
            <a:r>
              <a:rPr lang="en-US" sz="2899" dirty="0" err="1">
                <a:solidFill>
                  <a:srgbClr val="1B1A1A"/>
                </a:solidFill>
                <a:latin typeface="Glacial Indifference"/>
              </a:rPr>
              <a:t>Kekuatan</a:t>
            </a:r>
            <a:r>
              <a:rPr lang="en-US" sz="2899" dirty="0">
                <a:solidFill>
                  <a:srgbClr val="1B1A1A"/>
                </a:solidFill>
                <a:latin typeface="Glacial Indifference"/>
              </a:rPr>
              <a:t> interpersonal (</a:t>
            </a:r>
            <a:r>
              <a:rPr lang="en-US" sz="2899" dirty="0" err="1">
                <a:solidFill>
                  <a:srgbClr val="1B1A1A"/>
                </a:solidFill>
                <a:latin typeface="Glacial Indifference"/>
              </a:rPr>
              <a:t>kemanusiaan</a:t>
            </a:r>
            <a:r>
              <a:rPr lang="en-US" sz="2899" dirty="0">
                <a:solidFill>
                  <a:srgbClr val="1B1A1A"/>
                </a:solidFill>
                <a:latin typeface="Glacial Indifference"/>
              </a:rPr>
              <a:t>)</a:t>
            </a:r>
          </a:p>
          <a:p>
            <a:pPr marL="626109" lvl="1" indent="-313054" algn="just">
              <a:lnSpc>
                <a:spcPts val="4059"/>
              </a:lnSpc>
              <a:buFont typeface="Arial"/>
              <a:buChar char="•"/>
            </a:pPr>
            <a:r>
              <a:rPr lang="en-US" sz="2899" dirty="0" err="1">
                <a:solidFill>
                  <a:srgbClr val="1B1A1A"/>
                </a:solidFill>
                <a:latin typeface="Glacial Indifference"/>
              </a:rPr>
              <a:t>Kekuatan</a:t>
            </a:r>
            <a:r>
              <a:rPr lang="en-US" sz="2899" dirty="0">
                <a:solidFill>
                  <a:srgbClr val="1B1A1A"/>
                </a:solidFill>
                <a:latin typeface="Glacial Indifference"/>
              </a:rPr>
              <a:t> </a:t>
            </a:r>
            <a:r>
              <a:rPr lang="en-US" sz="2899" dirty="0" err="1">
                <a:solidFill>
                  <a:srgbClr val="1B1A1A"/>
                </a:solidFill>
                <a:latin typeface="Glacial Indifference"/>
              </a:rPr>
              <a:t>emosional</a:t>
            </a:r>
            <a:r>
              <a:rPr lang="en-US" sz="2899" dirty="0">
                <a:solidFill>
                  <a:srgbClr val="1B1A1A"/>
                </a:solidFill>
                <a:latin typeface="Glacial Indifference"/>
              </a:rPr>
              <a:t> (</a:t>
            </a:r>
            <a:r>
              <a:rPr lang="en-US" sz="2899" dirty="0" err="1">
                <a:solidFill>
                  <a:srgbClr val="1B1A1A"/>
                </a:solidFill>
                <a:latin typeface="Glacial Indifference"/>
              </a:rPr>
              <a:t>kesatriaan</a:t>
            </a:r>
            <a:r>
              <a:rPr lang="en-US" sz="2899" dirty="0">
                <a:solidFill>
                  <a:srgbClr val="1B1A1A"/>
                </a:solidFill>
                <a:latin typeface="Glacial Indifference"/>
              </a:rPr>
              <a:t>)</a:t>
            </a:r>
          </a:p>
          <a:p>
            <a:pPr marL="626109" lvl="1" indent="-313054" algn="just">
              <a:lnSpc>
                <a:spcPts val="4059"/>
              </a:lnSpc>
              <a:buFont typeface="Arial"/>
              <a:buChar char="•"/>
            </a:pPr>
            <a:r>
              <a:rPr lang="en-US" sz="2899" dirty="0" err="1">
                <a:solidFill>
                  <a:srgbClr val="1B1A1A"/>
                </a:solidFill>
                <a:latin typeface="Glacial Indifference"/>
              </a:rPr>
              <a:t>Kekuatan</a:t>
            </a:r>
            <a:r>
              <a:rPr lang="en-US" sz="2899" dirty="0">
                <a:solidFill>
                  <a:srgbClr val="1B1A1A"/>
                </a:solidFill>
                <a:latin typeface="Glacial Indifference"/>
              </a:rPr>
              <a:t> </a:t>
            </a:r>
            <a:r>
              <a:rPr lang="en-US" sz="2899" dirty="0" err="1">
                <a:solidFill>
                  <a:srgbClr val="1B1A1A"/>
                </a:solidFill>
                <a:latin typeface="Glacial Indifference"/>
              </a:rPr>
              <a:t>kewarganegaraan</a:t>
            </a:r>
            <a:r>
              <a:rPr lang="en-US" sz="2899" dirty="0">
                <a:solidFill>
                  <a:srgbClr val="1B1A1A"/>
                </a:solidFill>
                <a:latin typeface="Glacial Indifference"/>
              </a:rPr>
              <a:t> (</a:t>
            </a:r>
            <a:r>
              <a:rPr lang="en-US" sz="2899" dirty="0" err="1">
                <a:solidFill>
                  <a:srgbClr val="1B1A1A"/>
                </a:solidFill>
                <a:latin typeface="Glacial Indifference"/>
              </a:rPr>
              <a:t>berkeadilan</a:t>
            </a:r>
            <a:r>
              <a:rPr lang="en-US" sz="2899" dirty="0">
                <a:solidFill>
                  <a:srgbClr val="1B1A1A"/>
                </a:solidFill>
                <a:latin typeface="Glacial Indifference"/>
              </a:rPr>
              <a:t>)</a:t>
            </a:r>
          </a:p>
          <a:p>
            <a:pPr marL="626109" lvl="1" indent="-313054" algn="just">
              <a:lnSpc>
                <a:spcPts val="4059"/>
              </a:lnSpc>
              <a:buFont typeface="Arial"/>
              <a:buChar char="•"/>
            </a:pPr>
            <a:r>
              <a:rPr lang="en-US" sz="2899" dirty="0" err="1">
                <a:solidFill>
                  <a:srgbClr val="1B1A1A"/>
                </a:solidFill>
                <a:latin typeface="Glacial Indifference"/>
              </a:rPr>
              <a:t>Kekuatan</a:t>
            </a:r>
            <a:r>
              <a:rPr lang="en-US" sz="2899" dirty="0">
                <a:solidFill>
                  <a:srgbClr val="1B1A1A"/>
                </a:solidFill>
                <a:latin typeface="Glacial Indifference"/>
              </a:rPr>
              <a:t> </a:t>
            </a:r>
            <a:r>
              <a:rPr lang="en-US" sz="2899" dirty="0" err="1">
                <a:solidFill>
                  <a:srgbClr val="1B1A1A"/>
                </a:solidFill>
                <a:latin typeface="Glacial Indifference"/>
              </a:rPr>
              <a:t>menghadapi</a:t>
            </a:r>
            <a:r>
              <a:rPr lang="en-US" sz="2899" dirty="0">
                <a:solidFill>
                  <a:srgbClr val="1B1A1A"/>
                </a:solidFill>
                <a:latin typeface="Glacial Indifference"/>
              </a:rPr>
              <a:t> dan </a:t>
            </a:r>
            <a:r>
              <a:rPr lang="en-US" sz="2899" dirty="0" err="1">
                <a:solidFill>
                  <a:srgbClr val="1B1A1A"/>
                </a:solidFill>
                <a:latin typeface="Glacial Indifference"/>
              </a:rPr>
              <a:t>mengatasi</a:t>
            </a:r>
            <a:r>
              <a:rPr lang="en-US" sz="2899" dirty="0">
                <a:solidFill>
                  <a:srgbClr val="1B1A1A"/>
                </a:solidFill>
                <a:latin typeface="Glacial Indifference"/>
              </a:rPr>
              <a:t> </a:t>
            </a:r>
            <a:r>
              <a:rPr lang="en-US" sz="2899" dirty="0" err="1">
                <a:solidFill>
                  <a:srgbClr val="1B1A1A"/>
                </a:solidFill>
                <a:latin typeface="Glacial Indifference"/>
              </a:rPr>
              <a:t>hal-hal</a:t>
            </a:r>
            <a:r>
              <a:rPr lang="en-US" sz="2899" dirty="0">
                <a:solidFill>
                  <a:srgbClr val="1B1A1A"/>
                </a:solidFill>
                <a:latin typeface="Glacial Indifference"/>
              </a:rPr>
              <a:t> yang </a:t>
            </a:r>
            <a:r>
              <a:rPr lang="en-US" sz="2899" dirty="0" err="1">
                <a:solidFill>
                  <a:srgbClr val="1B1A1A"/>
                </a:solidFill>
                <a:latin typeface="Glacial Indifference"/>
              </a:rPr>
              <a:t>tak</a:t>
            </a:r>
            <a:r>
              <a:rPr lang="en-US" sz="2899" dirty="0">
                <a:solidFill>
                  <a:srgbClr val="1B1A1A"/>
                </a:solidFill>
                <a:latin typeface="Glacial Indifference"/>
              </a:rPr>
              <a:t> </a:t>
            </a:r>
            <a:r>
              <a:rPr lang="en-US" sz="2899" dirty="0" err="1">
                <a:solidFill>
                  <a:srgbClr val="1B1A1A"/>
                </a:solidFill>
                <a:latin typeface="Glacial Indifference"/>
              </a:rPr>
              <a:t>menyenangkan</a:t>
            </a:r>
            <a:r>
              <a:rPr lang="en-US" sz="2899" dirty="0">
                <a:solidFill>
                  <a:srgbClr val="1B1A1A"/>
                </a:solidFill>
                <a:latin typeface="Glacial Indifference"/>
              </a:rPr>
              <a:t> (</a:t>
            </a:r>
            <a:r>
              <a:rPr lang="en-US" sz="2899" dirty="0" err="1">
                <a:solidFill>
                  <a:srgbClr val="1B1A1A"/>
                </a:solidFill>
                <a:latin typeface="Glacial Indifference"/>
              </a:rPr>
              <a:t>pengendalian</a:t>
            </a:r>
            <a:r>
              <a:rPr lang="en-US" sz="2899" dirty="0">
                <a:solidFill>
                  <a:srgbClr val="1B1A1A"/>
                </a:solidFill>
                <a:latin typeface="Glacial Indifference"/>
              </a:rPr>
              <a:t> </a:t>
            </a:r>
            <a:r>
              <a:rPr lang="en-US" sz="2899" dirty="0" err="1">
                <a:solidFill>
                  <a:srgbClr val="1B1A1A"/>
                </a:solidFill>
                <a:latin typeface="Glacial Indifference"/>
              </a:rPr>
              <a:t>diri</a:t>
            </a:r>
            <a:r>
              <a:rPr lang="en-US" sz="2899" dirty="0">
                <a:solidFill>
                  <a:srgbClr val="1B1A1A"/>
                </a:solidFill>
                <a:latin typeface="Glacial Indifference"/>
              </a:rPr>
              <a:t>)</a:t>
            </a:r>
          </a:p>
          <a:p>
            <a:pPr marL="626109" lvl="1" indent="-313054" algn="just">
              <a:lnSpc>
                <a:spcPts val="4059"/>
              </a:lnSpc>
              <a:buFont typeface="Arial"/>
              <a:buChar char="•"/>
            </a:pPr>
            <a:r>
              <a:rPr lang="en-US" sz="2899" dirty="0" err="1">
                <a:solidFill>
                  <a:srgbClr val="1B1A1A"/>
                </a:solidFill>
                <a:latin typeface="Glacial Indifference"/>
              </a:rPr>
              <a:t>Kekuatan</a:t>
            </a:r>
            <a:r>
              <a:rPr lang="en-US" sz="2899" dirty="0">
                <a:solidFill>
                  <a:srgbClr val="1B1A1A"/>
                </a:solidFill>
                <a:latin typeface="Glacial Indifference"/>
              </a:rPr>
              <a:t> spiritual (</a:t>
            </a:r>
            <a:r>
              <a:rPr lang="en-US" sz="2899" dirty="0" err="1">
                <a:solidFill>
                  <a:srgbClr val="1B1A1A"/>
                </a:solidFill>
                <a:latin typeface="Glacial Indifference"/>
              </a:rPr>
              <a:t>transendensi</a:t>
            </a:r>
            <a:r>
              <a:rPr lang="en-US" sz="2899" dirty="0">
                <a:solidFill>
                  <a:srgbClr val="1B1A1A"/>
                </a:solidFill>
                <a:latin typeface="Glacial Indifference"/>
              </a:rPr>
              <a:t>)</a:t>
            </a:r>
          </a:p>
          <a:p>
            <a:pPr algn="just">
              <a:lnSpc>
                <a:spcPts val="4059"/>
              </a:lnSpc>
            </a:pPr>
            <a:endParaRPr lang="en-US" sz="2899" dirty="0">
              <a:solidFill>
                <a:srgbClr val="1B1A1A"/>
              </a:solidFill>
              <a:latin typeface="Glacial Indifference"/>
            </a:endParaRPr>
          </a:p>
          <a:p>
            <a:pPr algn="just">
              <a:lnSpc>
                <a:spcPts val="4059"/>
              </a:lnSpc>
            </a:pPr>
            <a:r>
              <a:rPr lang="en-US" sz="2899" dirty="0">
                <a:solidFill>
                  <a:srgbClr val="1B1A1A"/>
                </a:solidFill>
                <a:latin typeface="Glacial Indifference"/>
              </a:rPr>
              <a:t> </a:t>
            </a:r>
            <a:r>
              <a:rPr lang="en-US" sz="2899" dirty="0" err="1">
                <a:solidFill>
                  <a:srgbClr val="1B1A1A"/>
                </a:solidFill>
                <a:latin typeface="Glacial Indifference"/>
              </a:rPr>
              <a:t>Terdapat</a:t>
            </a:r>
            <a:r>
              <a:rPr lang="en-US" sz="2899" dirty="0">
                <a:solidFill>
                  <a:srgbClr val="1B1A1A"/>
                </a:solidFill>
                <a:latin typeface="Glacial Indifference"/>
              </a:rPr>
              <a:t> pula </a:t>
            </a:r>
            <a:r>
              <a:rPr lang="en-US" sz="2899" dirty="0" err="1">
                <a:solidFill>
                  <a:srgbClr val="1B1A1A"/>
                </a:solidFill>
                <a:latin typeface="Glacial Indifference"/>
              </a:rPr>
              <a:t>nilai</a:t>
            </a:r>
            <a:r>
              <a:rPr lang="en-US" sz="2899" dirty="0">
                <a:solidFill>
                  <a:srgbClr val="1B1A1A"/>
                </a:solidFill>
                <a:latin typeface="Glacial Indifference"/>
              </a:rPr>
              <a:t> yang </a:t>
            </a:r>
            <a:r>
              <a:rPr lang="en-US" sz="2899" dirty="0" err="1">
                <a:solidFill>
                  <a:srgbClr val="1B1A1A"/>
                </a:solidFill>
                <a:latin typeface="Glacial Indifference"/>
              </a:rPr>
              <a:t>berkaitan</a:t>
            </a:r>
            <a:r>
              <a:rPr lang="en-US" sz="2899" dirty="0">
                <a:solidFill>
                  <a:srgbClr val="1B1A1A"/>
                </a:solidFill>
                <a:latin typeface="Glacial Indifference"/>
              </a:rPr>
              <a:t> </a:t>
            </a:r>
            <a:r>
              <a:rPr lang="en-US" sz="2899" dirty="0" err="1">
                <a:solidFill>
                  <a:srgbClr val="1B1A1A"/>
                </a:solidFill>
                <a:latin typeface="Glacial Indifference"/>
              </a:rPr>
              <a:t>erat</a:t>
            </a:r>
            <a:r>
              <a:rPr lang="en-US" sz="2899" dirty="0">
                <a:solidFill>
                  <a:srgbClr val="1B1A1A"/>
                </a:solidFill>
                <a:latin typeface="Glacial Indifference"/>
              </a:rPr>
              <a:t> </a:t>
            </a:r>
            <a:r>
              <a:rPr lang="en-US" sz="2899" dirty="0" err="1">
                <a:solidFill>
                  <a:srgbClr val="1B1A1A"/>
                </a:solidFill>
                <a:latin typeface="Glacial Indifference"/>
              </a:rPr>
              <a:t>dengan</a:t>
            </a:r>
            <a:r>
              <a:rPr lang="en-US" sz="2899" dirty="0">
                <a:solidFill>
                  <a:srgbClr val="1B1A1A"/>
                </a:solidFill>
                <a:latin typeface="Glacial Indifference"/>
              </a:rPr>
              <a:t> </a:t>
            </a:r>
            <a:r>
              <a:rPr lang="en-US" sz="2899" dirty="0" err="1">
                <a:solidFill>
                  <a:srgbClr val="1B1A1A"/>
                </a:solidFill>
                <a:latin typeface="Glacial Indifference"/>
              </a:rPr>
              <a:t>karakter</a:t>
            </a:r>
            <a:r>
              <a:rPr lang="en-US" sz="2899" dirty="0">
                <a:solidFill>
                  <a:srgbClr val="1B1A1A"/>
                </a:solidFill>
                <a:latin typeface="Glacial Indifference"/>
              </a:rPr>
              <a:t>. Nilai </a:t>
            </a:r>
            <a:r>
              <a:rPr lang="en-US" sz="2899" dirty="0" err="1">
                <a:solidFill>
                  <a:srgbClr val="1B1A1A"/>
                </a:solidFill>
                <a:latin typeface="Glacial Indifference"/>
              </a:rPr>
              <a:t>merupakan</a:t>
            </a:r>
            <a:r>
              <a:rPr lang="en-US" sz="2899" dirty="0">
                <a:solidFill>
                  <a:srgbClr val="1B1A1A"/>
                </a:solidFill>
                <a:latin typeface="Glacial Indifference"/>
              </a:rPr>
              <a:t> </a:t>
            </a:r>
            <a:r>
              <a:rPr lang="en-US" sz="2899" dirty="0" err="1">
                <a:solidFill>
                  <a:srgbClr val="1B1A1A"/>
                </a:solidFill>
                <a:latin typeface="Glacial Indifference"/>
              </a:rPr>
              <a:t>suatu</a:t>
            </a:r>
            <a:r>
              <a:rPr lang="en-US" sz="2899" dirty="0">
                <a:solidFill>
                  <a:srgbClr val="1B1A1A"/>
                </a:solidFill>
                <a:latin typeface="Glacial Indifference"/>
              </a:rPr>
              <a:t> </a:t>
            </a:r>
            <a:r>
              <a:rPr lang="en-US" sz="2899" dirty="0" err="1">
                <a:solidFill>
                  <a:srgbClr val="1B1A1A"/>
                </a:solidFill>
                <a:latin typeface="Glacial Indifference"/>
              </a:rPr>
              <a:t>tolok</a:t>
            </a:r>
            <a:r>
              <a:rPr lang="en-US" sz="2899" dirty="0">
                <a:solidFill>
                  <a:srgbClr val="1B1A1A"/>
                </a:solidFill>
                <a:latin typeface="Glacial Indifference"/>
              </a:rPr>
              <a:t> </a:t>
            </a:r>
            <a:r>
              <a:rPr lang="en-US" sz="2899" dirty="0" err="1">
                <a:solidFill>
                  <a:srgbClr val="1B1A1A"/>
                </a:solidFill>
                <a:latin typeface="Glacial Indifference"/>
              </a:rPr>
              <a:t>ukur</a:t>
            </a:r>
            <a:r>
              <a:rPr lang="en-US" sz="2899" dirty="0">
                <a:solidFill>
                  <a:srgbClr val="1B1A1A"/>
                </a:solidFill>
                <a:latin typeface="Glacial Indifference"/>
              </a:rPr>
              <a:t> </a:t>
            </a:r>
            <a:r>
              <a:rPr lang="en-US" sz="2899" dirty="0" err="1">
                <a:solidFill>
                  <a:srgbClr val="1B1A1A"/>
                </a:solidFill>
                <a:latin typeface="Glacial Indifference"/>
              </a:rPr>
              <a:t>atau</a:t>
            </a:r>
            <a:r>
              <a:rPr lang="en-US" sz="2899" dirty="0">
                <a:solidFill>
                  <a:srgbClr val="1B1A1A"/>
                </a:solidFill>
                <a:latin typeface="Glacial Indifference"/>
              </a:rPr>
              <a:t> </a:t>
            </a:r>
            <a:r>
              <a:rPr lang="en-US" sz="2899" dirty="0" err="1">
                <a:solidFill>
                  <a:srgbClr val="1B1A1A"/>
                </a:solidFill>
                <a:latin typeface="Glacial Indifference"/>
              </a:rPr>
              <a:t>patokan</a:t>
            </a:r>
            <a:r>
              <a:rPr lang="en-US" sz="2899" dirty="0">
                <a:solidFill>
                  <a:srgbClr val="1B1A1A"/>
                </a:solidFill>
                <a:latin typeface="Glacial Indifference"/>
              </a:rPr>
              <a:t> </a:t>
            </a:r>
            <a:r>
              <a:rPr lang="en-US" sz="2899" dirty="0" err="1">
                <a:solidFill>
                  <a:srgbClr val="1B1A1A"/>
                </a:solidFill>
                <a:latin typeface="Glacial Indifference"/>
              </a:rPr>
              <a:t>seseorang</a:t>
            </a:r>
            <a:r>
              <a:rPr lang="en-US" sz="2899" dirty="0">
                <a:solidFill>
                  <a:srgbClr val="1B1A1A"/>
                </a:solidFill>
                <a:latin typeface="Glacial Indifference"/>
              </a:rPr>
              <a:t> </a:t>
            </a:r>
            <a:r>
              <a:rPr lang="en-US" sz="2899" dirty="0" err="1">
                <a:solidFill>
                  <a:srgbClr val="1B1A1A"/>
                </a:solidFill>
                <a:latin typeface="Glacial Indifference"/>
              </a:rPr>
              <a:t>dalam</a:t>
            </a:r>
            <a:r>
              <a:rPr lang="en-US" sz="2899" dirty="0">
                <a:solidFill>
                  <a:srgbClr val="1B1A1A"/>
                </a:solidFill>
                <a:latin typeface="Glacial Indifference"/>
              </a:rPr>
              <a:t> </a:t>
            </a:r>
            <a:r>
              <a:rPr lang="en-US" sz="2899" dirty="0" err="1">
                <a:solidFill>
                  <a:srgbClr val="1B1A1A"/>
                </a:solidFill>
                <a:latin typeface="Glacial Indifference"/>
              </a:rPr>
              <a:t>berperilaku</a:t>
            </a:r>
            <a:r>
              <a:rPr lang="en-US" sz="2899" dirty="0">
                <a:solidFill>
                  <a:srgbClr val="1B1A1A"/>
                </a:solidFill>
                <a:latin typeface="Glacial Indifference"/>
              </a:rPr>
              <a:t> </a:t>
            </a:r>
            <a:r>
              <a:rPr lang="en-US" sz="2899" dirty="0" err="1">
                <a:solidFill>
                  <a:srgbClr val="1B1A1A"/>
                </a:solidFill>
                <a:latin typeface="Glacial Indifference"/>
              </a:rPr>
              <a:t>sehari-hari</a:t>
            </a:r>
            <a:r>
              <a:rPr lang="en-US" sz="2899" dirty="0">
                <a:solidFill>
                  <a:srgbClr val="1B1A1A"/>
                </a:solidFill>
                <a:latin typeface="Glacial Indifference"/>
              </a:rPr>
              <a:t>. </a:t>
            </a:r>
          </a:p>
        </p:txBody>
      </p:sp>
      <p:sp>
        <p:nvSpPr>
          <p:cNvPr id="9" name="AutoShape 9"/>
          <p:cNvSpPr/>
          <p:nvPr/>
        </p:nvSpPr>
        <p:spPr>
          <a:xfrm rot="-10783912">
            <a:off x="1119978" y="2051765"/>
            <a:ext cx="5088610" cy="0"/>
          </a:xfrm>
          <a:prstGeom prst="line">
            <a:avLst/>
          </a:prstGeom>
          <a:ln w="47625" cap="flat">
            <a:solidFill>
              <a:srgbClr val="1B1A1A"/>
            </a:solidFill>
            <a:prstDash val="solid"/>
            <a:headEnd type="none" w="sm" len="sm"/>
            <a:tailEnd type="none" w="sm" len="sm"/>
          </a:ln>
        </p:spPr>
      </p:sp>
      <p:sp>
        <p:nvSpPr>
          <p:cNvPr id="10" name="TextBox 10"/>
          <p:cNvSpPr txBox="1"/>
          <p:nvPr/>
        </p:nvSpPr>
        <p:spPr>
          <a:xfrm>
            <a:off x="16446115" y="9325297"/>
            <a:ext cx="803227" cy="311309"/>
          </a:xfrm>
          <a:prstGeom prst="rect">
            <a:avLst/>
          </a:prstGeom>
        </p:spPr>
        <p:txBody>
          <a:bodyPr lIns="0" tIns="0" rIns="0" bIns="0" rtlCol="0" anchor="t">
            <a:spAutoFit/>
          </a:bodyPr>
          <a:lstStyle/>
          <a:p>
            <a:pPr algn="ctr">
              <a:lnSpc>
                <a:spcPts val="2199"/>
              </a:lnSpc>
            </a:pPr>
            <a:r>
              <a:rPr lang="en-US" sz="2199">
                <a:solidFill>
                  <a:srgbClr val="1B1A1A"/>
                </a:solidFill>
                <a:latin typeface="Hagrid Bold"/>
              </a:rPr>
              <a:t>05</a:t>
            </a:r>
          </a:p>
        </p:txBody>
      </p:sp>
      <p:sp>
        <p:nvSpPr>
          <p:cNvPr id="11" name="TextBox 11"/>
          <p:cNvSpPr txBox="1"/>
          <p:nvPr/>
        </p:nvSpPr>
        <p:spPr>
          <a:xfrm>
            <a:off x="1120006" y="1041366"/>
            <a:ext cx="15727722" cy="871687"/>
          </a:xfrm>
          <a:prstGeom prst="rect">
            <a:avLst/>
          </a:prstGeom>
        </p:spPr>
        <p:txBody>
          <a:bodyPr lIns="0" tIns="0" rIns="0" bIns="0" rtlCol="0" anchor="t">
            <a:spAutoFit/>
          </a:bodyPr>
          <a:lstStyle/>
          <a:p>
            <a:pPr>
              <a:lnSpc>
                <a:spcPts val="6569"/>
              </a:lnSpc>
            </a:pPr>
            <a:r>
              <a:rPr lang="en-US" sz="6569" dirty="0" err="1">
                <a:solidFill>
                  <a:srgbClr val="1B1A1A"/>
                </a:solidFill>
                <a:latin typeface="Glacial Indifference Bold"/>
              </a:rPr>
              <a:t>Membangun</a:t>
            </a:r>
            <a:r>
              <a:rPr lang="en-US" sz="6569" dirty="0">
                <a:solidFill>
                  <a:srgbClr val="1B1A1A"/>
                </a:solidFill>
                <a:latin typeface="Glacial Indifference Bold"/>
              </a:rPr>
              <a:t> </a:t>
            </a:r>
            <a:r>
              <a:rPr lang="en-US" sz="6569" dirty="0" err="1">
                <a:solidFill>
                  <a:srgbClr val="1B1A1A"/>
                </a:solidFill>
                <a:latin typeface="Glacial Indifference Bold"/>
              </a:rPr>
              <a:t>Karakter</a:t>
            </a:r>
            <a:endParaRPr lang="en-US" sz="6569" dirty="0">
              <a:solidFill>
                <a:srgbClr val="1B1A1A"/>
              </a:solidFill>
              <a:latin typeface="Glacial Indifference Bold"/>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grpSp>
        <p:nvGrpSpPr>
          <p:cNvPr id="2" name="Group 2"/>
          <p:cNvGrpSpPr/>
          <p:nvPr/>
        </p:nvGrpSpPr>
        <p:grpSpPr>
          <a:xfrm>
            <a:off x="16470454" y="8881026"/>
            <a:ext cx="754548" cy="754548"/>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8AD5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446115" y="9122728"/>
            <a:ext cx="803227" cy="311309"/>
          </a:xfrm>
          <a:prstGeom prst="rect">
            <a:avLst/>
          </a:prstGeom>
        </p:spPr>
        <p:txBody>
          <a:bodyPr lIns="0" tIns="0" rIns="0" bIns="0" rtlCol="0" anchor="t">
            <a:spAutoFit/>
          </a:bodyPr>
          <a:lstStyle/>
          <a:p>
            <a:pPr algn="ctr">
              <a:lnSpc>
                <a:spcPts val="2199"/>
              </a:lnSpc>
            </a:pPr>
            <a:r>
              <a:rPr lang="en-US" sz="2199">
                <a:solidFill>
                  <a:srgbClr val="1B1A1A"/>
                </a:solidFill>
                <a:latin typeface="Hagrid Bold"/>
              </a:rPr>
              <a:t>06</a:t>
            </a:r>
          </a:p>
        </p:txBody>
      </p:sp>
      <p:grpSp>
        <p:nvGrpSpPr>
          <p:cNvPr id="6" name="Group 6"/>
          <p:cNvGrpSpPr/>
          <p:nvPr/>
        </p:nvGrpSpPr>
        <p:grpSpPr>
          <a:xfrm>
            <a:off x="-437250" y="0"/>
            <a:ext cx="874500" cy="10730523"/>
            <a:chOff x="0" y="0"/>
            <a:chExt cx="230321" cy="2826146"/>
          </a:xfrm>
        </p:grpSpPr>
        <p:sp>
          <p:nvSpPr>
            <p:cNvPr id="7" name="Freeform 7"/>
            <p:cNvSpPr/>
            <p:nvPr/>
          </p:nvSpPr>
          <p:spPr>
            <a:xfrm>
              <a:off x="0" y="0"/>
              <a:ext cx="230321" cy="2826146"/>
            </a:xfrm>
            <a:custGeom>
              <a:avLst/>
              <a:gdLst/>
              <a:ahLst/>
              <a:cxnLst/>
              <a:rect l="l" t="t" r="r" b="b"/>
              <a:pathLst>
                <a:path w="230321" h="2826146">
                  <a:moveTo>
                    <a:pt x="0" y="0"/>
                  </a:moveTo>
                  <a:lnTo>
                    <a:pt x="230321" y="0"/>
                  </a:lnTo>
                  <a:lnTo>
                    <a:pt x="230321" y="2826146"/>
                  </a:lnTo>
                  <a:lnTo>
                    <a:pt x="0" y="2826146"/>
                  </a:lnTo>
                  <a:close/>
                </a:path>
              </a:pathLst>
            </a:custGeom>
            <a:solidFill>
              <a:srgbClr val="D8AD50"/>
            </a:solidFill>
            <a:ln>
              <a:noFill/>
            </a:ln>
          </p:spPr>
        </p:sp>
        <p:sp>
          <p:nvSpPr>
            <p:cNvPr id="8" name="TextBox 8"/>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AutoShape 9"/>
          <p:cNvSpPr/>
          <p:nvPr/>
        </p:nvSpPr>
        <p:spPr>
          <a:xfrm rot="-10800000">
            <a:off x="1028700" y="2061997"/>
            <a:ext cx="4265590" cy="0"/>
          </a:xfrm>
          <a:prstGeom prst="line">
            <a:avLst/>
          </a:prstGeom>
          <a:ln w="47625" cap="flat">
            <a:solidFill>
              <a:srgbClr val="1B1A1A"/>
            </a:solidFill>
            <a:prstDash val="solid"/>
            <a:headEnd type="none" w="sm" len="sm"/>
            <a:tailEnd type="none" w="sm" len="sm"/>
          </a:ln>
        </p:spPr>
      </p:sp>
      <p:sp>
        <p:nvSpPr>
          <p:cNvPr id="10" name="TextBox 10"/>
          <p:cNvSpPr txBox="1"/>
          <p:nvPr/>
        </p:nvSpPr>
        <p:spPr>
          <a:xfrm>
            <a:off x="1028700" y="2464899"/>
            <a:ext cx="15417415" cy="5743576"/>
          </a:xfrm>
          <a:prstGeom prst="rect">
            <a:avLst/>
          </a:prstGeom>
        </p:spPr>
        <p:txBody>
          <a:bodyPr lIns="0" tIns="0" rIns="0" bIns="0" rtlCol="0" anchor="t">
            <a:spAutoFit/>
          </a:bodyPr>
          <a:lstStyle/>
          <a:p>
            <a:pPr algn="just">
              <a:lnSpc>
                <a:spcPts val="4199"/>
              </a:lnSpc>
            </a:pPr>
            <a:r>
              <a:rPr lang="en-US" sz="2999">
                <a:solidFill>
                  <a:srgbClr val="1B1A1A"/>
                </a:solidFill>
                <a:latin typeface="Glacial Indifference"/>
              </a:rPr>
              <a:t>Filsafat berasal dari kata Yunani philo dan sophia, jika digabung berarti cinta kebijaksanaan. Kebijaksanaan dalam filsafat adalah kemampuan untuk memahami hakikat dari semesta dan eksistensi manusia. Manfaat filsafat antara lain:</a:t>
            </a:r>
          </a:p>
          <a:p>
            <a:pPr marL="647694" lvl="1" indent="-323847" algn="just">
              <a:lnSpc>
                <a:spcPts val="4199"/>
              </a:lnSpc>
              <a:buFont typeface="Arial"/>
              <a:buChar char="•"/>
            </a:pPr>
            <a:r>
              <a:rPr lang="en-US" sz="2999">
                <a:solidFill>
                  <a:srgbClr val="1B1A1A"/>
                </a:solidFill>
                <a:latin typeface="Glacial Indifference"/>
              </a:rPr>
              <a:t>Membiasakan kita berpikir secara logis dan berdialog melalui pertukaran ide-ide rasional</a:t>
            </a:r>
          </a:p>
          <a:p>
            <a:pPr marL="647694" lvl="1" indent="-323847" algn="just">
              <a:lnSpc>
                <a:spcPts val="4199"/>
              </a:lnSpc>
              <a:buFont typeface="Arial"/>
              <a:buChar char="•"/>
            </a:pPr>
            <a:r>
              <a:rPr lang="en-US" sz="2999">
                <a:solidFill>
                  <a:srgbClr val="1B1A1A"/>
                </a:solidFill>
                <a:latin typeface="Glacial Indifference"/>
              </a:rPr>
              <a:t>Menghasilkan analisis yang kritikal, radikal, dan reflektif</a:t>
            </a:r>
          </a:p>
          <a:p>
            <a:pPr marL="647694" lvl="1" indent="-323847" algn="just">
              <a:lnSpc>
                <a:spcPts val="4199"/>
              </a:lnSpc>
              <a:buFont typeface="Arial"/>
              <a:buChar char="•"/>
            </a:pPr>
            <a:r>
              <a:rPr lang="en-US" sz="2999">
                <a:solidFill>
                  <a:srgbClr val="1B1A1A"/>
                </a:solidFill>
                <a:latin typeface="Glacial Indifference"/>
              </a:rPr>
              <a:t>Membuat kita membuat kesimpulan yang tidak terburu-buru</a:t>
            </a:r>
          </a:p>
          <a:p>
            <a:pPr marL="647694" lvl="1" indent="-323847" algn="just">
              <a:lnSpc>
                <a:spcPts val="4199"/>
              </a:lnSpc>
              <a:buFont typeface="Arial"/>
              <a:buChar char="•"/>
            </a:pPr>
            <a:r>
              <a:rPr lang="en-US" sz="2999">
                <a:solidFill>
                  <a:srgbClr val="1B1A1A"/>
                </a:solidFill>
                <a:latin typeface="Glacial Indifference"/>
              </a:rPr>
              <a:t>Membantu bersikap terbuka terhadap umpan balik dan kemungkinan-kemungkinan perspektif lain</a:t>
            </a:r>
          </a:p>
          <a:p>
            <a:pPr marL="647694" lvl="1" indent="-323847" algn="just">
              <a:lnSpc>
                <a:spcPts val="4199"/>
              </a:lnSpc>
              <a:buFont typeface="Arial"/>
              <a:buChar char="•"/>
            </a:pPr>
            <a:r>
              <a:rPr lang="en-US" sz="2999">
                <a:solidFill>
                  <a:srgbClr val="1B1A1A"/>
                </a:solidFill>
                <a:latin typeface="Glacial Indifference"/>
              </a:rPr>
              <a:t>Melatih kita untuk bertindak etis dalam mengambil keputusan</a:t>
            </a:r>
          </a:p>
          <a:p>
            <a:pPr algn="just">
              <a:lnSpc>
                <a:spcPts val="4199"/>
              </a:lnSpc>
            </a:pPr>
            <a:endParaRPr lang="en-US" sz="2999">
              <a:solidFill>
                <a:srgbClr val="1B1A1A"/>
              </a:solidFill>
              <a:latin typeface="Glacial Indifference"/>
            </a:endParaRPr>
          </a:p>
          <a:p>
            <a:pPr algn="just">
              <a:lnSpc>
                <a:spcPts val="4199"/>
              </a:lnSpc>
            </a:pPr>
            <a:endParaRPr lang="en-US" sz="2999">
              <a:solidFill>
                <a:srgbClr val="1B1A1A"/>
              </a:solidFill>
              <a:latin typeface="Glacial Indifference"/>
            </a:endParaRPr>
          </a:p>
        </p:txBody>
      </p:sp>
      <p:sp>
        <p:nvSpPr>
          <p:cNvPr id="11" name="TextBox 11"/>
          <p:cNvSpPr txBox="1"/>
          <p:nvPr/>
        </p:nvSpPr>
        <p:spPr>
          <a:xfrm>
            <a:off x="1028700" y="1152525"/>
            <a:ext cx="3011154" cy="871687"/>
          </a:xfrm>
          <a:prstGeom prst="rect">
            <a:avLst/>
          </a:prstGeom>
        </p:spPr>
        <p:txBody>
          <a:bodyPr lIns="0" tIns="0" rIns="0" bIns="0" rtlCol="0" anchor="t">
            <a:spAutoFit/>
          </a:bodyPr>
          <a:lstStyle/>
          <a:p>
            <a:pPr>
              <a:lnSpc>
                <a:spcPts val="6569"/>
              </a:lnSpc>
            </a:pPr>
            <a:r>
              <a:rPr lang="en-US" sz="6569">
                <a:solidFill>
                  <a:srgbClr val="1B1A1A"/>
                </a:solidFill>
                <a:latin typeface="Glacial Indifference Bold"/>
              </a:rPr>
              <a:t>Filsafat</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grpSp>
        <p:nvGrpSpPr>
          <p:cNvPr id="2" name="Group 2"/>
          <p:cNvGrpSpPr/>
          <p:nvPr/>
        </p:nvGrpSpPr>
        <p:grpSpPr>
          <a:xfrm>
            <a:off x="1209977" y="2667083"/>
            <a:ext cx="15763727" cy="6438550"/>
            <a:chOff x="0" y="0"/>
            <a:chExt cx="7474844" cy="3053031"/>
          </a:xfrm>
        </p:grpSpPr>
        <p:sp>
          <p:nvSpPr>
            <p:cNvPr id="3" name="Freeform 3"/>
            <p:cNvSpPr/>
            <p:nvPr/>
          </p:nvSpPr>
          <p:spPr>
            <a:xfrm>
              <a:off x="0" y="0"/>
              <a:ext cx="7474844" cy="3053031"/>
            </a:xfrm>
            <a:custGeom>
              <a:avLst/>
              <a:gdLst/>
              <a:ahLst/>
              <a:cxnLst/>
              <a:rect l="l" t="t" r="r" b="b"/>
              <a:pathLst>
                <a:path w="7474844" h="3053031">
                  <a:moveTo>
                    <a:pt x="0" y="0"/>
                  </a:moveTo>
                  <a:lnTo>
                    <a:pt x="7474844" y="0"/>
                  </a:lnTo>
                  <a:lnTo>
                    <a:pt x="7474844" y="3053031"/>
                  </a:lnTo>
                  <a:lnTo>
                    <a:pt x="0" y="3053031"/>
                  </a:lnTo>
                  <a:close/>
                </a:path>
              </a:pathLst>
            </a:custGeom>
            <a:solidFill>
              <a:srgbClr val="D8AD50"/>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01867" y="1980083"/>
            <a:ext cx="2815736" cy="539618"/>
          </a:xfrm>
          <a:prstGeom prst="rect">
            <a:avLst/>
          </a:prstGeom>
        </p:spPr>
        <p:txBody>
          <a:bodyPr lIns="0" tIns="0" rIns="0" bIns="0" rtlCol="0" anchor="t">
            <a:spAutoFit/>
          </a:bodyPr>
          <a:lstStyle/>
          <a:p>
            <a:pPr>
              <a:lnSpc>
                <a:spcPts val="3999"/>
              </a:lnSpc>
            </a:pPr>
            <a:r>
              <a:rPr lang="en-US" sz="3999">
                <a:solidFill>
                  <a:srgbClr val="1B1A1A"/>
                </a:solidFill>
                <a:latin typeface="Glacial Indifference Bold"/>
              </a:rPr>
              <a:t>BAGIAN 1</a:t>
            </a:r>
          </a:p>
        </p:txBody>
      </p:sp>
      <p:sp>
        <p:nvSpPr>
          <p:cNvPr id="6" name="TextBox 6"/>
          <p:cNvSpPr txBox="1"/>
          <p:nvPr/>
        </p:nvSpPr>
        <p:spPr>
          <a:xfrm>
            <a:off x="1895224" y="3574505"/>
            <a:ext cx="14393233" cy="4453255"/>
          </a:xfrm>
          <a:prstGeom prst="rect">
            <a:avLst/>
          </a:prstGeom>
        </p:spPr>
        <p:txBody>
          <a:bodyPr lIns="0" tIns="0" rIns="0" bIns="0" rtlCol="0" anchor="t">
            <a:spAutoFit/>
          </a:bodyPr>
          <a:lstStyle/>
          <a:p>
            <a:pPr algn="just">
              <a:lnSpc>
                <a:spcPts val="3919"/>
              </a:lnSpc>
            </a:pPr>
            <a:r>
              <a:rPr lang="en-US" sz="2799">
                <a:solidFill>
                  <a:srgbClr val="1B1A1A"/>
                </a:solidFill>
                <a:latin typeface="Blacker Sans Pro"/>
              </a:rPr>
              <a:t>Logika adalah studi yang berisi prinsip-prinsip dan metode-metode  yang digunakan dalam membedakan antara penalaran yang tepat dan keliru. Terdapat empat konsep penalaran dalam logika, yaitu:</a:t>
            </a:r>
          </a:p>
          <a:p>
            <a:pPr algn="just">
              <a:lnSpc>
                <a:spcPts val="3919"/>
              </a:lnSpc>
            </a:pPr>
            <a:r>
              <a:rPr lang="en-US" sz="2799">
                <a:solidFill>
                  <a:srgbClr val="1B1A1A"/>
                </a:solidFill>
                <a:latin typeface="Blacker Sans Pro"/>
              </a:rPr>
              <a:t>1. Logika deduksi adalah logika yang terwujud melalui silogisme.</a:t>
            </a:r>
          </a:p>
          <a:p>
            <a:pPr algn="just">
              <a:lnSpc>
                <a:spcPts val="3919"/>
              </a:lnSpc>
            </a:pPr>
            <a:r>
              <a:rPr lang="en-US" sz="2799">
                <a:solidFill>
                  <a:srgbClr val="1B1A1A"/>
                </a:solidFill>
                <a:latin typeface="Blacker Sans Pro"/>
              </a:rPr>
              <a:t>2. Logika induksi adalah logika yang bertumpu pada observasi empiris.</a:t>
            </a:r>
          </a:p>
          <a:p>
            <a:pPr>
              <a:lnSpc>
                <a:spcPts val="3919"/>
              </a:lnSpc>
            </a:pPr>
            <a:r>
              <a:rPr lang="en-US" sz="2799">
                <a:solidFill>
                  <a:srgbClr val="1B1A1A"/>
                </a:solidFill>
                <a:latin typeface="Blacker Sans Pro"/>
              </a:rPr>
              <a:t>3. Logika formal adalah logika yang berdasarkan tepat atau tidak tepatnya premis   </a:t>
            </a:r>
          </a:p>
          <a:p>
            <a:pPr>
              <a:lnSpc>
                <a:spcPts val="3919"/>
              </a:lnSpc>
            </a:pPr>
            <a:r>
              <a:rPr lang="en-US" sz="2799">
                <a:solidFill>
                  <a:srgbClr val="1B1A1A"/>
                </a:solidFill>
                <a:latin typeface="Blacker Sans Pro"/>
              </a:rPr>
              <a:t>     terhadap kesimpulan.</a:t>
            </a:r>
          </a:p>
          <a:p>
            <a:pPr algn="l">
              <a:lnSpc>
                <a:spcPts val="3919"/>
              </a:lnSpc>
            </a:pPr>
            <a:r>
              <a:rPr lang="en-US" sz="2799">
                <a:solidFill>
                  <a:srgbClr val="1B1A1A"/>
                </a:solidFill>
                <a:latin typeface="Blacker Sans Pro"/>
              </a:rPr>
              <a:t>4. Logika material adalah logika yang mengacu pada kebenaran konten pada premis </a:t>
            </a:r>
          </a:p>
          <a:p>
            <a:pPr algn="just">
              <a:lnSpc>
                <a:spcPts val="3919"/>
              </a:lnSpc>
            </a:pPr>
            <a:r>
              <a:rPr lang="en-US" sz="2799">
                <a:solidFill>
                  <a:srgbClr val="1B1A1A"/>
                </a:solidFill>
                <a:latin typeface="Blacker Sans Pro"/>
              </a:rPr>
              <a:t>     terhadap kesimpulan.</a:t>
            </a:r>
          </a:p>
        </p:txBody>
      </p:sp>
      <p:sp>
        <p:nvSpPr>
          <p:cNvPr id="7" name="TextBox 7"/>
          <p:cNvSpPr txBox="1"/>
          <p:nvPr/>
        </p:nvSpPr>
        <p:spPr>
          <a:xfrm>
            <a:off x="1028700" y="832668"/>
            <a:ext cx="3093565" cy="871728"/>
          </a:xfrm>
          <a:prstGeom prst="rect">
            <a:avLst/>
          </a:prstGeom>
        </p:spPr>
        <p:txBody>
          <a:bodyPr lIns="0" tIns="0" rIns="0" bIns="0" rtlCol="0" anchor="t">
            <a:spAutoFit/>
          </a:bodyPr>
          <a:lstStyle/>
          <a:p>
            <a:pPr>
              <a:lnSpc>
                <a:spcPts val="6569"/>
              </a:lnSpc>
            </a:pPr>
            <a:r>
              <a:rPr lang="en-US" sz="6569">
                <a:solidFill>
                  <a:srgbClr val="1B1A1A"/>
                </a:solidFill>
                <a:latin typeface="Glacial Indifference Bold"/>
              </a:rPr>
              <a:t>Logika</a:t>
            </a:r>
          </a:p>
        </p:txBody>
      </p:sp>
      <p:sp>
        <p:nvSpPr>
          <p:cNvPr id="8" name="AutoShape 8"/>
          <p:cNvSpPr/>
          <p:nvPr/>
        </p:nvSpPr>
        <p:spPr>
          <a:xfrm rot="-10800000">
            <a:off x="937023" y="1752021"/>
            <a:ext cx="4265590" cy="0"/>
          </a:xfrm>
          <a:prstGeom prst="line">
            <a:avLst/>
          </a:prstGeom>
          <a:ln w="47625" cap="flat">
            <a:solidFill>
              <a:srgbClr val="1B1A1A"/>
            </a:solidFill>
            <a:prstDash val="solid"/>
            <a:headEnd type="none" w="sm" len="sm"/>
            <a:tailEnd type="none" w="sm" len="sm"/>
          </a:ln>
        </p:spPr>
      </p:sp>
      <p:grpSp>
        <p:nvGrpSpPr>
          <p:cNvPr id="9" name="Group 9"/>
          <p:cNvGrpSpPr/>
          <p:nvPr/>
        </p:nvGrpSpPr>
        <p:grpSpPr>
          <a:xfrm>
            <a:off x="-437250" y="0"/>
            <a:ext cx="874500" cy="10730523"/>
            <a:chOff x="0" y="0"/>
            <a:chExt cx="230321" cy="2826146"/>
          </a:xfrm>
        </p:grpSpPr>
        <p:sp>
          <p:nvSpPr>
            <p:cNvPr id="10" name="Freeform 10"/>
            <p:cNvSpPr/>
            <p:nvPr/>
          </p:nvSpPr>
          <p:spPr>
            <a:xfrm>
              <a:off x="0" y="0"/>
              <a:ext cx="230321" cy="2826146"/>
            </a:xfrm>
            <a:custGeom>
              <a:avLst/>
              <a:gdLst/>
              <a:ahLst/>
              <a:cxnLst/>
              <a:rect l="l" t="t" r="r" b="b"/>
              <a:pathLst>
                <a:path w="230321" h="2826146">
                  <a:moveTo>
                    <a:pt x="0" y="0"/>
                  </a:moveTo>
                  <a:lnTo>
                    <a:pt x="230321" y="0"/>
                  </a:lnTo>
                  <a:lnTo>
                    <a:pt x="230321" y="2826146"/>
                  </a:lnTo>
                  <a:lnTo>
                    <a:pt x="0" y="2826146"/>
                  </a:lnTo>
                  <a:close/>
                </a:path>
              </a:pathLst>
            </a:custGeom>
            <a:solidFill>
              <a:srgbClr val="D8AD50"/>
            </a:solidFill>
            <a:ln>
              <a:noFill/>
            </a:ln>
          </p:spPr>
        </p:sp>
        <p:sp>
          <p:nvSpPr>
            <p:cNvPr id="11" name="TextBox 11"/>
            <p:cNvSpPr txBox="1"/>
            <p:nvPr/>
          </p:nvSpPr>
          <p:spPr>
            <a:xfrm>
              <a:off x="0" y="-38100"/>
              <a:ext cx="812800" cy="850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6480412" y="8728358"/>
            <a:ext cx="754548" cy="7545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B1A1A"/>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6456073" y="8968155"/>
            <a:ext cx="803227" cy="311309"/>
          </a:xfrm>
          <a:prstGeom prst="rect">
            <a:avLst/>
          </a:prstGeom>
        </p:spPr>
        <p:txBody>
          <a:bodyPr lIns="0" tIns="0" rIns="0" bIns="0" rtlCol="0" anchor="t">
            <a:spAutoFit/>
          </a:bodyPr>
          <a:lstStyle/>
          <a:p>
            <a:pPr algn="ctr">
              <a:lnSpc>
                <a:spcPts val="2199"/>
              </a:lnSpc>
            </a:pPr>
            <a:r>
              <a:rPr lang="en-US" sz="2199">
                <a:solidFill>
                  <a:srgbClr val="DFE0E1"/>
                </a:solidFill>
                <a:latin typeface="Hagrid Bold"/>
              </a:rPr>
              <a:t>07</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563308"/>
            <a:ext cx="16138923" cy="6542324"/>
            <a:chOff x="0" y="0"/>
            <a:chExt cx="7652754" cy="3102239"/>
          </a:xfrm>
        </p:grpSpPr>
        <p:sp>
          <p:nvSpPr>
            <p:cNvPr id="3" name="Freeform 3"/>
            <p:cNvSpPr/>
            <p:nvPr/>
          </p:nvSpPr>
          <p:spPr>
            <a:xfrm>
              <a:off x="0" y="0"/>
              <a:ext cx="7652755" cy="3102239"/>
            </a:xfrm>
            <a:custGeom>
              <a:avLst/>
              <a:gdLst/>
              <a:ahLst/>
              <a:cxnLst/>
              <a:rect l="l" t="t" r="r" b="b"/>
              <a:pathLst>
                <a:path w="7652755" h="3102239">
                  <a:moveTo>
                    <a:pt x="0" y="0"/>
                  </a:moveTo>
                  <a:lnTo>
                    <a:pt x="7652755" y="0"/>
                  </a:lnTo>
                  <a:lnTo>
                    <a:pt x="7652755" y="3102239"/>
                  </a:lnTo>
                  <a:lnTo>
                    <a:pt x="0" y="3102239"/>
                  </a:lnTo>
                  <a:close/>
                </a:path>
              </a:pathLst>
            </a:custGeom>
            <a:solidFill>
              <a:srgbClr val="D8AD50"/>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981112" y="1917818"/>
            <a:ext cx="2485536" cy="539618"/>
          </a:xfrm>
          <a:prstGeom prst="rect">
            <a:avLst/>
          </a:prstGeom>
        </p:spPr>
        <p:txBody>
          <a:bodyPr lIns="0" tIns="0" rIns="0" bIns="0" rtlCol="0" anchor="t">
            <a:spAutoFit/>
          </a:bodyPr>
          <a:lstStyle/>
          <a:p>
            <a:pPr>
              <a:lnSpc>
                <a:spcPts val="3999"/>
              </a:lnSpc>
            </a:pPr>
            <a:r>
              <a:rPr lang="en-US" sz="3999">
                <a:solidFill>
                  <a:srgbClr val="1B1A1A"/>
                </a:solidFill>
                <a:latin typeface="Glacial Indifference Bold"/>
              </a:rPr>
              <a:t>BAGIAN 1</a:t>
            </a:r>
          </a:p>
        </p:txBody>
      </p:sp>
      <p:sp>
        <p:nvSpPr>
          <p:cNvPr id="6" name="TextBox 6"/>
          <p:cNvSpPr txBox="1"/>
          <p:nvPr/>
        </p:nvSpPr>
        <p:spPr>
          <a:xfrm>
            <a:off x="1906380" y="2793648"/>
            <a:ext cx="14393233" cy="5934358"/>
          </a:xfrm>
          <a:prstGeom prst="rect">
            <a:avLst/>
          </a:prstGeom>
        </p:spPr>
        <p:txBody>
          <a:bodyPr lIns="0" tIns="0" rIns="0" bIns="0" rtlCol="0" anchor="t">
            <a:spAutoFit/>
          </a:bodyPr>
          <a:lstStyle/>
          <a:p>
            <a:pPr marL="561339" lvl="1" indent="-280669" algn="just">
              <a:lnSpc>
                <a:spcPts val="3639"/>
              </a:lnSpc>
              <a:buFont typeface="Arial"/>
              <a:buChar char="•"/>
            </a:pPr>
            <a:r>
              <a:rPr lang="en-US" sz="2599">
                <a:solidFill>
                  <a:srgbClr val="1B1A1A"/>
                </a:solidFill>
                <a:latin typeface="Blacker Sans Pro"/>
              </a:rPr>
              <a:t>Term</a:t>
            </a:r>
          </a:p>
          <a:p>
            <a:pPr algn="just">
              <a:lnSpc>
                <a:spcPts val="3639"/>
              </a:lnSpc>
            </a:pPr>
            <a:r>
              <a:rPr lang="en-US" sz="2599">
                <a:solidFill>
                  <a:srgbClr val="1B1A1A"/>
                </a:solidFill>
                <a:latin typeface="Blacker Sans Pro"/>
              </a:rPr>
              <a:t>Term adalah susunan dari satu kata atau lebih. Term diklasifikasikan menjadi dua, yaitu term berdasarkan sifat dan luasnya.</a:t>
            </a:r>
          </a:p>
          <a:p>
            <a:pPr marL="1122678" lvl="2" indent="-374226" algn="just">
              <a:lnSpc>
                <a:spcPts val="3639"/>
              </a:lnSpc>
              <a:buFont typeface="Arial"/>
              <a:buChar char="⚬"/>
            </a:pPr>
            <a:r>
              <a:rPr lang="en-US" sz="2599">
                <a:solidFill>
                  <a:srgbClr val="1B1A1A"/>
                </a:solidFill>
                <a:latin typeface="Blacker Sans Pro"/>
              </a:rPr>
              <a:t>Term berdasarkan sifatnya: Term distributif dan term kolektif.</a:t>
            </a:r>
          </a:p>
          <a:p>
            <a:pPr marL="1122678" lvl="2" indent="-374226" algn="just">
              <a:lnSpc>
                <a:spcPts val="3639"/>
              </a:lnSpc>
              <a:buFont typeface="Arial"/>
              <a:buChar char="⚬"/>
            </a:pPr>
            <a:r>
              <a:rPr lang="en-US" sz="2599">
                <a:solidFill>
                  <a:srgbClr val="1B1A1A"/>
                </a:solidFill>
                <a:latin typeface="Blacker Sans Pro"/>
              </a:rPr>
              <a:t>Term berdasarkan luasnya: Term universal, term partikular, dan term singular.</a:t>
            </a:r>
          </a:p>
          <a:p>
            <a:pPr algn="just">
              <a:lnSpc>
                <a:spcPts val="3639"/>
              </a:lnSpc>
            </a:pPr>
            <a:r>
              <a:rPr lang="en-US" sz="2599">
                <a:solidFill>
                  <a:srgbClr val="1B1A1A"/>
                </a:solidFill>
                <a:latin typeface="Blacker Sans Pro"/>
              </a:rPr>
              <a:t> Term juga berhubungan dengan klasifikasi. Klasifikasi adalah suatu cara seseorang</a:t>
            </a:r>
          </a:p>
          <a:p>
            <a:pPr algn="just">
              <a:lnSpc>
                <a:spcPts val="3639"/>
              </a:lnSpc>
            </a:pPr>
            <a:r>
              <a:rPr lang="en-US" sz="2599">
                <a:solidFill>
                  <a:srgbClr val="1B1A1A"/>
                </a:solidFill>
                <a:latin typeface="Blacker Sans Pro"/>
              </a:rPr>
              <a:t> melakukan pembagian suatu konsep ke dalam bagian-bagian yang lebih kecil.</a:t>
            </a:r>
          </a:p>
          <a:p>
            <a:pPr algn="just">
              <a:lnSpc>
                <a:spcPts val="3639"/>
              </a:lnSpc>
            </a:pPr>
            <a:endParaRPr lang="en-US" sz="2599">
              <a:solidFill>
                <a:srgbClr val="1B1A1A"/>
              </a:solidFill>
              <a:latin typeface="Blacker Sans Pro"/>
            </a:endParaRPr>
          </a:p>
          <a:p>
            <a:pPr marL="561339" lvl="1" indent="-280669" algn="just">
              <a:lnSpc>
                <a:spcPts val="3639"/>
              </a:lnSpc>
              <a:buFont typeface="Arial"/>
              <a:buChar char="•"/>
            </a:pPr>
            <a:r>
              <a:rPr lang="en-US" sz="2599">
                <a:solidFill>
                  <a:srgbClr val="1B1A1A"/>
                </a:solidFill>
                <a:latin typeface="Blacker Sans Pro"/>
              </a:rPr>
              <a:t>Definisi</a:t>
            </a:r>
          </a:p>
          <a:p>
            <a:pPr algn="just">
              <a:lnSpc>
                <a:spcPts val="3639"/>
              </a:lnSpc>
            </a:pPr>
            <a:r>
              <a:rPr lang="en-US" sz="2599">
                <a:solidFill>
                  <a:srgbClr val="1B1A1A"/>
                </a:solidFill>
                <a:latin typeface="Blacker Sans Pro"/>
              </a:rPr>
              <a:t>Definisi mempunyai arti membatasi atau mengurung dalam batas-batas tertentu. Terdapat dua istilah dalam definisi, yaitu defiendum (istilah yang hendak dijelaskan artinya) dan definiens (perumusan atau penjelasan yang diberikan). Terdapat juga beberapa prinsip definisi, salah satunya adalah definiens harus bisa dibolak-balikkan definiendum. </a:t>
            </a:r>
          </a:p>
        </p:txBody>
      </p:sp>
      <p:sp>
        <p:nvSpPr>
          <p:cNvPr id="7" name="TextBox 7"/>
          <p:cNvSpPr txBox="1"/>
          <p:nvPr/>
        </p:nvSpPr>
        <p:spPr>
          <a:xfrm>
            <a:off x="981112" y="684140"/>
            <a:ext cx="2985807" cy="871728"/>
          </a:xfrm>
          <a:prstGeom prst="rect">
            <a:avLst/>
          </a:prstGeom>
        </p:spPr>
        <p:txBody>
          <a:bodyPr lIns="0" tIns="0" rIns="0" bIns="0" rtlCol="0" anchor="t">
            <a:spAutoFit/>
          </a:bodyPr>
          <a:lstStyle/>
          <a:p>
            <a:pPr>
              <a:lnSpc>
                <a:spcPts val="6569"/>
              </a:lnSpc>
            </a:pPr>
            <a:r>
              <a:rPr lang="en-US" sz="6569">
                <a:solidFill>
                  <a:srgbClr val="1B1A1A"/>
                </a:solidFill>
                <a:latin typeface="Glacial Indifference Bold"/>
              </a:rPr>
              <a:t>Logika</a:t>
            </a:r>
          </a:p>
        </p:txBody>
      </p:sp>
      <p:sp>
        <p:nvSpPr>
          <p:cNvPr id="8" name="AutoShape 8"/>
          <p:cNvSpPr/>
          <p:nvPr/>
        </p:nvSpPr>
        <p:spPr>
          <a:xfrm rot="-10800000">
            <a:off x="937023" y="1679693"/>
            <a:ext cx="4265590" cy="0"/>
          </a:xfrm>
          <a:prstGeom prst="line">
            <a:avLst/>
          </a:prstGeom>
          <a:ln w="47625" cap="flat">
            <a:solidFill>
              <a:srgbClr val="1B1A1A"/>
            </a:solidFill>
            <a:prstDash val="solid"/>
            <a:headEnd type="none" w="sm" len="sm"/>
            <a:tailEnd type="none" w="sm" len="sm"/>
          </a:ln>
        </p:spPr>
      </p:sp>
      <p:grpSp>
        <p:nvGrpSpPr>
          <p:cNvPr id="9" name="Group 9"/>
          <p:cNvGrpSpPr/>
          <p:nvPr/>
        </p:nvGrpSpPr>
        <p:grpSpPr>
          <a:xfrm>
            <a:off x="16596429" y="8728358"/>
            <a:ext cx="754548" cy="7545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B1A1A"/>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6572090" y="8970536"/>
            <a:ext cx="803227" cy="311309"/>
          </a:xfrm>
          <a:prstGeom prst="rect">
            <a:avLst/>
          </a:prstGeom>
        </p:spPr>
        <p:txBody>
          <a:bodyPr lIns="0" tIns="0" rIns="0" bIns="0" rtlCol="0" anchor="t">
            <a:spAutoFit/>
          </a:bodyPr>
          <a:lstStyle/>
          <a:p>
            <a:pPr algn="ctr">
              <a:lnSpc>
                <a:spcPts val="2199"/>
              </a:lnSpc>
            </a:pPr>
            <a:r>
              <a:rPr lang="en-US" sz="2199">
                <a:solidFill>
                  <a:srgbClr val="DFE0E1"/>
                </a:solidFill>
                <a:latin typeface="Hagrid Bold"/>
              </a:rPr>
              <a:t>08</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FE0E1"/>
        </a:solidFill>
        <a:effectLst/>
      </p:bgPr>
    </p:bg>
    <p:spTree>
      <p:nvGrpSpPr>
        <p:cNvPr id="1" name=""/>
        <p:cNvGrpSpPr/>
        <p:nvPr/>
      </p:nvGrpSpPr>
      <p:grpSpPr>
        <a:xfrm>
          <a:off x="0" y="0"/>
          <a:ext cx="0" cy="0"/>
          <a:chOff x="0" y="0"/>
          <a:chExt cx="0" cy="0"/>
        </a:xfrm>
      </p:grpSpPr>
      <p:sp>
        <p:nvSpPr>
          <p:cNvPr id="2" name="TextBox 2"/>
          <p:cNvSpPr txBox="1"/>
          <p:nvPr/>
        </p:nvSpPr>
        <p:spPr>
          <a:xfrm>
            <a:off x="1028700" y="1075873"/>
            <a:ext cx="5874492" cy="871824"/>
          </a:xfrm>
          <a:prstGeom prst="rect">
            <a:avLst/>
          </a:prstGeom>
        </p:spPr>
        <p:txBody>
          <a:bodyPr lIns="0" tIns="0" rIns="0" bIns="0" rtlCol="0" anchor="t">
            <a:spAutoFit/>
          </a:bodyPr>
          <a:lstStyle/>
          <a:p>
            <a:pPr>
              <a:lnSpc>
                <a:spcPts val="6573"/>
              </a:lnSpc>
            </a:pPr>
            <a:r>
              <a:rPr lang="en-US" sz="6573">
                <a:solidFill>
                  <a:srgbClr val="1B1A1A"/>
                </a:solidFill>
                <a:latin typeface="Glacial Indifference Bold"/>
              </a:rPr>
              <a:t>Logika</a:t>
            </a:r>
          </a:p>
        </p:txBody>
      </p:sp>
      <p:sp>
        <p:nvSpPr>
          <p:cNvPr id="3" name="AutoShape 3"/>
          <p:cNvSpPr/>
          <p:nvPr/>
        </p:nvSpPr>
        <p:spPr>
          <a:xfrm rot="-10800000">
            <a:off x="1028700" y="2061997"/>
            <a:ext cx="4265590" cy="0"/>
          </a:xfrm>
          <a:prstGeom prst="line">
            <a:avLst/>
          </a:prstGeom>
          <a:ln w="47625" cap="flat">
            <a:solidFill>
              <a:srgbClr val="1B1A1A"/>
            </a:solidFill>
            <a:prstDash val="solid"/>
            <a:headEnd type="none" w="sm" len="sm"/>
            <a:tailEnd type="none" w="sm" len="sm"/>
          </a:ln>
        </p:spPr>
      </p:sp>
      <p:grpSp>
        <p:nvGrpSpPr>
          <p:cNvPr id="4" name="Group 4"/>
          <p:cNvGrpSpPr/>
          <p:nvPr/>
        </p:nvGrpSpPr>
        <p:grpSpPr>
          <a:xfrm>
            <a:off x="1028700" y="3255698"/>
            <a:ext cx="16230600" cy="6002602"/>
            <a:chOff x="0" y="0"/>
            <a:chExt cx="7696226" cy="2846314"/>
          </a:xfrm>
        </p:grpSpPr>
        <p:sp>
          <p:nvSpPr>
            <p:cNvPr id="5" name="Freeform 5"/>
            <p:cNvSpPr/>
            <p:nvPr/>
          </p:nvSpPr>
          <p:spPr>
            <a:xfrm>
              <a:off x="0" y="0"/>
              <a:ext cx="7696226" cy="2846314"/>
            </a:xfrm>
            <a:custGeom>
              <a:avLst/>
              <a:gdLst/>
              <a:ahLst/>
              <a:cxnLst/>
              <a:rect l="l" t="t" r="r" b="b"/>
              <a:pathLst>
                <a:path w="7696226" h="2846314">
                  <a:moveTo>
                    <a:pt x="0" y="0"/>
                  </a:moveTo>
                  <a:lnTo>
                    <a:pt x="7696226" y="0"/>
                  </a:lnTo>
                  <a:lnTo>
                    <a:pt x="7696226" y="2846314"/>
                  </a:lnTo>
                  <a:lnTo>
                    <a:pt x="0" y="2846314"/>
                  </a:lnTo>
                  <a:close/>
                </a:path>
              </a:pathLst>
            </a:custGeom>
            <a:solidFill>
              <a:srgbClr val="D8AD50"/>
            </a:solidFill>
            <a:ln w="38100">
              <a:solidFill>
                <a:srgbClr val="D8AD50"/>
              </a:solidFill>
            </a:ln>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096252" y="2540890"/>
            <a:ext cx="4536455" cy="539618"/>
          </a:xfrm>
          <a:prstGeom prst="rect">
            <a:avLst/>
          </a:prstGeom>
        </p:spPr>
        <p:txBody>
          <a:bodyPr lIns="0" tIns="0" rIns="0" bIns="0" rtlCol="0" anchor="t">
            <a:spAutoFit/>
          </a:bodyPr>
          <a:lstStyle/>
          <a:p>
            <a:pPr>
              <a:lnSpc>
                <a:spcPts val="3999"/>
              </a:lnSpc>
            </a:pPr>
            <a:r>
              <a:rPr lang="en-US" sz="3999">
                <a:solidFill>
                  <a:srgbClr val="1B1A1A"/>
                </a:solidFill>
                <a:latin typeface="Glacial Indifference Bold"/>
              </a:rPr>
              <a:t>BAGIAN 2</a:t>
            </a:r>
          </a:p>
        </p:txBody>
      </p:sp>
      <p:grpSp>
        <p:nvGrpSpPr>
          <p:cNvPr id="8" name="Group 8"/>
          <p:cNvGrpSpPr/>
          <p:nvPr/>
        </p:nvGrpSpPr>
        <p:grpSpPr>
          <a:xfrm>
            <a:off x="16785804" y="8826182"/>
            <a:ext cx="754548" cy="754548"/>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6761465" y="9067884"/>
            <a:ext cx="803227" cy="311309"/>
          </a:xfrm>
          <a:prstGeom prst="rect">
            <a:avLst/>
          </a:prstGeom>
        </p:spPr>
        <p:txBody>
          <a:bodyPr lIns="0" tIns="0" rIns="0" bIns="0" rtlCol="0" anchor="t">
            <a:spAutoFit/>
          </a:bodyPr>
          <a:lstStyle/>
          <a:p>
            <a:pPr algn="ctr">
              <a:lnSpc>
                <a:spcPts val="2199"/>
              </a:lnSpc>
            </a:pPr>
            <a:r>
              <a:rPr lang="en-US" sz="2199">
                <a:solidFill>
                  <a:srgbClr val="FFFFFF"/>
                </a:solidFill>
                <a:latin typeface="Hagrid Bold"/>
              </a:rPr>
              <a:t>09</a:t>
            </a:r>
          </a:p>
        </p:txBody>
      </p:sp>
      <p:grpSp>
        <p:nvGrpSpPr>
          <p:cNvPr id="12" name="Group 12"/>
          <p:cNvGrpSpPr/>
          <p:nvPr/>
        </p:nvGrpSpPr>
        <p:grpSpPr>
          <a:xfrm>
            <a:off x="1520186" y="3997188"/>
            <a:ext cx="22663929" cy="4519623"/>
            <a:chOff x="0" y="0"/>
            <a:chExt cx="30218572" cy="6026164"/>
          </a:xfrm>
        </p:grpSpPr>
        <p:sp>
          <p:nvSpPr>
            <p:cNvPr id="13" name="TextBox 13"/>
            <p:cNvSpPr txBox="1"/>
            <p:nvPr/>
          </p:nvSpPr>
          <p:spPr>
            <a:xfrm>
              <a:off x="0" y="-57150"/>
              <a:ext cx="21595070" cy="4845051"/>
            </a:xfrm>
            <a:prstGeom prst="rect">
              <a:avLst/>
            </a:prstGeom>
          </p:spPr>
          <p:txBody>
            <a:bodyPr lIns="0" tIns="0" rIns="0" bIns="0" rtlCol="0" anchor="t">
              <a:spAutoFit/>
            </a:bodyPr>
            <a:lstStyle/>
            <a:p>
              <a:pPr marL="647694" lvl="1" indent="-323847">
                <a:lnSpc>
                  <a:spcPts val="4199"/>
                </a:lnSpc>
                <a:buFont typeface="Arial"/>
                <a:buChar char="•"/>
              </a:pPr>
              <a:r>
                <a:rPr lang="en-US" sz="2999">
                  <a:solidFill>
                    <a:srgbClr val="1B1A1A"/>
                  </a:solidFill>
                  <a:latin typeface="Blacker Sans Pro"/>
                </a:rPr>
                <a:t>Proposisi</a:t>
              </a:r>
            </a:p>
            <a:p>
              <a:pPr marL="1295387" lvl="2" indent="-431796">
                <a:lnSpc>
                  <a:spcPts val="4199"/>
                </a:lnSpc>
                <a:buFont typeface="Arial"/>
                <a:buChar char="⚬"/>
              </a:pPr>
              <a:r>
                <a:rPr lang="en-US" sz="2999">
                  <a:solidFill>
                    <a:srgbClr val="1B1A1A"/>
                  </a:solidFill>
                  <a:latin typeface="Blacker Sans Pro"/>
                </a:rPr>
                <a:t>Kategoris</a:t>
              </a:r>
            </a:p>
            <a:p>
              <a:pPr>
                <a:lnSpc>
                  <a:spcPts val="4199"/>
                </a:lnSpc>
              </a:pPr>
              <a:endParaRPr lang="en-US" sz="2999">
                <a:solidFill>
                  <a:srgbClr val="1B1A1A"/>
                </a:solidFill>
                <a:latin typeface="Blacker Sans Pro"/>
              </a:endParaRPr>
            </a:p>
            <a:p>
              <a:pPr>
                <a:lnSpc>
                  <a:spcPts val="4199"/>
                </a:lnSpc>
              </a:pPr>
              <a:endParaRPr lang="en-US" sz="2999">
                <a:solidFill>
                  <a:srgbClr val="1B1A1A"/>
                </a:solidFill>
                <a:latin typeface="Blacker Sans Pro"/>
              </a:endParaRPr>
            </a:p>
            <a:p>
              <a:pPr>
                <a:lnSpc>
                  <a:spcPts val="4199"/>
                </a:lnSpc>
              </a:pPr>
              <a:endParaRPr lang="en-US" sz="2999">
                <a:solidFill>
                  <a:srgbClr val="1B1A1A"/>
                </a:solidFill>
                <a:latin typeface="Blacker Sans Pro"/>
              </a:endParaRPr>
            </a:p>
            <a:p>
              <a:pPr marL="1295387" lvl="2" indent="-431796">
                <a:lnSpc>
                  <a:spcPts val="4199"/>
                </a:lnSpc>
                <a:buFont typeface="Arial"/>
                <a:buChar char="⚬"/>
              </a:pPr>
              <a:r>
                <a:rPr lang="en-US" sz="2999">
                  <a:solidFill>
                    <a:srgbClr val="1B1A1A"/>
                  </a:solidFill>
                  <a:latin typeface="Blacker Sans Pro"/>
                </a:rPr>
                <a:t>Hipotesis</a:t>
              </a:r>
            </a:p>
            <a:p>
              <a:pPr>
                <a:lnSpc>
                  <a:spcPts val="4199"/>
                </a:lnSpc>
              </a:pPr>
              <a:endParaRPr lang="en-US" sz="2999">
                <a:solidFill>
                  <a:srgbClr val="1B1A1A"/>
                </a:solidFill>
                <a:latin typeface="Blacker Sans Pro"/>
              </a:endParaRPr>
            </a:p>
          </p:txBody>
        </p:sp>
        <p:sp>
          <p:nvSpPr>
            <p:cNvPr id="14" name="TextBox 14"/>
            <p:cNvSpPr txBox="1"/>
            <p:nvPr/>
          </p:nvSpPr>
          <p:spPr>
            <a:xfrm>
              <a:off x="8623502" y="533412"/>
              <a:ext cx="21595070" cy="4146551"/>
            </a:xfrm>
            <a:prstGeom prst="rect">
              <a:avLst/>
            </a:prstGeom>
          </p:spPr>
          <p:txBody>
            <a:bodyPr lIns="0" tIns="0" rIns="0" bIns="0" rtlCol="0" anchor="t">
              <a:spAutoFit/>
            </a:bodyPr>
            <a:lstStyle/>
            <a:p>
              <a:pPr marL="1295387" lvl="2" indent="-431796">
                <a:lnSpc>
                  <a:spcPts val="4199"/>
                </a:lnSpc>
                <a:buFont typeface="Arial"/>
                <a:buChar char="⚬"/>
              </a:pPr>
              <a:r>
                <a:rPr lang="en-US" sz="2999">
                  <a:solidFill>
                    <a:srgbClr val="1B1A1A"/>
                  </a:solidFill>
                  <a:latin typeface="Blacker Sans Pro"/>
                </a:rPr>
                <a:t>Kuantitas</a:t>
              </a:r>
            </a:p>
            <a:p>
              <a:pPr>
                <a:lnSpc>
                  <a:spcPts val="4199"/>
                </a:lnSpc>
              </a:pPr>
              <a:endParaRPr lang="en-US" sz="2999">
                <a:solidFill>
                  <a:srgbClr val="1B1A1A"/>
                </a:solidFill>
                <a:latin typeface="Blacker Sans Pro"/>
              </a:endParaRPr>
            </a:p>
            <a:p>
              <a:pPr>
                <a:lnSpc>
                  <a:spcPts val="4199"/>
                </a:lnSpc>
              </a:pPr>
              <a:endParaRPr lang="en-US" sz="2999">
                <a:solidFill>
                  <a:srgbClr val="1B1A1A"/>
                </a:solidFill>
                <a:latin typeface="Blacker Sans Pro"/>
              </a:endParaRPr>
            </a:p>
            <a:p>
              <a:pPr>
                <a:lnSpc>
                  <a:spcPts val="4199"/>
                </a:lnSpc>
              </a:pPr>
              <a:endParaRPr lang="en-US" sz="2999">
                <a:solidFill>
                  <a:srgbClr val="1B1A1A"/>
                </a:solidFill>
                <a:latin typeface="Blacker Sans Pro"/>
              </a:endParaRPr>
            </a:p>
            <a:p>
              <a:pPr marL="1295387" lvl="2" indent="-431796">
                <a:lnSpc>
                  <a:spcPts val="4199"/>
                </a:lnSpc>
                <a:buFont typeface="Arial"/>
                <a:buChar char="⚬"/>
              </a:pPr>
              <a:r>
                <a:rPr lang="en-US" sz="2999">
                  <a:solidFill>
                    <a:srgbClr val="1B1A1A"/>
                  </a:solidFill>
                  <a:latin typeface="Blacker Sans Pro"/>
                </a:rPr>
                <a:t>Kualitas</a:t>
              </a:r>
            </a:p>
            <a:p>
              <a:pPr>
                <a:lnSpc>
                  <a:spcPts val="4199"/>
                </a:lnSpc>
              </a:pPr>
              <a:endParaRPr lang="en-US" sz="2999">
                <a:solidFill>
                  <a:srgbClr val="1B1A1A"/>
                </a:solidFill>
                <a:latin typeface="Blacker Sans Pro"/>
              </a:endParaRPr>
            </a:p>
          </p:txBody>
        </p:sp>
        <p:sp>
          <p:nvSpPr>
            <p:cNvPr id="15" name="TextBox 15"/>
            <p:cNvSpPr txBox="1"/>
            <p:nvPr/>
          </p:nvSpPr>
          <p:spPr>
            <a:xfrm>
              <a:off x="10434244" y="1231912"/>
              <a:ext cx="9975950" cy="2051051"/>
            </a:xfrm>
            <a:prstGeom prst="rect">
              <a:avLst/>
            </a:prstGeom>
          </p:spPr>
          <p:txBody>
            <a:bodyPr lIns="0" tIns="0" rIns="0" bIns="0" rtlCol="0" anchor="t">
              <a:spAutoFit/>
            </a:bodyPr>
            <a:lstStyle/>
            <a:p>
              <a:pPr>
                <a:lnSpc>
                  <a:spcPts val="4199"/>
                </a:lnSpc>
              </a:pPr>
              <a:r>
                <a:rPr lang="en-US" sz="2999">
                  <a:solidFill>
                    <a:srgbClr val="1B1A1A"/>
                  </a:solidFill>
                  <a:latin typeface="Blacker Sans Pro"/>
                </a:rPr>
                <a:t>luas term subjeknya yang dilengkapi dengan adanya penanda satuan di depannya.</a:t>
              </a:r>
            </a:p>
            <a:p>
              <a:pPr>
                <a:lnSpc>
                  <a:spcPts val="4199"/>
                </a:lnSpc>
              </a:pPr>
              <a:endParaRPr lang="en-US" sz="2999">
                <a:solidFill>
                  <a:srgbClr val="1B1A1A"/>
                </a:solidFill>
                <a:latin typeface="Blacker Sans Pro"/>
              </a:endParaRPr>
            </a:p>
          </p:txBody>
        </p:sp>
        <p:sp>
          <p:nvSpPr>
            <p:cNvPr id="16" name="TextBox 16"/>
            <p:cNvSpPr txBox="1"/>
            <p:nvPr/>
          </p:nvSpPr>
          <p:spPr>
            <a:xfrm>
              <a:off x="10434244" y="3975113"/>
              <a:ext cx="9697651" cy="2051051"/>
            </a:xfrm>
            <a:prstGeom prst="rect">
              <a:avLst/>
            </a:prstGeom>
          </p:spPr>
          <p:txBody>
            <a:bodyPr lIns="0" tIns="0" rIns="0" bIns="0" rtlCol="0" anchor="t">
              <a:spAutoFit/>
            </a:bodyPr>
            <a:lstStyle/>
            <a:p>
              <a:pPr>
                <a:lnSpc>
                  <a:spcPts val="4199"/>
                </a:lnSpc>
              </a:pPr>
              <a:r>
                <a:rPr lang="en-US" sz="2999">
                  <a:solidFill>
                    <a:srgbClr val="1B1A1A"/>
                  </a:solidFill>
                  <a:latin typeface="Blacker Sans Pro"/>
                </a:rPr>
                <a:t>luas term subjeknya ditentukan oleh kopulanya</a:t>
              </a:r>
            </a:p>
            <a:p>
              <a:pPr>
                <a:lnSpc>
                  <a:spcPts val="4199"/>
                </a:lnSpc>
              </a:pPr>
              <a:endParaRPr lang="en-US" sz="2999">
                <a:solidFill>
                  <a:srgbClr val="1B1A1A"/>
                </a:solidFill>
                <a:latin typeface="Blacker Sans Pro"/>
              </a:endParaRPr>
            </a:p>
          </p:txBody>
        </p:sp>
        <p:sp>
          <p:nvSpPr>
            <p:cNvPr id="17" name="TextBox 17"/>
            <p:cNvSpPr txBox="1"/>
            <p:nvPr/>
          </p:nvSpPr>
          <p:spPr>
            <a:xfrm>
              <a:off x="1800719" y="1287801"/>
              <a:ext cx="8584453" cy="1352551"/>
            </a:xfrm>
            <a:prstGeom prst="rect">
              <a:avLst/>
            </a:prstGeom>
          </p:spPr>
          <p:txBody>
            <a:bodyPr lIns="0" tIns="0" rIns="0" bIns="0" rtlCol="0" anchor="t">
              <a:spAutoFit/>
            </a:bodyPr>
            <a:lstStyle/>
            <a:p>
              <a:pPr>
                <a:lnSpc>
                  <a:spcPts val="4199"/>
                </a:lnSpc>
              </a:pPr>
              <a:r>
                <a:rPr lang="en-US" sz="2999">
                  <a:solidFill>
                    <a:srgbClr val="1B1A1A"/>
                  </a:solidFill>
                  <a:latin typeface="Blacker Sans Pro"/>
                </a:rPr>
                <a:t>apabila subjek diafirmasi atau dinegasi predikat secara mutlak</a:t>
              </a:r>
            </a:p>
          </p:txBody>
        </p:sp>
        <p:sp>
          <p:nvSpPr>
            <p:cNvPr id="18" name="TextBox 18"/>
            <p:cNvSpPr txBox="1"/>
            <p:nvPr/>
          </p:nvSpPr>
          <p:spPr>
            <a:xfrm>
              <a:off x="1800719" y="4048183"/>
              <a:ext cx="7856466" cy="1387475"/>
            </a:xfrm>
            <a:prstGeom prst="rect">
              <a:avLst/>
            </a:prstGeom>
          </p:spPr>
          <p:txBody>
            <a:bodyPr lIns="0" tIns="0" rIns="0" bIns="0" rtlCol="0" anchor="t">
              <a:spAutoFit/>
            </a:bodyPr>
            <a:lstStyle/>
            <a:p>
              <a:pPr>
                <a:lnSpc>
                  <a:spcPts val="4200"/>
                </a:lnSpc>
                <a:spcBef>
                  <a:spcPct val="0"/>
                </a:spcBef>
              </a:pPr>
              <a:r>
                <a:rPr lang="en-US" sz="3000">
                  <a:solidFill>
                    <a:srgbClr val="1B1A1A"/>
                  </a:solidFill>
                  <a:latin typeface="Blacker Sans Pro"/>
                </a:rPr>
                <a:t>pengafirmasian tidak mutlak atau dapat dikatakan dengan syarat</a:t>
              </a: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1284</Words>
  <Application>Microsoft Office PowerPoint</Application>
  <PresentationFormat>Custom</PresentationFormat>
  <Paragraphs>158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vt:lpstr>
      <vt:lpstr>Glacial Indifference Italics</vt:lpstr>
      <vt:lpstr>Arial</vt:lpstr>
      <vt:lpstr>Hagrid Bold</vt:lpstr>
      <vt:lpstr>Glacial Indifference Bold</vt:lpstr>
      <vt:lpstr>Glacial Indifference</vt:lpstr>
      <vt:lpstr>Blacker Sans Pro</vt:lpstr>
      <vt:lpstr>Blacker Sans Pro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LTK Minggu 2 - FG 10</dc:title>
  <cp:lastModifiedBy>haramchu clement</cp:lastModifiedBy>
  <cp:revision>2</cp:revision>
  <dcterms:created xsi:type="dcterms:W3CDTF">2006-08-16T00:00:00Z</dcterms:created>
  <dcterms:modified xsi:type="dcterms:W3CDTF">2023-03-05T15:47:34Z</dcterms:modified>
  <dc:identifier>DAFcGn71Ob8</dc:identifier>
</cp:coreProperties>
</file>