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 id="214748366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PT Sans"/>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3A954B-EAFE-4CB8-B0D2-8A538BFDC618}">
  <a:tblStyle styleId="{CE3A954B-EAFE-4CB8-B0D2-8A538BFDC61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PTSans-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PTSans-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TSans-boldItalic.fntdata"/><Relationship Id="rId30" Type="http://schemas.openxmlformats.org/officeDocument/2006/relationships/font" Target="fonts/PTSans-italic.fntdata"/><Relationship Id="rId11" Type="http://schemas.openxmlformats.org/officeDocument/2006/relationships/slide" Target="slides/slide4.xml"/><Relationship Id="rId33" Type="http://schemas.openxmlformats.org/officeDocument/2006/relationships/font" Target="fonts/OpenSans-bold.fntdata"/><Relationship Id="rId10" Type="http://schemas.openxmlformats.org/officeDocument/2006/relationships/slide" Target="slides/slide3.xml"/><Relationship Id="rId32" Type="http://schemas.openxmlformats.org/officeDocument/2006/relationships/font" Target="fonts/OpenSans-regular.fntdata"/><Relationship Id="rId13" Type="http://schemas.openxmlformats.org/officeDocument/2006/relationships/slide" Target="slides/slide6.xml"/><Relationship Id="rId35" Type="http://schemas.openxmlformats.org/officeDocument/2006/relationships/font" Target="fonts/OpenSans-boldItalic.fntdata"/><Relationship Id="rId12" Type="http://schemas.openxmlformats.org/officeDocument/2006/relationships/slide" Target="slides/slide5.xml"/><Relationship Id="rId34" Type="http://schemas.openxmlformats.org/officeDocument/2006/relationships/font" Target="fonts/OpenSans-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d92cb3523_3_3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26d92cb3523_3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d965f742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6d965f742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d92cb3523_4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d92cb3523_4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d92cb3523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6d92cb3523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d92cb3523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6d92cb3523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d92cb3523_4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6d92cb3523_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6d92cb3523_4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6d92cb3523_4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d92cb3523_4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d92cb3523_4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6d965f742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6d965f742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6d965f742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6d965f742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6d92cb3523_4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6d92cb3523_4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d965f74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d965f74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6d92cb3523_4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6d92cb3523_4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d92cb3523_4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d92cb3523_4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d92cb3523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d92cb3523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d92cb3523_4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d92cb3523_4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d92cb3523_4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d92cb3523_4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d92cb3523_4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d92cb3523_4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d92cb3523_4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d92cb3523_4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d965f742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d965f742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p13"/>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1200"/>
              </a:spcBef>
              <a:spcAft>
                <a:spcPts val="0"/>
              </a:spcAft>
              <a:buClr>
                <a:schemeClr val="dk1"/>
              </a:buClr>
              <a:buSzPts val="1800"/>
              <a:buChar char="○"/>
              <a:defRPr/>
            </a:lvl2pPr>
            <a:lvl3pPr indent="-342900" lvl="2" marL="1371600" algn="l">
              <a:spcBef>
                <a:spcPts val="1200"/>
              </a:spcBef>
              <a:spcAft>
                <a:spcPts val="0"/>
              </a:spcAft>
              <a:buClr>
                <a:schemeClr val="dk1"/>
              </a:buClr>
              <a:buSzPts val="1800"/>
              <a:buChar char="■"/>
              <a:defRPr/>
            </a:lvl3pPr>
            <a:lvl4pPr indent="-342900" lvl="3" marL="1828800" algn="l">
              <a:spcBef>
                <a:spcPts val="1200"/>
              </a:spcBef>
              <a:spcAft>
                <a:spcPts val="0"/>
              </a:spcAft>
              <a:buClr>
                <a:schemeClr val="dk1"/>
              </a:buClr>
              <a:buSzPts val="1800"/>
              <a:buChar char="●"/>
              <a:defRPr/>
            </a:lvl4pPr>
            <a:lvl5pPr indent="-342900" lvl="4" marL="2286000" algn="l">
              <a:spcBef>
                <a:spcPts val="1200"/>
              </a:spcBef>
              <a:spcAft>
                <a:spcPts val="0"/>
              </a:spcAft>
              <a:buClr>
                <a:schemeClr val="dk1"/>
              </a:buClr>
              <a:buSzPts val="1800"/>
              <a:buChar char="○"/>
              <a:defRPr/>
            </a:lvl5pPr>
            <a:lvl6pPr indent="-342900" lvl="5" marL="2743200" algn="l">
              <a:spcBef>
                <a:spcPts val="120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
        <p:nvSpPr>
          <p:cNvPr id="53" name="Google Shape;53;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3" name="Shape 63"/>
        <p:cNvGrpSpPr/>
        <p:nvPr/>
      </p:nvGrpSpPr>
      <p:grpSpPr>
        <a:xfrm>
          <a:off x="0" y="0"/>
          <a:ext cx="0" cy="0"/>
          <a:chOff x="0" y="0"/>
          <a:chExt cx="0" cy="0"/>
        </a:xfrm>
      </p:grpSpPr>
      <p:sp>
        <p:nvSpPr>
          <p:cNvPr id="64" name="Google Shape;64;p15"/>
          <p:cNvSpPr txBox="1"/>
          <p:nvPr/>
        </p:nvSpPr>
        <p:spPr>
          <a:xfrm>
            <a:off x="2543537" y="-1006997"/>
            <a:ext cx="138548"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5" name="Google Shape;65;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Open Sans"/>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6" name="Google Shape;66;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SzPts val="1800"/>
              <a:buNone/>
              <a:defRPr sz="1800"/>
            </a:lvl1pPr>
            <a:lvl2pPr lvl="1" algn="l">
              <a:lnSpc>
                <a:spcPct val="90000"/>
              </a:lnSpc>
              <a:spcBef>
                <a:spcPts val="400"/>
              </a:spcBef>
              <a:spcAft>
                <a:spcPts val="0"/>
              </a:spcAft>
              <a:buSzPts val="1400"/>
              <a:buChar char="•"/>
              <a:defRPr/>
            </a:lvl2pPr>
            <a:lvl3pPr lvl="2" algn="l">
              <a:lnSpc>
                <a:spcPct val="90000"/>
              </a:lnSpc>
              <a:spcBef>
                <a:spcPts val="400"/>
              </a:spcBef>
              <a:spcAft>
                <a:spcPts val="0"/>
              </a:spcAft>
              <a:buSzPts val="1400"/>
              <a:buChar char="•"/>
              <a:defRPr/>
            </a:lvl3pPr>
            <a:lvl4pPr lvl="3" algn="l">
              <a:lnSpc>
                <a:spcPct val="90000"/>
              </a:lnSpc>
              <a:spcBef>
                <a:spcPts val="400"/>
              </a:spcBef>
              <a:spcAft>
                <a:spcPts val="0"/>
              </a:spcAft>
              <a:buSzPts val="1400"/>
              <a:buChar char="•"/>
              <a:defRPr/>
            </a:lvl4pPr>
            <a:lvl5pPr lvl="4" algn="l">
              <a:lnSpc>
                <a:spcPct val="90000"/>
              </a:lnSpc>
              <a:spcBef>
                <a:spcPts val="400"/>
              </a:spcBef>
              <a:spcAft>
                <a:spcPts val="0"/>
              </a:spcAft>
              <a:buSzPts val="1400"/>
              <a:buChar char="•"/>
              <a:defRPr/>
            </a:lvl5pPr>
            <a:lvl6pPr lvl="5" algn="l">
              <a:lnSpc>
                <a:spcPct val="90000"/>
              </a:lnSpc>
              <a:spcBef>
                <a:spcPts val="400"/>
              </a:spcBef>
              <a:spcAft>
                <a:spcPts val="0"/>
              </a:spcAft>
              <a:buClr>
                <a:schemeClr val="dk1"/>
              </a:buClr>
              <a:buSzPts val="1400"/>
              <a:buChar char="•"/>
              <a:defRPr/>
            </a:lvl6pPr>
            <a:lvl7pPr lvl="6" algn="l">
              <a:lnSpc>
                <a:spcPct val="90000"/>
              </a:lnSpc>
              <a:spcBef>
                <a:spcPts val="400"/>
              </a:spcBef>
              <a:spcAft>
                <a:spcPts val="0"/>
              </a:spcAft>
              <a:buClr>
                <a:schemeClr val="dk1"/>
              </a:buClr>
              <a:buSzPts val="1400"/>
              <a:buChar char="•"/>
              <a:defRPr/>
            </a:lvl7pPr>
            <a:lvl8pPr lvl="7" algn="l">
              <a:lnSpc>
                <a:spcPct val="90000"/>
              </a:lnSpc>
              <a:spcBef>
                <a:spcPts val="400"/>
              </a:spcBef>
              <a:spcAft>
                <a:spcPts val="0"/>
              </a:spcAft>
              <a:buClr>
                <a:schemeClr val="dk1"/>
              </a:buClr>
              <a:buSzPts val="1400"/>
              <a:buChar char="•"/>
              <a:defRPr/>
            </a:lvl8pPr>
            <a:lvl9pPr lvl="8" algn="l">
              <a:lnSpc>
                <a:spcPct val="90000"/>
              </a:lnSpc>
              <a:spcBef>
                <a:spcPts val="400"/>
              </a:spcBef>
              <a:spcAft>
                <a:spcPts val="0"/>
              </a:spcAft>
              <a:buClr>
                <a:schemeClr val="dk1"/>
              </a:buClr>
              <a:buSzPts val="1400"/>
              <a:buChar char="•"/>
              <a:defRPr/>
            </a:lvl9pPr>
          </a:lstStyle>
          <a:p/>
        </p:txBody>
      </p:sp>
      <p:sp>
        <p:nvSpPr>
          <p:cNvPr id="67" name="Google Shape;67;p15"/>
          <p:cNvSpPr txBox="1"/>
          <p:nvPr>
            <p:ph idx="10" type="dt"/>
          </p:nvPr>
        </p:nvSpPr>
        <p:spPr>
          <a:xfrm>
            <a:off x="3500683" y="4739656"/>
            <a:ext cx="2133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400">
                <a:solidFill>
                  <a:srgbClr val="888888"/>
                </a:solidFill>
                <a:latin typeface="Avenir"/>
                <a:ea typeface="Avenir"/>
                <a:cs typeface="Avenir"/>
                <a:sym typeface="Avenir"/>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9" name="Shape 69"/>
        <p:cNvGrpSpPr/>
        <p:nvPr/>
      </p:nvGrpSpPr>
      <p:grpSpPr>
        <a:xfrm>
          <a:off x="0" y="0"/>
          <a:ext cx="0" cy="0"/>
          <a:chOff x="0" y="0"/>
          <a:chExt cx="0" cy="0"/>
        </a:xfrm>
      </p:grpSpPr>
      <p:sp>
        <p:nvSpPr>
          <p:cNvPr id="70" name="Google Shape;70;p16"/>
          <p:cNvSpPr txBox="1"/>
          <p:nvPr>
            <p:ph type="ctrTitle"/>
          </p:nvPr>
        </p:nvSpPr>
        <p:spPr>
          <a:xfrm>
            <a:off x="656862" y="459808"/>
            <a:ext cx="7668229" cy="54719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1" name="Google Shape;71;p16"/>
          <p:cNvSpPr txBox="1"/>
          <p:nvPr>
            <p:ph idx="1" type="subTitle"/>
          </p:nvPr>
        </p:nvSpPr>
        <p:spPr>
          <a:xfrm>
            <a:off x="1250065" y="1312566"/>
            <a:ext cx="6484717" cy="2628613"/>
          </a:xfrm>
          <a:prstGeom prst="rect">
            <a:avLst/>
          </a:prstGeom>
          <a:noFill/>
          <a:ln>
            <a:noFill/>
          </a:ln>
        </p:spPr>
        <p:txBody>
          <a:bodyPr anchorCtr="0" anchor="t" bIns="34275" lIns="68575" spcFirstLastPara="1" rIns="68575" wrap="square" tIns="34275">
            <a:normAutofit/>
          </a:bodyPr>
          <a:lstStyle>
            <a:lvl1pPr lvl="0" algn="l">
              <a:lnSpc>
                <a:spcPct val="90000"/>
              </a:lnSpc>
              <a:spcBef>
                <a:spcPts val="800"/>
              </a:spcBef>
              <a:spcAft>
                <a:spcPts val="0"/>
              </a:spcAft>
              <a:buSzPts val="1400"/>
              <a:buChar char="•"/>
              <a:defRPr/>
            </a:lvl1pPr>
            <a:lvl2pPr lvl="1" algn="l">
              <a:lnSpc>
                <a:spcPct val="90000"/>
              </a:lnSpc>
              <a:spcBef>
                <a:spcPts val="400"/>
              </a:spcBef>
              <a:spcAft>
                <a:spcPts val="0"/>
              </a:spcAft>
              <a:buSzPts val="1400"/>
              <a:buChar char="•"/>
              <a:defRPr/>
            </a:lvl2pPr>
            <a:lvl3pPr lvl="2" algn="l">
              <a:lnSpc>
                <a:spcPct val="90000"/>
              </a:lnSpc>
              <a:spcBef>
                <a:spcPts val="400"/>
              </a:spcBef>
              <a:spcAft>
                <a:spcPts val="0"/>
              </a:spcAft>
              <a:buSzPts val="1400"/>
              <a:buChar char="•"/>
              <a:defRPr/>
            </a:lvl3pPr>
            <a:lvl4pPr lvl="3" algn="l">
              <a:lnSpc>
                <a:spcPct val="90000"/>
              </a:lnSpc>
              <a:spcBef>
                <a:spcPts val="400"/>
              </a:spcBef>
              <a:spcAft>
                <a:spcPts val="0"/>
              </a:spcAft>
              <a:buSzPts val="1400"/>
              <a:buChar char="•"/>
              <a:defRPr/>
            </a:lvl4pPr>
            <a:lvl5pPr lvl="4" algn="l">
              <a:lnSpc>
                <a:spcPct val="90000"/>
              </a:lnSpc>
              <a:spcBef>
                <a:spcPts val="400"/>
              </a:spcBef>
              <a:spcAft>
                <a:spcPts val="0"/>
              </a:spcAft>
              <a:buSzPts val="1400"/>
              <a:buChar char="•"/>
              <a:defRPr/>
            </a:lvl5pPr>
            <a:lvl6pPr lvl="5" algn="l">
              <a:lnSpc>
                <a:spcPct val="90000"/>
              </a:lnSpc>
              <a:spcBef>
                <a:spcPts val="400"/>
              </a:spcBef>
              <a:spcAft>
                <a:spcPts val="0"/>
              </a:spcAft>
              <a:buClr>
                <a:schemeClr val="dk1"/>
              </a:buClr>
              <a:buSzPts val="1400"/>
              <a:buChar char="•"/>
              <a:defRPr/>
            </a:lvl6pPr>
            <a:lvl7pPr lvl="6" algn="l">
              <a:lnSpc>
                <a:spcPct val="90000"/>
              </a:lnSpc>
              <a:spcBef>
                <a:spcPts val="400"/>
              </a:spcBef>
              <a:spcAft>
                <a:spcPts val="0"/>
              </a:spcAft>
              <a:buClr>
                <a:schemeClr val="dk1"/>
              </a:buClr>
              <a:buSzPts val="1400"/>
              <a:buChar char="•"/>
              <a:defRPr/>
            </a:lvl7pPr>
            <a:lvl8pPr lvl="7" algn="l">
              <a:lnSpc>
                <a:spcPct val="90000"/>
              </a:lnSpc>
              <a:spcBef>
                <a:spcPts val="400"/>
              </a:spcBef>
              <a:spcAft>
                <a:spcPts val="0"/>
              </a:spcAft>
              <a:buClr>
                <a:schemeClr val="dk1"/>
              </a:buClr>
              <a:buSzPts val="1400"/>
              <a:buChar char="•"/>
              <a:defRPr/>
            </a:lvl8pPr>
            <a:lvl9pPr lvl="8" algn="l">
              <a:lnSpc>
                <a:spcPct val="90000"/>
              </a:lnSpc>
              <a:spcBef>
                <a:spcPts val="400"/>
              </a:spcBef>
              <a:spcAft>
                <a:spcPts val="0"/>
              </a:spcAft>
              <a:buClr>
                <a:schemeClr val="dk1"/>
              </a:buClr>
              <a:buSzPts val="1400"/>
              <a:buChar char="•"/>
              <a:defRPr/>
            </a:lvl9pPr>
          </a:lstStyle>
          <a:p/>
        </p:txBody>
      </p:sp>
      <p:sp>
        <p:nvSpPr>
          <p:cNvPr id="72" name="Google Shape;72;p16"/>
          <p:cNvSpPr txBox="1"/>
          <p:nvPr>
            <p:ph idx="10" type="dt"/>
          </p:nvPr>
        </p:nvSpPr>
        <p:spPr>
          <a:xfrm>
            <a:off x="3500683" y="4739656"/>
            <a:ext cx="2133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4" name="Shape 74"/>
        <p:cNvGrpSpPr/>
        <p:nvPr/>
      </p:nvGrpSpPr>
      <p:grpSpPr>
        <a:xfrm>
          <a:off x="0" y="0"/>
          <a:ext cx="0" cy="0"/>
          <a:chOff x="0" y="0"/>
          <a:chExt cx="0" cy="0"/>
        </a:xfrm>
      </p:grpSpPr>
      <p:sp>
        <p:nvSpPr>
          <p:cNvPr id="75" name="Google Shape;75;p17"/>
          <p:cNvSpPr/>
          <p:nvPr/>
        </p:nvSpPr>
        <p:spPr>
          <a:xfrm>
            <a:off x="0" y="0"/>
            <a:ext cx="9144000" cy="4473655"/>
          </a:xfrm>
          <a:prstGeom prst="rect">
            <a:avLst/>
          </a:prstGeom>
          <a:solidFill>
            <a:srgbClr val="D0CEC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6" name="Google Shape;76;p17"/>
          <p:cNvSpPr txBox="1"/>
          <p:nvPr/>
        </p:nvSpPr>
        <p:spPr>
          <a:xfrm>
            <a:off x="3664327" y="1885670"/>
            <a:ext cx="1696618"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Open Sans"/>
                <a:ea typeface="Open Sans"/>
                <a:cs typeface="Open Sans"/>
                <a:sym typeface="Open Sans"/>
              </a:rPr>
              <a:t>IMAGE SIZE EXAMPLE</a:t>
            </a:r>
            <a:endParaRPr sz="1100"/>
          </a:p>
        </p:txBody>
      </p:sp>
      <p:sp>
        <p:nvSpPr>
          <p:cNvPr id="77" name="Google Shape;77;p17"/>
          <p:cNvSpPr txBox="1"/>
          <p:nvPr>
            <p:ph idx="10" type="dt"/>
          </p:nvPr>
        </p:nvSpPr>
        <p:spPr>
          <a:xfrm>
            <a:off x="3500683" y="4739656"/>
            <a:ext cx="2133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79" name="Shape 79"/>
        <p:cNvGrpSpPr/>
        <p:nvPr/>
      </p:nvGrpSpPr>
      <p:grpSpPr>
        <a:xfrm>
          <a:off x="0" y="0"/>
          <a:ext cx="0" cy="0"/>
          <a:chOff x="0" y="0"/>
          <a:chExt cx="0" cy="0"/>
        </a:xfrm>
      </p:grpSpPr>
      <p:sp>
        <p:nvSpPr>
          <p:cNvPr id="80" name="Google Shape;80;p18"/>
          <p:cNvSpPr/>
          <p:nvPr/>
        </p:nvSpPr>
        <p:spPr>
          <a:xfrm>
            <a:off x="0" y="0"/>
            <a:ext cx="4570196" cy="4473655"/>
          </a:xfrm>
          <a:prstGeom prst="rect">
            <a:avLst/>
          </a:prstGeom>
          <a:solidFill>
            <a:srgbClr val="D0CEC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81" name="Google Shape;81;p18"/>
          <p:cNvSpPr txBox="1"/>
          <p:nvPr/>
        </p:nvSpPr>
        <p:spPr>
          <a:xfrm>
            <a:off x="1095397" y="1885670"/>
            <a:ext cx="2544578"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Open Sans"/>
                <a:ea typeface="Open Sans"/>
                <a:cs typeface="Open Sans"/>
                <a:sym typeface="Open Sans"/>
              </a:rPr>
              <a:t>HALF PAGE IMAGE SIZE EXAMPLE</a:t>
            </a:r>
            <a:endParaRPr sz="1100"/>
          </a:p>
        </p:txBody>
      </p:sp>
      <p:sp>
        <p:nvSpPr>
          <p:cNvPr id="82" name="Google Shape;82;p18"/>
          <p:cNvSpPr txBox="1"/>
          <p:nvPr>
            <p:ph type="ctrTitle"/>
          </p:nvPr>
        </p:nvSpPr>
        <p:spPr>
          <a:xfrm>
            <a:off x="4717025" y="961617"/>
            <a:ext cx="3854846" cy="54718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subTitle"/>
          </p:nvPr>
        </p:nvSpPr>
        <p:spPr>
          <a:xfrm>
            <a:off x="4717024" y="1719382"/>
            <a:ext cx="6484717" cy="2628613"/>
          </a:xfrm>
          <a:prstGeom prst="rect">
            <a:avLst/>
          </a:prstGeom>
          <a:noFill/>
          <a:ln>
            <a:noFill/>
          </a:ln>
        </p:spPr>
        <p:txBody>
          <a:bodyPr anchorCtr="0" anchor="t" bIns="34275" lIns="68575" spcFirstLastPara="1" rIns="68575" wrap="square" tIns="34275">
            <a:normAutofit/>
          </a:bodyPr>
          <a:lstStyle>
            <a:lvl1pPr lvl="0" algn="l">
              <a:lnSpc>
                <a:spcPct val="90000"/>
              </a:lnSpc>
              <a:spcBef>
                <a:spcPts val="800"/>
              </a:spcBef>
              <a:spcAft>
                <a:spcPts val="0"/>
              </a:spcAft>
              <a:buSzPts val="1400"/>
              <a:buChar char="•"/>
              <a:defRPr/>
            </a:lvl1pPr>
            <a:lvl2pPr lvl="1" algn="l">
              <a:lnSpc>
                <a:spcPct val="90000"/>
              </a:lnSpc>
              <a:spcBef>
                <a:spcPts val="400"/>
              </a:spcBef>
              <a:spcAft>
                <a:spcPts val="0"/>
              </a:spcAft>
              <a:buSzPts val="1400"/>
              <a:buChar char="•"/>
              <a:defRPr/>
            </a:lvl2pPr>
            <a:lvl3pPr lvl="2" algn="l">
              <a:lnSpc>
                <a:spcPct val="90000"/>
              </a:lnSpc>
              <a:spcBef>
                <a:spcPts val="400"/>
              </a:spcBef>
              <a:spcAft>
                <a:spcPts val="0"/>
              </a:spcAft>
              <a:buSzPts val="1400"/>
              <a:buChar char="•"/>
              <a:defRPr/>
            </a:lvl3pPr>
            <a:lvl4pPr lvl="3" algn="l">
              <a:lnSpc>
                <a:spcPct val="90000"/>
              </a:lnSpc>
              <a:spcBef>
                <a:spcPts val="400"/>
              </a:spcBef>
              <a:spcAft>
                <a:spcPts val="0"/>
              </a:spcAft>
              <a:buSzPts val="1400"/>
              <a:buChar char="•"/>
              <a:defRPr/>
            </a:lvl4pPr>
            <a:lvl5pPr lvl="4" algn="l">
              <a:lnSpc>
                <a:spcPct val="90000"/>
              </a:lnSpc>
              <a:spcBef>
                <a:spcPts val="400"/>
              </a:spcBef>
              <a:spcAft>
                <a:spcPts val="0"/>
              </a:spcAft>
              <a:buSzPts val="1400"/>
              <a:buChar char="•"/>
              <a:defRPr/>
            </a:lvl5pPr>
            <a:lvl6pPr lvl="5" algn="l">
              <a:lnSpc>
                <a:spcPct val="90000"/>
              </a:lnSpc>
              <a:spcBef>
                <a:spcPts val="400"/>
              </a:spcBef>
              <a:spcAft>
                <a:spcPts val="0"/>
              </a:spcAft>
              <a:buClr>
                <a:schemeClr val="dk1"/>
              </a:buClr>
              <a:buSzPts val="1400"/>
              <a:buChar char="•"/>
              <a:defRPr/>
            </a:lvl6pPr>
            <a:lvl7pPr lvl="6" algn="l">
              <a:lnSpc>
                <a:spcPct val="90000"/>
              </a:lnSpc>
              <a:spcBef>
                <a:spcPts val="400"/>
              </a:spcBef>
              <a:spcAft>
                <a:spcPts val="0"/>
              </a:spcAft>
              <a:buClr>
                <a:schemeClr val="dk1"/>
              </a:buClr>
              <a:buSzPts val="1400"/>
              <a:buChar char="•"/>
              <a:defRPr/>
            </a:lvl7pPr>
            <a:lvl8pPr lvl="7" algn="l">
              <a:lnSpc>
                <a:spcPct val="90000"/>
              </a:lnSpc>
              <a:spcBef>
                <a:spcPts val="400"/>
              </a:spcBef>
              <a:spcAft>
                <a:spcPts val="0"/>
              </a:spcAft>
              <a:buClr>
                <a:schemeClr val="dk1"/>
              </a:buClr>
              <a:buSzPts val="1400"/>
              <a:buChar char="•"/>
              <a:defRPr/>
            </a:lvl8pPr>
            <a:lvl9pPr lvl="8" algn="l">
              <a:lnSpc>
                <a:spcPct val="90000"/>
              </a:lnSpc>
              <a:spcBef>
                <a:spcPts val="400"/>
              </a:spcBef>
              <a:spcAft>
                <a:spcPts val="0"/>
              </a:spcAft>
              <a:buClr>
                <a:schemeClr val="dk1"/>
              </a:buClr>
              <a:buSzPts val="1400"/>
              <a:buChar char="•"/>
              <a:defRPr/>
            </a:lvl9pPr>
          </a:lstStyle>
          <a:p/>
        </p:txBody>
      </p:sp>
      <p:sp>
        <p:nvSpPr>
          <p:cNvPr id="84" name="Google Shape;84;p18"/>
          <p:cNvSpPr txBox="1"/>
          <p:nvPr>
            <p:ph idx="10" type="dt"/>
          </p:nvPr>
        </p:nvSpPr>
        <p:spPr>
          <a:xfrm>
            <a:off x="3500683" y="4739656"/>
            <a:ext cx="2133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86" name="Shape 86"/>
        <p:cNvGrpSpPr/>
        <p:nvPr/>
      </p:nvGrpSpPr>
      <p:grpSpPr>
        <a:xfrm>
          <a:off x="0" y="0"/>
          <a:ext cx="0" cy="0"/>
          <a:chOff x="0" y="0"/>
          <a:chExt cx="0" cy="0"/>
        </a:xfrm>
      </p:grpSpPr>
      <p:sp>
        <p:nvSpPr>
          <p:cNvPr id="87" name="Google Shape;87;p19"/>
          <p:cNvSpPr/>
          <p:nvPr/>
        </p:nvSpPr>
        <p:spPr>
          <a:xfrm>
            <a:off x="4573804" y="0"/>
            <a:ext cx="4570196" cy="4473655"/>
          </a:xfrm>
          <a:prstGeom prst="rect">
            <a:avLst/>
          </a:prstGeom>
          <a:solidFill>
            <a:srgbClr val="D0CEC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88" name="Google Shape;88;p19"/>
          <p:cNvSpPr txBox="1"/>
          <p:nvPr/>
        </p:nvSpPr>
        <p:spPr>
          <a:xfrm>
            <a:off x="5669200" y="1885670"/>
            <a:ext cx="2544578"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Open Sans"/>
                <a:ea typeface="Open Sans"/>
                <a:cs typeface="Open Sans"/>
                <a:sym typeface="Open Sans"/>
              </a:rPr>
              <a:t>HALF PAGE IMAGE SIZE EXAMPLE</a:t>
            </a:r>
            <a:endParaRPr sz="1100"/>
          </a:p>
        </p:txBody>
      </p:sp>
      <p:sp>
        <p:nvSpPr>
          <p:cNvPr id="89" name="Google Shape;89;p19"/>
          <p:cNvSpPr txBox="1"/>
          <p:nvPr>
            <p:ph type="ctrTitle"/>
          </p:nvPr>
        </p:nvSpPr>
        <p:spPr>
          <a:xfrm>
            <a:off x="259324" y="961617"/>
            <a:ext cx="3854846" cy="54718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0" name="Google Shape;90;p19"/>
          <p:cNvSpPr txBox="1"/>
          <p:nvPr>
            <p:ph idx="1" type="subTitle"/>
          </p:nvPr>
        </p:nvSpPr>
        <p:spPr>
          <a:xfrm>
            <a:off x="259324" y="1719382"/>
            <a:ext cx="4314479" cy="2628613"/>
          </a:xfrm>
          <a:prstGeom prst="rect">
            <a:avLst/>
          </a:prstGeom>
          <a:noFill/>
          <a:ln>
            <a:noFill/>
          </a:ln>
        </p:spPr>
        <p:txBody>
          <a:bodyPr anchorCtr="0" anchor="t" bIns="34275" lIns="68575" spcFirstLastPara="1" rIns="68575" wrap="square" tIns="34275">
            <a:normAutofit/>
          </a:bodyPr>
          <a:lstStyle>
            <a:lvl1pPr lvl="0" algn="l">
              <a:lnSpc>
                <a:spcPct val="90000"/>
              </a:lnSpc>
              <a:spcBef>
                <a:spcPts val="800"/>
              </a:spcBef>
              <a:spcAft>
                <a:spcPts val="0"/>
              </a:spcAft>
              <a:buSzPts val="1400"/>
              <a:buChar char="•"/>
              <a:defRPr/>
            </a:lvl1pPr>
            <a:lvl2pPr lvl="1" algn="l">
              <a:lnSpc>
                <a:spcPct val="90000"/>
              </a:lnSpc>
              <a:spcBef>
                <a:spcPts val="400"/>
              </a:spcBef>
              <a:spcAft>
                <a:spcPts val="0"/>
              </a:spcAft>
              <a:buSzPts val="1400"/>
              <a:buChar char="•"/>
              <a:defRPr/>
            </a:lvl2pPr>
            <a:lvl3pPr lvl="2" algn="l">
              <a:lnSpc>
                <a:spcPct val="90000"/>
              </a:lnSpc>
              <a:spcBef>
                <a:spcPts val="400"/>
              </a:spcBef>
              <a:spcAft>
                <a:spcPts val="0"/>
              </a:spcAft>
              <a:buSzPts val="1400"/>
              <a:buChar char="•"/>
              <a:defRPr/>
            </a:lvl3pPr>
            <a:lvl4pPr lvl="3" algn="l">
              <a:lnSpc>
                <a:spcPct val="90000"/>
              </a:lnSpc>
              <a:spcBef>
                <a:spcPts val="400"/>
              </a:spcBef>
              <a:spcAft>
                <a:spcPts val="0"/>
              </a:spcAft>
              <a:buSzPts val="1400"/>
              <a:buChar char="•"/>
              <a:defRPr/>
            </a:lvl4pPr>
            <a:lvl5pPr lvl="4" algn="l">
              <a:lnSpc>
                <a:spcPct val="90000"/>
              </a:lnSpc>
              <a:spcBef>
                <a:spcPts val="400"/>
              </a:spcBef>
              <a:spcAft>
                <a:spcPts val="0"/>
              </a:spcAft>
              <a:buSzPts val="1400"/>
              <a:buChar char="•"/>
              <a:defRPr/>
            </a:lvl5pPr>
            <a:lvl6pPr lvl="5" algn="l">
              <a:lnSpc>
                <a:spcPct val="90000"/>
              </a:lnSpc>
              <a:spcBef>
                <a:spcPts val="400"/>
              </a:spcBef>
              <a:spcAft>
                <a:spcPts val="0"/>
              </a:spcAft>
              <a:buClr>
                <a:schemeClr val="dk1"/>
              </a:buClr>
              <a:buSzPts val="1400"/>
              <a:buChar char="•"/>
              <a:defRPr/>
            </a:lvl6pPr>
            <a:lvl7pPr lvl="6" algn="l">
              <a:lnSpc>
                <a:spcPct val="90000"/>
              </a:lnSpc>
              <a:spcBef>
                <a:spcPts val="400"/>
              </a:spcBef>
              <a:spcAft>
                <a:spcPts val="0"/>
              </a:spcAft>
              <a:buClr>
                <a:schemeClr val="dk1"/>
              </a:buClr>
              <a:buSzPts val="1400"/>
              <a:buChar char="•"/>
              <a:defRPr/>
            </a:lvl7pPr>
            <a:lvl8pPr lvl="7" algn="l">
              <a:lnSpc>
                <a:spcPct val="90000"/>
              </a:lnSpc>
              <a:spcBef>
                <a:spcPts val="400"/>
              </a:spcBef>
              <a:spcAft>
                <a:spcPts val="0"/>
              </a:spcAft>
              <a:buClr>
                <a:schemeClr val="dk1"/>
              </a:buClr>
              <a:buSzPts val="1400"/>
              <a:buChar char="•"/>
              <a:defRPr/>
            </a:lvl8pPr>
            <a:lvl9pPr lvl="8" algn="l">
              <a:lnSpc>
                <a:spcPct val="90000"/>
              </a:lnSpc>
              <a:spcBef>
                <a:spcPts val="400"/>
              </a:spcBef>
              <a:spcAft>
                <a:spcPts val="0"/>
              </a:spcAft>
              <a:buClr>
                <a:schemeClr val="dk1"/>
              </a:buClr>
              <a:buSzPts val="1400"/>
              <a:buChar char="•"/>
              <a:defRPr/>
            </a:lvl9pPr>
          </a:lstStyle>
          <a:p/>
        </p:txBody>
      </p:sp>
      <p:sp>
        <p:nvSpPr>
          <p:cNvPr id="91" name="Google Shape;91;p19"/>
          <p:cNvSpPr txBox="1"/>
          <p:nvPr>
            <p:ph idx="10" type="dt"/>
          </p:nvPr>
        </p:nvSpPr>
        <p:spPr>
          <a:xfrm>
            <a:off x="3500683" y="4739656"/>
            <a:ext cx="2133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Open Sans"/>
              <a:buNone/>
              <a:defRPr b="1" i="0" sz="3300" u="none" cap="none" strike="noStrike">
                <a:solidFill>
                  <a:schemeClr val="dk1"/>
                </a:solidFill>
                <a:latin typeface="Open Sans"/>
                <a:ea typeface="Open Sans"/>
                <a:cs typeface="Open Sans"/>
                <a:sym typeface="Open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8" name="Google Shape;58;p14"/>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rgbClr val="FFC000"/>
              </a:buClr>
              <a:buSzPts val="2100"/>
              <a:buFont typeface="Arial"/>
              <a:buChar char="•"/>
              <a:defRPr b="0" i="0" sz="2100" u="none" cap="none" strike="noStrike">
                <a:solidFill>
                  <a:schemeClr val="dk1"/>
                </a:solidFill>
                <a:latin typeface="Open Sans"/>
                <a:ea typeface="Open Sans"/>
                <a:cs typeface="Open Sans"/>
                <a:sym typeface="Open Sans"/>
              </a:defRPr>
            </a:lvl1pPr>
            <a:lvl2pPr indent="-342900" lvl="1" marL="914400" marR="0" rtl="0" algn="l">
              <a:lnSpc>
                <a:spcPct val="90000"/>
              </a:lnSpc>
              <a:spcBef>
                <a:spcPts val="400"/>
              </a:spcBef>
              <a:spcAft>
                <a:spcPts val="0"/>
              </a:spcAft>
              <a:buClr>
                <a:srgbClr val="FFC000"/>
              </a:buClr>
              <a:buSzPts val="1800"/>
              <a:buFont typeface="Arial"/>
              <a:buChar char="•"/>
              <a:defRPr b="0" i="0" sz="1800" u="none" cap="none" strike="noStrike">
                <a:solidFill>
                  <a:schemeClr val="dk1"/>
                </a:solidFill>
                <a:latin typeface="Open Sans"/>
                <a:ea typeface="Open Sans"/>
                <a:cs typeface="Open Sans"/>
                <a:sym typeface="Open Sans"/>
              </a:defRPr>
            </a:lvl2pPr>
            <a:lvl3pPr indent="-323850" lvl="2" marL="1371600" marR="0" rtl="0" algn="l">
              <a:lnSpc>
                <a:spcPct val="90000"/>
              </a:lnSpc>
              <a:spcBef>
                <a:spcPts val="400"/>
              </a:spcBef>
              <a:spcAft>
                <a:spcPts val="0"/>
              </a:spcAft>
              <a:buClr>
                <a:srgbClr val="FFC000"/>
              </a:buClr>
              <a:buSzPts val="1500"/>
              <a:buFont typeface="Arial"/>
              <a:buChar char="•"/>
              <a:defRPr b="0" i="0" sz="1500" u="none" cap="none" strike="noStrike">
                <a:solidFill>
                  <a:schemeClr val="dk1"/>
                </a:solidFill>
                <a:latin typeface="Open Sans"/>
                <a:ea typeface="Open Sans"/>
                <a:cs typeface="Open Sans"/>
                <a:sym typeface="Open Sans"/>
              </a:defRPr>
            </a:lvl3pPr>
            <a:lvl4pPr indent="-317500" lvl="3" marL="1828800" marR="0" rtl="0" algn="l">
              <a:lnSpc>
                <a:spcPct val="90000"/>
              </a:lnSpc>
              <a:spcBef>
                <a:spcPts val="400"/>
              </a:spcBef>
              <a:spcAft>
                <a:spcPts val="0"/>
              </a:spcAft>
              <a:buClr>
                <a:srgbClr val="FFC000"/>
              </a:buClr>
              <a:buSzPts val="1400"/>
              <a:buFont typeface="Arial"/>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90000"/>
              </a:lnSpc>
              <a:spcBef>
                <a:spcPts val="400"/>
              </a:spcBef>
              <a:spcAft>
                <a:spcPts val="0"/>
              </a:spcAft>
              <a:buClr>
                <a:srgbClr val="FFC000"/>
              </a:buClr>
              <a:buSzPts val="1400"/>
              <a:buFont typeface="Arial"/>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9" name="Google Shape;59;p14"/>
          <p:cNvSpPr txBox="1"/>
          <p:nvPr>
            <p:ph idx="10" type="dt"/>
          </p:nvPr>
        </p:nvSpPr>
        <p:spPr>
          <a:xfrm>
            <a:off x="3500683" y="4739656"/>
            <a:ext cx="21336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1400" u="none" cap="none" strike="noStrike">
                <a:solidFill>
                  <a:srgbClr val="888888"/>
                </a:solidFill>
                <a:latin typeface="Avenir"/>
                <a:ea typeface="Avenir"/>
                <a:cs typeface="Avenir"/>
                <a:sym typeface="Avenir"/>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pic>
        <p:nvPicPr>
          <p:cNvPr descr="MichiganTech_Horizontal_TwoColor.png" id="60" name="Google Shape;60;p14"/>
          <p:cNvPicPr preferRelativeResize="0"/>
          <p:nvPr/>
        </p:nvPicPr>
        <p:blipFill rotWithShape="1">
          <a:blip r:embed="rId1">
            <a:alphaModFix/>
          </a:blip>
          <a:srcRect b="0" l="0" r="0" t="0"/>
          <a:stretch/>
        </p:blipFill>
        <p:spPr>
          <a:xfrm>
            <a:off x="6798634" y="4710047"/>
            <a:ext cx="1710490" cy="345814"/>
          </a:xfrm>
          <a:prstGeom prst="rect">
            <a:avLst/>
          </a:prstGeom>
          <a:noFill/>
          <a:ln>
            <a:noFill/>
          </a:ln>
        </p:spPr>
      </p:pic>
      <p:cxnSp>
        <p:nvCxnSpPr>
          <p:cNvPr id="61" name="Google Shape;61;p14"/>
          <p:cNvCxnSpPr/>
          <p:nvPr/>
        </p:nvCxnSpPr>
        <p:spPr>
          <a:xfrm>
            <a:off x="628650" y="4632722"/>
            <a:ext cx="7886700" cy="0"/>
          </a:xfrm>
          <a:prstGeom prst="straightConnector1">
            <a:avLst/>
          </a:prstGeom>
          <a:noFill/>
          <a:ln cap="flat" cmpd="sng" w="9525">
            <a:solidFill>
              <a:schemeClr val="dk1"/>
            </a:solidFill>
            <a:prstDash val="solid"/>
            <a:miter lim="800000"/>
            <a:headEnd len="sm" w="sm" type="none"/>
            <a:tailEnd len="sm" w="sm" type="none"/>
          </a:ln>
        </p:spPr>
      </p:cxnSp>
      <p:sp>
        <p:nvSpPr>
          <p:cNvPr id="62" name="Google Shape;62;p1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Open Sans"/>
                <a:ea typeface="Open Sans"/>
                <a:cs typeface="Open Sans"/>
                <a:sym typeface="Open Sans"/>
              </a:defRPr>
            </a:lvl1pPr>
            <a:lvl2pPr lvl="1" algn="r">
              <a:buNone/>
              <a:defRPr sz="1300">
                <a:solidFill>
                  <a:schemeClr val="dk1"/>
                </a:solidFill>
                <a:latin typeface="Open Sans"/>
                <a:ea typeface="Open Sans"/>
                <a:cs typeface="Open Sans"/>
                <a:sym typeface="Open Sans"/>
              </a:defRPr>
            </a:lvl2pPr>
            <a:lvl3pPr lvl="2" algn="r">
              <a:buNone/>
              <a:defRPr sz="1300">
                <a:solidFill>
                  <a:schemeClr val="dk1"/>
                </a:solidFill>
                <a:latin typeface="Open Sans"/>
                <a:ea typeface="Open Sans"/>
                <a:cs typeface="Open Sans"/>
                <a:sym typeface="Open Sans"/>
              </a:defRPr>
            </a:lvl3pPr>
            <a:lvl4pPr lvl="3" algn="r">
              <a:buNone/>
              <a:defRPr sz="1300">
                <a:solidFill>
                  <a:schemeClr val="dk1"/>
                </a:solidFill>
                <a:latin typeface="Open Sans"/>
                <a:ea typeface="Open Sans"/>
                <a:cs typeface="Open Sans"/>
                <a:sym typeface="Open Sans"/>
              </a:defRPr>
            </a:lvl4pPr>
            <a:lvl5pPr lvl="4" algn="r">
              <a:buNone/>
              <a:defRPr sz="1300">
                <a:solidFill>
                  <a:schemeClr val="dk1"/>
                </a:solidFill>
                <a:latin typeface="Open Sans"/>
                <a:ea typeface="Open Sans"/>
                <a:cs typeface="Open Sans"/>
                <a:sym typeface="Open Sans"/>
              </a:defRPr>
            </a:lvl5pPr>
            <a:lvl6pPr lvl="5" algn="r">
              <a:buNone/>
              <a:defRPr sz="1300">
                <a:solidFill>
                  <a:schemeClr val="dk1"/>
                </a:solidFill>
                <a:latin typeface="Open Sans"/>
                <a:ea typeface="Open Sans"/>
                <a:cs typeface="Open Sans"/>
                <a:sym typeface="Open Sans"/>
              </a:defRPr>
            </a:lvl6pPr>
            <a:lvl7pPr lvl="6" algn="r">
              <a:buNone/>
              <a:defRPr sz="1300">
                <a:solidFill>
                  <a:schemeClr val="dk1"/>
                </a:solidFill>
                <a:latin typeface="Open Sans"/>
                <a:ea typeface="Open Sans"/>
                <a:cs typeface="Open Sans"/>
                <a:sym typeface="Open Sans"/>
              </a:defRPr>
            </a:lvl7pPr>
            <a:lvl8pPr lvl="7" algn="r">
              <a:buNone/>
              <a:defRPr sz="1300">
                <a:solidFill>
                  <a:schemeClr val="dk1"/>
                </a:solidFill>
                <a:latin typeface="Open Sans"/>
                <a:ea typeface="Open Sans"/>
                <a:cs typeface="Open Sans"/>
                <a:sym typeface="Open Sans"/>
              </a:defRPr>
            </a:lvl8pPr>
            <a:lvl9pPr lvl="8" algn="r">
              <a:buNone/>
              <a:defRPr sz="1300">
                <a:solidFill>
                  <a:schemeClr val="dk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20"/>
          <p:cNvSpPr txBox="1"/>
          <p:nvPr>
            <p:ph type="ctrTitle"/>
          </p:nvPr>
        </p:nvSpPr>
        <p:spPr>
          <a:xfrm>
            <a:off x="326400" y="-237175"/>
            <a:ext cx="8491200" cy="1801800"/>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dk1"/>
              </a:buClr>
              <a:buSzPts val="1100"/>
              <a:buFont typeface="Arial"/>
              <a:buNone/>
            </a:pPr>
            <a:r>
              <a:rPr b="0" lang="en" sz="5000" u="sng">
                <a:latin typeface="Times New Roman"/>
                <a:ea typeface="Times New Roman"/>
                <a:cs typeface="Times New Roman"/>
                <a:sym typeface="Times New Roman"/>
              </a:rPr>
              <a:t>Car Resale Price prediction</a:t>
            </a:r>
            <a:endParaRPr b="0" sz="5000" u="sng">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4500"/>
              <a:buFont typeface="Open Sans"/>
              <a:buNone/>
            </a:pPr>
            <a:r>
              <a:t/>
            </a:r>
            <a:endParaRPr sz="5000">
              <a:latin typeface="Times New Roman"/>
              <a:ea typeface="Times New Roman"/>
              <a:cs typeface="Times New Roman"/>
              <a:sym typeface="Times New Roman"/>
            </a:endParaRPr>
          </a:p>
        </p:txBody>
      </p:sp>
      <p:sp>
        <p:nvSpPr>
          <p:cNvPr id="98" name="Google Shape;98;p20"/>
          <p:cNvSpPr txBox="1"/>
          <p:nvPr>
            <p:ph idx="4294967295" type="subTitle"/>
          </p:nvPr>
        </p:nvSpPr>
        <p:spPr>
          <a:xfrm>
            <a:off x="219625" y="1270675"/>
            <a:ext cx="5519700" cy="14985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FFC000"/>
              </a:buClr>
              <a:buSzPts val="1800"/>
              <a:buFont typeface="Arial"/>
              <a:buNone/>
            </a:pPr>
            <a:r>
              <a:rPr b="1" lang="en" sz="1800">
                <a:latin typeface="Times New Roman"/>
                <a:ea typeface="Times New Roman"/>
                <a:cs typeface="Times New Roman"/>
                <a:sym typeface="Times New Roman"/>
              </a:rPr>
              <a:t>SAT 5165 - Intro to Big Data Analytics</a:t>
            </a:r>
            <a:endParaRPr b="1" sz="1800">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C000"/>
              </a:buClr>
              <a:buSzPts val="1800"/>
              <a:buFont typeface="Arial"/>
              <a:buNone/>
            </a:pPr>
            <a:r>
              <a:t/>
            </a:r>
            <a:endParaRPr sz="1800">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C000"/>
              </a:buClr>
              <a:buSzPts val="1800"/>
              <a:buFont typeface="Arial"/>
              <a:buNone/>
            </a:pPr>
            <a:r>
              <a:rPr b="1" lang="en" sz="1800">
                <a:latin typeface="Times New Roman"/>
                <a:ea typeface="Times New Roman"/>
                <a:cs typeface="Times New Roman"/>
                <a:sym typeface="Times New Roman"/>
              </a:rPr>
              <a:t>Bhavani Chalamalla</a:t>
            </a:r>
            <a:endParaRPr b="1" sz="1800">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FFC000"/>
              </a:buClr>
              <a:buSzPts val="1800"/>
              <a:buFont typeface="Arial"/>
              <a:buNone/>
            </a:pPr>
            <a:r>
              <a:rPr b="1" lang="en" sz="1800">
                <a:latin typeface="Times New Roman"/>
                <a:ea typeface="Times New Roman"/>
                <a:cs typeface="Times New Roman"/>
                <a:sym typeface="Times New Roman"/>
              </a:rPr>
              <a:t>Haranadh Ravi</a:t>
            </a:r>
            <a:endParaRPr b="1" sz="1800">
              <a:latin typeface="Times New Roman"/>
              <a:ea typeface="Times New Roman"/>
              <a:cs typeface="Times New Roman"/>
              <a:sym typeface="Times New Roman"/>
            </a:endParaRPr>
          </a:p>
        </p:txBody>
      </p:sp>
      <p:sp>
        <p:nvSpPr>
          <p:cNvPr id="99" name="Google Shape;99;p20"/>
          <p:cNvSpPr txBox="1"/>
          <p:nvPr>
            <p:ph idx="10" type="dt"/>
          </p:nvPr>
        </p:nvSpPr>
        <p:spPr>
          <a:xfrm>
            <a:off x="3462276" y="4683284"/>
            <a:ext cx="20574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solidFill>
                  <a:schemeClr val="dk1"/>
                </a:solidFill>
              </a:rPr>
              <a:t>4</a:t>
            </a:r>
            <a:r>
              <a:rPr lang="en" sz="1400">
                <a:solidFill>
                  <a:schemeClr val="dk1"/>
                </a:solidFill>
                <a:latin typeface="Avenir"/>
                <a:ea typeface="Avenir"/>
                <a:cs typeface="Avenir"/>
                <a:sym typeface="Avenir"/>
              </a:rPr>
              <a:t>/</a:t>
            </a:r>
            <a:r>
              <a:rPr lang="en">
                <a:solidFill>
                  <a:schemeClr val="dk1"/>
                </a:solidFill>
              </a:rPr>
              <a:t>8</a:t>
            </a:r>
            <a:r>
              <a:rPr lang="en" sz="1400">
                <a:solidFill>
                  <a:schemeClr val="dk1"/>
                </a:solidFill>
                <a:latin typeface="Avenir"/>
                <a:ea typeface="Avenir"/>
                <a:cs typeface="Avenir"/>
                <a:sym typeface="Avenir"/>
              </a:rPr>
              <a:t>/</a:t>
            </a:r>
            <a:r>
              <a:rPr lang="en">
                <a:solidFill>
                  <a:schemeClr val="dk1"/>
                </a:solidFill>
              </a:rPr>
              <a:t>24</a:t>
            </a:r>
            <a:endParaRPr sz="1400">
              <a:solidFill>
                <a:schemeClr val="dk1"/>
              </a:solidFill>
              <a:latin typeface="Avenir"/>
              <a:ea typeface="Avenir"/>
              <a:cs typeface="Avenir"/>
              <a:sym typeface="Avenir"/>
            </a:endParaRPr>
          </a:p>
        </p:txBody>
      </p:sp>
      <p:sp>
        <p:nvSpPr>
          <p:cNvPr id="100" name="Google Shape;10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4" name="Google Shape;174;p29"/>
          <p:cNvPicPr preferRelativeResize="0"/>
          <p:nvPr/>
        </p:nvPicPr>
        <p:blipFill>
          <a:blip r:embed="rId3">
            <a:alphaModFix/>
          </a:blip>
          <a:stretch>
            <a:fillRect/>
          </a:stretch>
        </p:blipFill>
        <p:spPr>
          <a:xfrm>
            <a:off x="117725" y="311125"/>
            <a:ext cx="5653875" cy="4082000"/>
          </a:xfrm>
          <a:prstGeom prst="rect">
            <a:avLst/>
          </a:prstGeom>
          <a:noFill/>
          <a:ln>
            <a:noFill/>
          </a:ln>
        </p:spPr>
      </p:pic>
      <p:sp>
        <p:nvSpPr>
          <p:cNvPr id="175" name="Google Shape;175;p29"/>
          <p:cNvSpPr txBox="1"/>
          <p:nvPr/>
        </p:nvSpPr>
        <p:spPr>
          <a:xfrm>
            <a:off x="5551400" y="480450"/>
            <a:ext cx="3553800" cy="3710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chemeClr val="dk1"/>
                </a:solidFill>
                <a:latin typeface="Times New Roman"/>
                <a:ea typeface="Times New Roman"/>
                <a:cs typeface="Times New Roman"/>
                <a:sym typeface="Times New Roman"/>
              </a:rPr>
              <a:t>This correlation matrix gives us a snapshot of the relationships between key variables. For instance, we see a strong negative correlation of -0.61 between mileage and price, suggesting that higher mileage is associated with lower car prices. Conversely, the year of the car has a strong positive correlation of 0.75 with the price, indicating that newer cars tend to be priced higher. Engine volume (EngineV) shows a moderate positive correlation with price, at 0.45, hinting that cars with larger engines may command higher prices. These insights are pivotal in understanding which features are most influential in predicting the price of a used car.</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1" name="Google Shape;181;p30"/>
          <p:cNvSpPr txBox="1"/>
          <p:nvPr/>
        </p:nvSpPr>
        <p:spPr>
          <a:xfrm>
            <a:off x="0" y="0"/>
            <a:ext cx="560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2" name="Google Shape;182;p30"/>
          <p:cNvSpPr txBox="1"/>
          <p:nvPr/>
        </p:nvSpPr>
        <p:spPr>
          <a:xfrm>
            <a:off x="473475" y="1175300"/>
            <a:ext cx="7452900" cy="28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83" name="Google Shape;183;p30"/>
          <p:cNvSpPr txBox="1"/>
          <p:nvPr/>
        </p:nvSpPr>
        <p:spPr>
          <a:xfrm>
            <a:off x="648250" y="64050"/>
            <a:ext cx="7596600" cy="8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dk1"/>
                </a:solidFill>
                <a:latin typeface="Times New Roman"/>
                <a:ea typeface="Times New Roman"/>
                <a:cs typeface="Times New Roman"/>
                <a:sym typeface="Times New Roman"/>
              </a:rPr>
              <a:t>Distributions of Categorical Data</a:t>
            </a:r>
            <a:endParaRPr sz="4000">
              <a:solidFill>
                <a:schemeClr val="dk1"/>
              </a:solidFill>
              <a:latin typeface="Times New Roman"/>
              <a:ea typeface="Times New Roman"/>
              <a:cs typeface="Times New Roman"/>
              <a:sym typeface="Times New Roman"/>
            </a:endParaRPr>
          </a:p>
        </p:txBody>
      </p:sp>
      <p:pic>
        <p:nvPicPr>
          <p:cNvPr id="184" name="Google Shape;184;p30"/>
          <p:cNvPicPr preferRelativeResize="0"/>
          <p:nvPr/>
        </p:nvPicPr>
        <p:blipFill>
          <a:blip r:embed="rId3">
            <a:alphaModFix/>
          </a:blip>
          <a:stretch>
            <a:fillRect/>
          </a:stretch>
        </p:blipFill>
        <p:spPr>
          <a:xfrm>
            <a:off x="2280772" y="1002150"/>
            <a:ext cx="4582449" cy="3609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0" name="Google Shape;190;p31"/>
          <p:cNvSpPr txBox="1"/>
          <p:nvPr/>
        </p:nvSpPr>
        <p:spPr>
          <a:xfrm>
            <a:off x="36900" y="0"/>
            <a:ext cx="90702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4000">
                <a:solidFill>
                  <a:schemeClr val="dk1"/>
                </a:solidFill>
                <a:latin typeface="Times New Roman"/>
                <a:ea typeface="Times New Roman"/>
                <a:cs typeface="Times New Roman"/>
                <a:sym typeface="Times New Roman"/>
              </a:rPr>
              <a:t>Conversion of Categorical data to Binary</a:t>
            </a:r>
            <a:endParaRPr sz="4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4000">
              <a:latin typeface="Times New Roman"/>
              <a:ea typeface="Times New Roman"/>
              <a:cs typeface="Times New Roman"/>
              <a:sym typeface="Times New Roman"/>
            </a:endParaRPr>
          </a:p>
        </p:txBody>
      </p:sp>
      <p:pic>
        <p:nvPicPr>
          <p:cNvPr id="191" name="Google Shape;191;p31"/>
          <p:cNvPicPr preferRelativeResize="0"/>
          <p:nvPr/>
        </p:nvPicPr>
        <p:blipFill>
          <a:blip r:embed="rId3">
            <a:alphaModFix/>
          </a:blip>
          <a:stretch>
            <a:fillRect/>
          </a:stretch>
        </p:blipFill>
        <p:spPr>
          <a:xfrm>
            <a:off x="152400" y="909800"/>
            <a:ext cx="8839201" cy="2008371"/>
          </a:xfrm>
          <a:prstGeom prst="rect">
            <a:avLst/>
          </a:prstGeom>
          <a:noFill/>
          <a:ln>
            <a:noFill/>
          </a:ln>
        </p:spPr>
      </p:pic>
      <p:sp>
        <p:nvSpPr>
          <p:cNvPr id="192" name="Google Shape;192;p31"/>
          <p:cNvSpPr txBox="1"/>
          <p:nvPr/>
        </p:nvSpPr>
        <p:spPr>
          <a:xfrm>
            <a:off x="277800" y="3089950"/>
            <a:ext cx="4558500" cy="1416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After creating dummies the total number of columns are 19</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8" name="Google Shape;198;p32"/>
          <p:cNvSpPr txBox="1"/>
          <p:nvPr/>
        </p:nvSpPr>
        <p:spPr>
          <a:xfrm>
            <a:off x="0" y="0"/>
            <a:ext cx="56037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400">
                <a:solidFill>
                  <a:schemeClr val="dk1"/>
                </a:solidFill>
                <a:latin typeface="Calibri"/>
                <a:ea typeface="Calibri"/>
                <a:cs typeface="Calibri"/>
                <a:sym typeface="Calibri"/>
              </a:rPr>
              <a:t>4. Model Building</a:t>
            </a:r>
            <a:endParaRPr/>
          </a:p>
        </p:txBody>
      </p:sp>
      <p:graphicFrame>
        <p:nvGraphicFramePr>
          <p:cNvPr id="199" name="Google Shape;199;p32"/>
          <p:cNvGraphicFramePr/>
          <p:nvPr/>
        </p:nvGraphicFramePr>
        <p:xfrm>
          <a:off x="3378888" y="1268675"/>
          <a:ext cx="3000000" cy="3000000"/>
        </p:xfrm>
        <a:graphic>
          <a:graphicData uri="http://schemas.openxmlformats.org/drawingml/2006/table">
            <a:tbl>
              <a:tblPr>
                <a:noFill/>
                <a:tableStyleId>{CE3A954B-EAFE-4CB8-B0D2-8A538BFDC618}</a:tableStyleId>
              </a:tblPr>
              <a:tblGrid>
                <a:gridCol w="4974675"/>
              </a:tblGrid>
              <a:tr h="381000">
                <a:tc>
                  <a:txBody>
                    <a:bodyPr/>
                    <a:lstStyle/>
                    <a:p>
                      <a:pPr indent="0" lvl="0" marL="0" rtl="0" algn="ctr">
                        <a:spcBef>
                          <a:spcPts val="0"/>
                        </a:spcBef>
                        <a:spcAft>
                          <a:spcPts val="0"/>
                        </a:spcAft>
                        <a:buNone/>
                      </a:pPr>
                      <a:r>
                        <a:rPr b="1" lang="en" sz="2200">
                          <a:latin typeface="PT Sans"/>
                          <a:ea typeface="PT Sans"/>
                          <a:cs typeface="PT Sans"/>
                          <a:sym typeface="PT Sans"/>
                        </a:rPr>
                        <a:t>Regression </a:t>
                      </a:r>
                      <a:r>
                        <a:rPr b="1" lang="en" sz="2200">
                          <a:solidFill>
                            <a:srgbClr val="000000"/>
                          </a:solidFill>
                          <a:latin typeface="PT Sans"/>
                          <a:ea typeface="PT Sans"/>
                          <a:cs typeface="PT Sans"/>
                          <a:sym typeface="PT Sans"/>
                        </a:rPr>
                        <a:t>Models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81000">
                <a:tc>
                  <a:txBody>
                    <a:bodyPr/>
                    <a:lstStyle/>
                    <a:p>
                      <a:pPr indent="-368300" lvl="0" marL="457200" rtl="0" algn="just">
                        <a:spcBef>
                          <a:spcPts val="0"/>
                        </a:spcBef>
                        <a:spcAft>
                          <a:spcPts val="0"/>
                        </a:spcAft>
                        <a:buSzPts val="2200"/>
                        <a:buFont typeface="PT Sans"/>
                        <a:buChar char="●"/>
                      </a:pPr>
                      <a:r>
                        <a:rPr lang="en" sz="2200">
                          <a:latin typeface="PT Sans"/>
                          <a:ea typeface="PT Sans"/>
                          <a:cs typeface="PT Sans"/>
                          <a:sym typeface="PT Sans"/>
                        </a:rPr>
                        <a:t>Linear Regression Model</a:t>
                      </a:r>
                      <a:endParaRPr sz="2200">
                        <a:latin typeface="PT Sans"/>
                        <a:ea typeface="PT Sans"/>
                        <a:cs typeface="PT Sans"/>
                        <a:sym typeface="PT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368300" lvl="0" marL="457200" rtl="0" algn="just">
                        <a:spcBef>
                          <a:spcPts val="0"/>
                        </a:spcBef>
                        <a:spcAft>
                          <a:spcPts val="0"/>
                        </a:spcAft>
                        <a:buSzPts val="2200"/>
                        <a:buFont typeface="PT Sans"/>
                        <a:buChar char="●"/>
                      </a:pPr>
                      <a:r>
                        <a:rPr lang="en" sz="2200">
                          <a:latin typeface="PT Sans"/>
                          <a:ea typeface="PT Sans"/>
                          <a:cs typeface="PT Sans"/>
                          <a:sym typeface="PT Sans"/>
                        </a:rPr>
                        <a:t>Random Forest Regressor</a:t>
                      </a:r>
                      <a:endParaRPr sz="2200">
                        <a:latin typeface="PT Sans"/>
                        <a:ea typeface="PT Sans"/>
                        <a:cs typeface="PT Sans"/>
                        <a:sym typeface="PT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368300" lvl="0" marL="457200" rtl="0" algn="just">
                        <a:spcBef>
                          <a:spcPts val="0"/>
                        </a:spcBef>
                        <a:spcAft>
                          <a:spcPts val="0"/>
                        </a:spcAft>
                        <a:buSzPts val="2200"/>
                        <a:buFont typeface="PT Sans"/>
                        <a:buChar char="●"/>
                      </a:pPr>
                      <a:r>
                        <a:rPr lang="en" sz="2200">
                          <a:latin typeface="PT Sans"/>
                          <a:ea typeface="PT Sans"/>
                          <a:cs typeface="PT Sans"/>
                          <a:sym typeface="PT Sans"/>
                        </a:rPr>
                        <a:t>Gradient Boosting Regressor</a:t>
                      </a:r>
                      <a:endParaRPr sz="2200">
                        <a:latin typeface="PT Sans"/>
                        <a:ea typeface="PT Sans"/>
                        <a:cs typeface="PT Sans"/>
                        <a:sym typeface="PT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00" name="Google Shape;200;p32"/>
          <p:cNvSpPr txBox="1"/>
          <p:nvPr/>
        </p:nvSpPr>
        <p:spPr>
          <a:xfrm>
            <a:off x="362850" y="1116925"/>
            <a:ext cx="2670300" cy="26874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We have split our data into 80% training and 20% testing.</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6" name="Google Shape;206;p33"/>
          <p:cNvSpPr txBox="1"/>
          <p:nvPr/>
        </p:nvSpPr>
        <p:spPr>
          <a:xfrm>
            <a:off x="0" y="0"/>
            <a:ext cx="8901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400">
                <a:solidFill>
                  <a:schemeClr val="dk1"/>
                </a:solidFill>
                <a:latin typeface="Calibri"/>
                <a:ea typeface="Calibri"/>
                <a:cs typeface="Calibri"/>
                <a:sym typeface="Calibri"/>
              </a:rPr>
              <a:t>Linear Regression </a:t>
            </a:r>
            <a:r>
              <a:rPr lang="en" sz="4400">
                <a:solidFill>
                  <a:schemeClr val="dk1"/>
                </a:solidFill>
                <a:latin typeface="Calibri"/>
                <a:ea typeface="Calibri"/>
                <a:cs typeface="Calibri"/>
                <a:sym typeface="Calibri"/>
              </a:rPr>
              <a:t>Model Performance</a:t>
            </a:r>
            <a:endParaRPr/>
          </a:p>
        </p:txBody>
      </p:sp>
      <p:sp>
        <p:nvSpPr>
          <p:cNvPr id="207" name="Google Shape;207;p33"/>
          <p:cNvSpPr txBox="1"/>
          <p:nvPr/>
        </p:nvSpPr>
        <p:spPr>
          <a:xfrm>
            <a:off x="311825" y="1014300"/>
            <a:ext cx="3367800" cy="3384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The model generally predicts accurately, as seen by the clustering of points around the perfect prediction line.</a:t>
            </a:r>
            <a:endParaRPr sz="1800">
              <a:solidFill>
                <a:srgbClr val="0D0D0D"/>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Deviations at higher values and scattered outliers suggest reduced accuracy in certain areas.</a:t>
            </a:r>
            <a:endParaRPr sz="1800">
              <a:solidFill>
                <a:srgbClr val="0D0D0D"/>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208" name="Google Shape;208;p33"/>
          <p:cNvPicPr preferRelativeResize="0"/>
          <p:nvPr/>
        </p:nvPicPr>
        <p:blipFill>
          <a:blip r:embed="rId3">
            <a:alphaModFix/>
          </a:blip>
          <a:stretch>
            <a:fillRect/>
          </a:stretch>
        </p:blipFill>
        <p:spPr>
          <a:xfrm>
            <a:off x="3832025" y="1014300"/>
            <a:ext cx="4762969" cy="3583151"/>
          </a:xfrm>
          <a:prstGeom prst="rect">
            <a:avLst/>
          </a:prstGeom>
          <a:noFill/>
          <a:ln>
            <a:noFill/>
          </a:ln>
        </p:spPr>
      </p:pic>
      <p:pic>
        <p:nvPicPr>
          <p:cNvPr id="209" name="Google Shape;209;p33"/>
          <p:cNvPicPr preferRelativeResize="0"/>
          <p:nvPr/>
        </p:nvPicPr>
        <p:blipFill>
          <a:blip r:embed="rId4">
            <a:alphaModFix/>
          </a:blip>
          <a:stretch>
            <a:fillRect/>
          </a:stretch>
        </p:blipFill>
        <p:spPr>
          <a:xfrm>
            <a:off x="84375" y="3726300"/>
            <a:ext cx="4037475" cy="672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5" name="Google Shape;215;p34"/>
          <p:cNvSpPr txBox="1"/>
          <p:nvPr/>
        </p:nvSpPr>
        <p:spPr>
          <a:xfrm>
            <a:off x="0" y="0"/>
            <a:ext cx="8901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400">
                <a:solidFill>
                  <a:schemeClr val="dk1"/>
                </a:solidFill>
                <a:latin typeface="Calibri"/>
                <a:ea typeface="Calibri"/>
                <a:cs typeface="Calibri"/>
                <a:sym typeface="Calibri"/>
              </a:rPr>
              <a:t>Random Forest </a:t>
            </a:r>
            <a:r>
              <a:rPr lang="en" sz="4400">
                <a:solidFill>
                  <a:schemeClr val="dk1"/>
                </a:solidFill>
                <a:latin typeface="Calibri"/>
                <a:ea typeface="Calibri"/>
                <a:cs typeface="Calibri"/>
                <a:sym typeface="Calibri"/>
              </a:rPr>
              <a:t>Regressor</a:t>
            </a:r>
            <a:endParaRPr/>
          </a:p>
        </p:txBody>
      </p:sp>
      <p:sp>
        <p:nvSpPr>
          <p:cNvPr id="216" name="Google Shape;216;p34"/>
          <p:cNvSpPr txBox="1"/>
          <p:nvPr/>
        </p:nvSpPr>
        <p:spPr>
          <a:xfrm>
            <a:off x="311825" y="1116925"/>
            <a:ext cx="3367800" cy="3384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strong correlation between the actual and predicted values, indicating good model performance.</a:t>
            </a:r>
            <a:endParaRPr sz="1800">
              <a:solidFill>
                <a:srgbClr val="0D0D0D"/>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There is some scatter above and below the line of perfect fit, suggesting variability in the model's predictions.</a:t>
            </a:r>
            <a:endParaRPr sz="1800">
              <a:solidFill>
                <a:srgbClr val="0D0D0D"/>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rgbClr val="0D0D0D"/>
              </a:solidFill>
              <a:highlight>
                <a:srgbClr val="FFFFFF"/>
              </a:highlight>
              <a:latin typeface="Times New Roman"/>
              <a:ea typeface="Times New Roman"/>
              <a:cs typeface="Times New Roman"/>
              <a:sym typeface="Times New Roman"/>
            </a:endParaRPr>
          </a:p>
        </p:txBody>
      </p:sp>
      <p:pic>
        <p:nvPicPr>
          <p:cNvPr id="217" name="Google Shape;217;p34"/>
          <p:cNvPicPr preferRelativeResize="0"/>
          <p:nvPr/>
        </p:nvPicPr>
        <p:blipFill>
          <a:blip r:embed="rId3">
            <a:alphaModFix/>
          </a:blip>
          <a:stretch>
            <a:fillRect/>
          </a:stretch>
        </p:blipFill>
        <p:spPr>
          <a:xfrm>
            <a:off x="3832025" y="1014300"/>
            <a:ext cx="4703922" cy="3583152"/>
          </a:xfrm>
          <a:prstGeom prst="rect">
            <a:avLst/>
          </a:prstGeom>
          <a:noFill/>
          <a:ln>
            <a:noFill/>
          </a:ln>
        </p:spPr>
      </p:pic>
      <p:pic>
        <p:nvPicPr>
          <p:cNvPr id="218" name="Google Shape;218;p34"/>
          <p:cNvPicPr preferRelativeResize="0"/>
          <p:nvPr/>
        </p:nvPicPr>
        <p:blipFill>
          <a:blip r:embed="rId4">
            <a:alphaModFix/>
          </a:blip>
          <a:stretch>
            <a:fillRect/>
          </a:stretch>
        </p:blipFill>
        <p:spPr>
          <a:xfrm>
            <a:off x="211913" y="3787438"/>
            <a:ext cx="3952875" cy="714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4" name="Google Shape;224;p35"/>
          <p:cNvSpPr txBox="1"/>
          <p:nvPr/>
        </p:nvSpPr>
        <p:spPr>
          <a:xfrm>
            <a:off x="0" y="0"/>
            <a:ext cx="8901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400">
                <a:solidFill>
                  <a:schemeClr val="dk1"/>
                </a:solidFill>
                <a:latin typeface="Calibri"/>
                <a:ea typeface="Calibri"/>
                <a:cs typeface="Calibri"/>
                <a:sym typeface="Calibri"/>
              </a:rPr>
              <a:t>Gradient Boosting Regressor </a:t>
            </a:r>
            <a:endParaRPr/>
          </a:p>
        </p:txBody>
      </p:sp>
      <p:sp>
        <p:nvSpPr>
          <p:cNvPr id="225" name="Google Shape;225;p35"/>
          <p:cNvSpPr txBox="1"/>
          <p:nvPr/>
        </p:nvSpPr>
        <p:spPr>
          <a:xfrm>
            <a:off x="294800" y="879300"/>
            <a:ext cx="3435900" cy="31461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0D0D0D"/>
              </a:buClr>
              <a:buSzPts val="1700"/>
              <a:buFont typeface="Times New Roman"/>
              <a:buChar char="●"/>
            </a:pPr>
            <a:r>
              <a:rPr lang="en" sz="1700">
                <a:solidFill>
                  <a:srgbClr val="0D0D0D"/>
                </a:solidFill>
                <a:highlight>
                  <a:srgbClr val="FFFFFF"/>
                </a:highlight>
                <a:latin typeface="Times New Roman"/>
                <a:ea typeface="Times New Roman"/>
                <a:cs typeface="Times New Roman"/>
                <a:sym typeface="Times New Roman"/>
              </a:rPr>
              <a:t>The close clustering of points around the diagonal indicates the Gradient Boosting Regressor has a high prediction accuracy.</a:t>
            </a:r>
            <a:endParaRPr sz="1700">
              <a:solidFill>
                <a:srgbClr val="0D0D0D"/>
              </a:solidFill>
              <a:highlight>
                <a:srgbClr val="FFFFFF"/>
              </a:highlight>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0D0D0D"/>
              </a:buClr>
              <a:buSzPts val="1700"/>
              <a:buFont typeface="Times New Roman"/>
              <a:buChar char="●"/>
            </a:pPr>
            <a:r>
              <a:rPr lang="en" sz="1700">
                <a:solidFill>
                  <a:srgbClr val="0D0D0D"/>
                </a:solidFill>
                <a:highlight>
                  <a:srgbClr val="FFFFFF"/>
                </a:highlight>
                <a:latin typeface="Times New Roman"/>
                <a:ea typeface="Times New Roman"/>
                <a:cs typeface="Times New Roman"/>
                <a:sym typeface="Times New Roman"/>
              </a:rPr>
              <a:t>Despite the overall strong performance, there's a slight pattern of underpredicting at higher actual values, seen by the data points below the line.</a:t>
            </a:r>
            <a:endParaRPr sz="1700">
              <a:solidFill>
                <a:srgbClr val="0D0D0D"/>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solidFill>
                <a:srgbClr val="0D0D0D"/>
              </a:solidFill>
              <a:highlight>
                <a:srgbClr val="FFFFFF"/>
              </a:highlight>
              <a:latin typeface="Times New Roman"/>
              <a:ea typeface="Times New Roman"/>
              <a:cs typeface="Times New Roman"/>
              <a:sym typeface="Times New Roman"/>
            </a:endParaRPr>
          </a:p>
        </p:txBody>
      </p:sp>
      <p:pic>
        <p:nvPicPr>
          <p:cNvPr id="226" name="Google Shape;226;p35"/>
          <p:cNvPicPr preferRelativeResize="0"/>
          <p:nvPr/>
        </p:nvPicPr>
        <p:blipFill>
          <a:blip r:embed="rId3">
            <a:alphaModFix/>
          </a:blip>
          <a:stretch>
            <a:fillRect/>
          </a:stretch>
        </p:blipFill>
        <p:spPr>
          <a:xfrm>
            <a:off x="3832025" y="1014300"/>
            <a:ext cx="4599918" cy="3583151"/>
          </a:xfrm>
          <a:prstGeom prst="rect">
            <a:avLst/>
          </a:prstGeom>
          <a:noFill/>
          <a:ln>
            <a:noFill/>
          </a:ln>
        </p:spPr>
      </p:pic>
      <p:pic>
        <p:nvPicPr>
          <p:cNvPr id="227" name="Google Shape;227;p35"/>
          <p:cNvPicPr preferRelativeResize="0"/>
          <p:nvPr/>
        </p:nvPicPr>
        <p:blipFill>
          <a:blip r:embed="rId4">
            <a:alphaModFix/>
          </a:blip>
          <a:stretch>
            <a:fillRect/>
          </a:stretch>
        </p:blipFill>
        <p:spPr>
          <a:xfrm>
            <a:off x="138875" y="3954404"/>
            <a:ext cx="3679625" cy="64304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33" name="Google Shape;233;p36"/>
          <p:cNvGraphicFramePr/>
          <p:nvPr/>
        </p:nvGraphicFramePr>
        <p:xfrm>
          <a:off x="129825" y="1136675"/>
          <a:ext cx="3000000" cy="3000000"/>
        </p:xfrm>
        <a:graphic>
          <a:graphicData uri="http://schemas.openxmlformats.org/drawingml/2006/table">
            <a:tbl>
              <a:tblPr>
                <a:noFill/>
                <a:tableStyleId>{CE3A954B-EAFE-4CB8-B0D2-8A538BFDC618}</a:tableStyleId>
              </a:tblPr>
              <a:tblGrid>
                <a:gridCol w="2961450"/>
                <a:gridCol w="2961450"/>
                <a:gridCol w="2961450"/>
              </a:tblGrid>
              <a:tr h="722275">
                <a:tc>
                  <a:txBody>
                    <a:bodyPr/>
                    <a:lstStyle/>
                    <a:p>
                      <a:pPr indent="0" lvl="0" marL="0" rtl="0" algn="ctr">
                        <a:spcBef>
                          <a:spcPts val="0"/>
                        </a:spcBef>
                        <a:spcAft>
                          <a:spcPts val="0"/>
                        </a:spcAft>
                        <a:buNone/>
                      </a:pPr>
                      <a:r>
                        <a:rPr b="1" lang="en" sz="2100">
                          <a:latin typeface="Times New Roman"/>
                          <a:ea typeface="Times New Roman"/>
                          <a:cs typeface="Times New Roman"/>
                          <a:sym typeface="Times New Roman"/>
                        </a:rPr>
                        <a:t>Regression </a:t>
                      </a:r>
                      <a:r>
                        <a:rPr b="1" lang="en" sz="2100">
                          <a:latin typeface="Times New Roman"/>
                          <a:ea typeface="Times New Roman"/>
                          <a:cs typeface="Times New Roman"/>
                          <a:sym typeface="Times New Roman"/>
                        </a:rPr>
                        <a:t>models</a:t>
                      </a:r>
                      <a:endParaRPr b="1" sz="2100">
                        <a:latin typeface="Times New Roman"/>
                        <a:ea typeface="Times New Roman"/>
                        <a:cs typeface="Times New Roman"/>
                        <a:sym typeface="Times New Roman"/>
                      </a:endParaRPr>
                    </a:p>
                  </a:txBody>
                  <a:tcPr marT="91425" marB="91425" marR="91425" marL="91425" anchor="ctr">
                    <a:solidFill>
                      <a:srgbClr val="FFFFFF"/>
                    </a:solidFill>
                  </a:tcPr>
                </a:tc>
                <a:tc>
                  <a:txBody>
                    <a:bodyPr/>
                    <a:lstStyle/>
                    <a:p>
                      <a:pPr indent="0" lvl="0" marL="0" rtl="0" algn="ctr">
                        <a:spcBef>
                          <a:spcPts val="0"/>
                        </a:spcBef>
                        <a:spcAft>
                          <a:spcPts val="0"/>
                        </a:spcAft>
                        <a:buNone/>
                      </a:pPr>
                      <a:r>
                        <a:rPr b="1" lang="en" sz="2100">
                          <a:latin typeface="Times New Roman"/>
                          <a:ea typeface="Times New Roman"/>
                          <a:cs typeface="Times New Roman"/>
                          <a:sym typeface="Times New Roman"/>
                        </a:rPr>
                        <a:t>R2</a:t>
                      </a:r>
                      <a:endParaRPr b="1" sz="2100">
                        <a:latin typeface="Times New Roman"/>
                        <a:ea typeface="Times New Roman"/>
                        <a:cs typeface="Times New Roman"/>
                        <a:sym typeface="Times New Roman"/>
                      </a:endParaRPr>
                    </a:p>
                  </a:txBody>
                  <a:tcPr marT="91425" marB="91425" marR="91425" marL="91425" anchor="ctr">
                    <a:solidFill>
                      <a:srgbClr val="FFFFFF"/>
                    </a:solidFill>
                  </a:tcPr>
                </a:tc>
                <a:tc>
                  <a:txBody>
                    <a:bodyPr/>
                    <a:lstStyle/>
                    <a:p>
                      <a:pPr indent="0" lvl="0" marL="0" rtl="0" algn="ctr">
                        <a:spcBef>
                          <a:spcPts val="0"/>
                        </a:spcBef>
                        <a:spcAft>
                          <a:spcPts val="0"/>
                        </a:spcAft>
                        <a:buNone/>
                      </a:pPr>
                      <a:r>
                        <a:rPr b="1" lang="en" sz="2100">
                          <a:latin typeface="Times New Roman"/>
                          <a:ea typeface="Times New Roman"/>
                          <a:cs typeface="Times New Roman"/>
                          <a:sym typeface="Times New Roman"/>
                        </a:rPr>
                        <a:t>RMSE</a:t>
                      </a:r>
                      <a:endParaRPr b="1" sz="2100">
                        <a:latin typeface="Times New Roman"/>
                        <a:ea typeface="Times New Roman"/>
                        <a:cs typeface="Times New Roman"/>
                        <a:sym typeface="Times New Roman"/>
                      </a:endParaRPr>
                    </a:p>
                  </a:txBody>
                  <a:tcPr marT="91425" marB="91425" marR="91425" marL="91425" anchor="ctr">
                    <a:solidFill>
                      <a:srgbClr val="FFFFFF"/>
                    </a:solidFill>
                  </a:tcPr>
                </a:tc>
              </a:tr>
              <a:tr h="908700">
                <a:tc>
                  <a:txBody>
                    <a:bodyPr/>
                    <a:lstStyle/>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Linear Regression Model</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lnSpc>
                          <a:spcPct val="115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0.8834</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800">
                        <a:latin typeface="Times New Roman"/>
                        <a:ea typeface="Times New Roman"/>
                        <a:cs typeface="Times New Roman"/>
                        <a:sym typeface="Times New Roman"/>
                      </a:endParaRPr>
                    </a:p>
                  </a:txBody>
                  <a:tcPr marT="91425" marB="91425" marR="91425" marL="91425" anchor="ctr">
                    <a:lnB cap="flat" cmpd="sng" w="9525">
                      <a:solidFill>
                        <a:schemeClr val="accent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solidFill>
                            <a:schemeClr val="dk1"/>
                          </a:solidFill>
                          <a:latin typeface="Times New Roman"/>
                          <a:ea typeface="Times New Roman"/>
                          <a:cs typeface="Times New Roman"/>
                          <a:sym typeface="Times New Roman"/>
                        </a:rPr>
                        <a:t>0.3066</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800">
                        <a:latin typeface="Times New Roman"/>
                        <a:ea typeface="Times New Roman"/>
                        <a:cs typeface="Times New Roman"/>
                        <a:sym typeface="Times New Roman"/>
                      </a:endParaRPr>
                    </a:p>
                  </a:txBody>
                  <a:tcPr marT="91425" marB="91425" marR="91425" marL="91425" anchor="ctr"/>
                </a:tc>
              </a:tr>
              <a:tr h="908700">
                <a:tc>
                  <a:txBody>
                    <a:bodyPr/>
                    <a:lstStyle/>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Gradient Boosting Regressor</a:t>
                      </a:r>
                      <a:endParaRPr b="1" sz="1800">
                        <a:latin typeface="Times New Roman"/>
                        <a:ea typeface="Times New Roman"/>
                        <a:cs typeface="Times New Roman"/>
                        <a:sym typeface="Times New Roman"/>
                      </a:endParaRPr>
                    </a:p>
                  </a:txBody>
                  <a:tcPr marT="91425" marB="91425" marR="91425" marL="91425" anchor="ctr">
                    <a:lnR cap="flat" cmpd="sng" w="9525">
                      <a:solidFill>
                        <a:schemeClr val="accent6"/>
                      </a:solidFill>
                      <a:prstDash val="solid"/>
                      <a:round/>
                      <a:headEnd len="sm" w="sm" type="none"/>
                      <a:tailEnd len="sm" w="sm" type="none"/>
                    </a:lnR>
                    <a:solidFill>
                      <a:srgbClr val="FF00FF"/>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0.9189</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800">
                        <a:latin typeface="Times New Roman"/>
                        <a:ea typeface="Times New Roman"/>
                        <a:cs typeface="Times New Roman"/>
                        <a:sym typeface="Times New Roman"/>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rgbClr val="FF00FF"/>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0.2559</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800">
                        <a:latin typeface="Times New Roman"/>
                        <a:ea typeface="Times New Roman"/>
                        <a:cs typeface="Times New Roman"/>
                        <a:sym typeface="Times New Roman"/>
                      </a:endParaRPr>
                    </a:p>
                  </a:txBody>
                  <a:tcPr marT="91425" marB="91425" marR="91425" marL="91425" anchor="ctr">
                    <a:lnL cap="flat" cmpd="sng" w="9525">
                      <a:solidFill>
                        <a:schemeClr val="accent6"/>
                      </a:solidFill>
                      <a:prstDash val="solid"/>
                      <a:round/>
                      <a:headEnd len="sm" w="sm" type="none"/>
                      <a:tailEnd len="sm" w="sm" type="none"/>
                    </a:lnL>
                    <a:solidFill>
                      <a:srgbClr val="FF00FF"/>
                    </a:solidFill>
                  </a:tcPr>
                </a:tc>
              </a:tr>
              <a:tr h="1150225">
                <a:tc>
                  <a:txBody>
                    <a:bodyPr/>
                    <a:lstStyle/>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Random Forest Regressor</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lnSpc>
                          <a:spcPct val="115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0.9187</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800">
                        <a:latin typeface="Times New Roman"/>
                        <a:ea typeface="Times New Roman"/>
                        <a:cs typeface="Times New Roman"/>
                        <a:sym typeface="Times New Roman"/>
                      </a:endParaRPr>
                    </a:p>
                  </a:txBody>
                  <a:tcPr marT="91425" marB="91425" marR="91425" marL="91425" anchor="ctr">
                    <a:lnT cap="flat" cmpd="sng" w="9525">
                      <a:solidFill>
                        <a:schemeClr val="accent6"/>
                      </a:solidFill>
                      <a:prstDash val="solid"/>
                      <a:round/>
                      <a:headEnd len="sm" w="sm" type="none"/>
                      <a:tailEnd len="sm" w="sm" type="none"/>
                    </a:lnT>
                  </a:tcPr>
                </a:tc>
                <a:tc>
                  <a:txBody>
                    <a:bodyPr/>
                    <a:lstStyle/>
                    <a:p>
                      <a:pPr indent="0" lvl="0" marL="0" rtl="0" algn="ctr">
                        <a:lnSpc>
                          <a:spcPct val="115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0.2560</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rgbClr val="000000"/>
                        </a:buClr>
                        <a:buSzPts val="1100"/>
                        <a:buFont typeface="Arial"/>
                        <a:buNone/>
                      </a:pPr>
                      <a:r>
                        <a:t/>
                      </a:r>
                      <a:endParaRPr b="1" sz="1800">
                        <a:latin typeface="Times New Roman"/>
                        <a:ea typeface="Times New Roman"/>
                        <a:cs typeface="Times New Roman"/>
                        <a:sym typeface="Times New Roman"/>
                      </a:endParaRPr>
                    </a:p>
                    <a:p>
                      <a:pPr indent="0" lvl="0" marL="0" rtl="0" algn="ctr">
                        <a:spcBef>
                          <a:spcPts val="0"/>
                        </a:spcBef>
                        <a:spcAft>
                          <a:spcPts val="0"/>
                        </a:spcAft>
                        <a:buNone/>
                      </a:pPr>
                      <a:r>
                        <a:t/>
                      </a:r>
                      <a:endParaRPr b="1" sz="1800">
                        <a:latin typeface="Times New Roman"/>
                        <a:ea typeface="Times New Roman"/>
                        <a:cs typeface="Times New Roman"/>
                        <a:sym typeface="Times New Roman"/>
                      </a:endParaRPr>
                    </a:p>
                  </a:txBody>
                  <a:tcPr marT="91425" marB="91425" marR="91425" marL="91425" anchor="ctr"/>
                </a:tc>
              </a:tr>
            </a:tbl>
          </a:graphicData>
        </a:graphic>
      </p:graphicFrame>
      <p:sp>
        <p:nvSpPr>
          <p:cNvPr id="234" name="Google Shape;234;p36"/>
          <p:cNvSpPr txBox="1"/>
          <p:nvPr/>
        </p:nvSpPr>
        <p:spPr>
          <a:xfrm>
            <a:off x="652000" y="147400"/>
            <a:ext cx="71097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dk1"/>
                </a:solidFill>
                <a:latin typeface="Times New Roman"/>
                <a:ea typeface="Times New Roman"/>
                <a:cs typeface="Times New Roman"/>
                <a:sym typeface="Times New Roman"/>
              </a:rPr>
              <a:t>5. Model Performance</a:t>
            </a:r>
            <a:endParaRPr sz="40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0" name="Google Shape;240;p37"/>
          <p:cNvSpPr txBox="1"/>
          <p:nvPr/>
        </p:nvSpPr>
        <p:spPr>
          <a:xfrm>
            <a:off x="0" y="0"/>
            <a:ext cx="89148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So as we try </a:t>
            </a:r>
            <a:r>
              <a:rPr lang="en" sz="1800">
                <a:solidFill>
                  <a:schemeClr val="dk1"/>
                </a:solidFill>
                <a:latin typeface="Times New Roman"/>
                <a:ea typeface="Times New Roman"/>
                <a:cs typeface="Times New Roman"/>
                <a:sym typeface="Times New Roman"/>
              </a:rPr>
              <a:t>different</a:t>
            </a:r>
            <a:r>
              <a:rPr lang="en" sz="1800">
                <a:solidFill>
                  <a:schemeClr val="dk1"/>
                </a:solidFill>
                <a:latin typeface="Times New Roman"/>
                <a:ea typeface="Times New Roman"/>
                <a:cs typeface="Times New Roman"/>
                <a:sym typeface="Times New Roman"/>
              </a:rPr>
              <a:t> Regression </a:t>
            </a:r>
            <a:r>
              <a:rPr lang="en" sz="1800">
                <a:solidFill>
                  <a:schemeClr val="dk1"/>
                </a:solidFill>
                <a:latin typeface="Times New Roman"/>
                <a:ea typeface="Times New Roman"/>
                <a:cs typeface="Times New Roman"/>
                <a:sym typeface="Times New Roman"/>
              </a:rPr>
              <a:t>Algorithms</a:t>
            </a:r>
            <a:r>
              <a:rPr lang="en" sz="1800">
                <a:solidFill>
                  <a:schemeClr val="dk1"/>
                </a:solidFill>
                <a:latin typeface="Times New Roman"/>
                <a:ea typeface="Times New Roman"/>
                <a:cs typeface="Times New Roman"/>
                <a:sym typeface="Times New Roman"/>
              </a:rPr>
              <a:t> and found that "</a:t>
            </a:r>
            <a:r>
              <a:rPr b="1" lang="en" sz="1800">
                <a:solidFill>
                  <a:schemeClr val="dk1"/>
                </a:solidFill>
                <a:latin typeface="Times New Roman"/>
                <a:ea typeface="Times New Roman"/>
                <a:cs typeface="Times New Roman"/>
                <a:sym typeface="Times New Roman"/>
              </a:rPr>
              <a:t>GBT Regressor Model</a:t>
            </a:r>
            <a:r>
              <a:rPr lang="en" sz="1800">
                <a:solidFill>
                  <a:schemeClr val="dk1"/>
                </a:solidFill>
                <a:latin typeface="Times New Roman"/>
                <a:ea typeface="Times New Roman"/>
                <a:cs typeface="Times New Roman"/>
                <a:sym typeface="Times New Roman"/>
              </a:rPr>
              <a:t>"is giving better accuracy compare to other models we check the predictions manually.</a:t>
            </a:r>
            <a:endParaRPr sz="1800">
              <a:solidFill>
                <a:schemeClr val="dk1"/>
              </a:solidFill>
              <a:latin typeface="Times New Roman"/>
              <a:ea typeface="Times New Roman"/>
              <a:cs typeface="Times New Roman"/>
              <a:sym typeface="Times New Roman"/>
            </a:endParaRPr>
          </a:p>
        </p:txBody>
      </p:sp>
      <p:pic>
        <p:nvPicPr>
          <p:cNvPr id="241" name="Google Shape;241;p37"/>
          <p:cNvPicPr preferRelativeResize="0"/>
          <p:nvPr/>
        </p:nvPicPr>
        <p:blipFill>
          <a:blip r:embed="rId3">
            <a:alphaModFix/>
          </a:blip>
          <a:stretch>
            <a:fillRect/>
          </a:stretch>
        </p:blipFill>
        <p:spPr>
          <a:xfrm>
            <a:off x="1739588" y="1337650"/>
            <a:ext cx="5664826" cy="3190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7" name="Google Shape;247;p38"/>
          <p:cNvSpPr txBox="1"/>
          <p:nvPr/>
        </p:nvSpPr>
        <p:spPr>
          <a:xfrm>
            <a:off x="141750" y="170100"/>
            <a:ext cx="56037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400">
                <a:solidFill>
                  <a:schemeClr val="dk1"/>
                </a:solidFill>
                <a:latin typeface="Calibri"/>
                <a:ea typeface="Calibri"/>
                <a:cs typeface="Calibri"/>
                <a:sym typeface="Calibri"/>
              </a:rPr>
              <a:t>6. Conclusion</a:t>
            </a:r>
            <a:endParaRPr/>
          </a:p>
        </p:txBody>
      </p:sp>
      <p:sp>
        <p:nvSpPr>
          <p:cNvPr id="248" name="Google Shape;248;p38"/>
          <p:cNvSpPr txBox="1"/>
          <p:nvPr/>
        </p:nvSpPr>
        <p:spPr>
          <a:xfrm>
            <a:off x="141750" y="1338025"/>
            <a:ext cx="8283300" cy="2874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Random Forest Regressor: R-squared of 0.9187, RMSE of 0.2560.</a:t>
            </a:r>
            <a:br>
              <a:rPr lang="en"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Gradient Boosting Regressor: R-squared of 0.9189, RMSE of 0.2559.</a:t>
            </a:r>
            <a:br>
              <a:rPr lang="en"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Gradient Boosting shows a negligibly higher R-squared and a slightly lower RMSE, indicating a marginally better fit to the data.</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6" name="Google Shape;106;p21"/>
          <p:cNvSpPr txBox="1"/>
          <p:nvPr/>
        </p:nvSpPr>
        <p:spPr>
          <a:xfrm>
            <a:off x="0" y="0"/>
            <a:ext cx="56037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400">
                <a:solidFill>
                  <a:schemeClr val="dk1"/>
                </a:solidFill>
                <a:latin typeface="Calibri"/>
                <a:ea typeface="Calibri"/>
                <a:cs typeface="Calibri"/>
                <a:sym typeface="Calibri"/>
              </a:rPr>
              <a:t>Contents</a:t>
            </a:r>
            <a:endParaRPr sz="4400">
              <a:solidFill>
                <a:schemeClr val="dk1"/>
              </a:solidFill>
              <a:latin typeface="Calibri"/>
              <a:ea typeface="Calibri"/>
              <a:cs typeface="Calibri"/>
              <a:sym typeface="Calibri"/>
            </a:endParaRPr>
          </a:p>
          <a:p>
            <a:pPr indent="0" lvl="0" marL="0" rtl="0" algn="l">
              <a:spcBef>
                <a:spcPts val="0"/>
              </a:spcBef>
              <a:spcAft>
                <a:spcPts val="0"/>
              </a:spcAft>
              <a:buNone/>
            </a:pPr>
            <a:r>
              <a:t/>
            </a:r>
            <a:endParaRPr sz="4400">
              <a:solidFill>
                <a:schemeClr val="dk1"/>
              </a:solidFill>
              <a:latin typeface="Calibri"/>
              <a:ea typeface="Calibri"/>
              <a:cs typeface="Calibri"/>
              <a:sym typeface="Calibri"/>
            </a:endParaRPr>
          </a:p>
        </p:txBody>
      </p:sp>
      <p:sp>
        <p:nvSpPr>
          <p:cNvPr id="107" name="Google Shape;107;p21"/>
          <p:cNvSpPr txBox="1"/>
          <p:nvPr/>
        </p:nvSpPr>
        <p:spPr>
          <a:xfrm>
            <a:off x="311825" y="1184950"/>
            <a:ext cx="5748900" cy="30276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Font typeface="Open Sans"/>
              <a:buAutoNum type="arabicPeriod"/>
            </a:pPr>
            <a:r>
              <a:rPr lang="en" sz="2100">
                <a:solidFill>
                  <a:schemeClr val="dk1"/>
                </a:solidFill>
                <a:latin typeface="Open Sans"/>
                <a:ea typeface="Open Sans"/>
                <a:cs typeface="Open Sans"/>
                <a:sym typeface="Open Sans"/>
              </a:rPr>
              <a:t>Introduction</a:t>
            </a:r>
            <a:endParaRPr sz="2100">
              <a:solidFill>
                <a:schemeClr val="dk1"/>
              </a:solidFill>
              <a:latin typeface="Open Sans"/>
              <a:ea typeface="Open Sans"/>
              <a:cs typeface="Open Sans"/>
              <a:sym typeface="Open Sans"/>
            </a:endParaRPr>
          </a:p>
          <a:p>
            <a:pPr indent="-361950" lvl="0" marL="457200" rtl="0" algn="l">
              <a:spcBef>
                <a:spcPts val="0"/>
              </a:spcBef>
              <a:spcAft>
                <a:spcPts val="0"/>
              </a:spcAft>
              <a:buClr>
                <a:schemeClr val="dk1"/>
              </a:buClr>
              <a:buSzPts val="2100"/>
              <a:buFont typeface="Open Sans"/>
              <a:buAutoNum type="arabicPeriod"/>
            </a:pPr>
            <a:r>
              <a:rPr lang="en" sz="2100">
                <a:solidFill>
                  <a:schemeClr val="dk1"/>
                </a:solidFill>
                <a:latin typeface="Open Sans"/>
                <a:ea typeface="Open Sans"/>
                <a:cs typeface="Open Sans"/>
                <a:sym typeface="Open Sans"/>
              </a:rPr>
              <a:t>Data Overview</a:t>
            </a:r>
            <a:endParaRPr sz="2100">
              <a:solidFill>
                <a:schemeClr val="dk1"/>
              </a:solidFill>
              <a:latin typeface="Open Sans"/>
              <a:ea typeface="Open Sans"/>
              <a:cs typeface="Open Sans"/>
              <a:sym typeface="Open Sans"/>
            </a:endParaRPr>
          </a:p>
          <a:p>
            <a:pPr indent="-361950" lvl="0" marL="457200" rtl="0" algn="l">
              <a:spcBef>
                <a:spcPts val="0"/>
              </a:spcBef>
              <a:spcAft>
                <a:spcPts val="0"/>
              </a:spcAft>
              <a:buClr>
                <a:schemeClr val="dk1"/>
              </a:buClr>
              <a:buSzPts val="2100"/>
              <a:buFont typeface="Open Sans"/>
              <a:buAutoNum type="arabicPeriod"/>
            </a:pPr>
            <a:r>
              <a:rPr lang="en" sz="2100">
                <a:solidFill>
                  <a:schemeClr val="dk1"/>
                </a:solidFill>
                <a:latin typeface="Open Sans"/>
                <a:ea typeface="Open Sans"/>
                <a:cs typeface="Open Sans"/>
                <a:sym typeface="Open Sans"/>
              </a:rPr>
              <a:t>Data preprocessing</a:t>
            </a:r>
            <a:endParaRPr sz="2100">
              <a:solidFill>
                <a:schemeClr val="dk1"/>
              </a:solidFill>
              <a:latin typeface="Open Sans"/>
              <a:ea typeface="Open Sans"/>
              <a:cs typeface="Open Sans"/>
              <a:sym typeface="Open Sans"/>
            </a:endParaRPr>
          </a:p>
          <a:p>
            <a:pPr indent="-361950" lvl="0" marL="457200" rtl="0" algn="l">
              <a:spcBef>
                <a:spcPts val="0"/>
              </a:spcBef>
              <a:spcAft>
                <a:spcPts val="0"/>
              </a:spcAft>
              <a:buClr>
                <a:schemeClr val="dk1"/>
              </a:buClr>
              <a:buSzPts val="2100"/>
              <a:buFont typeface="Open Sans"/>
              <a:buAutoNum type="arabicPeriod"/>
            </a:pPr>
            <a:r>
              <a:rPr lang="en" sz="2100">
                <a:solidFill>
                  <a:schemeClr val="dk1"/>
                </a:solidFill>
                <a:latin typeface="Open Sans"/>
                <a:ea typeface="Open Sans"/>
                <a:cs typeface="Open Sans"/>
                <a:sym typeface="Open Sans"/>
              </a:rPr>
              <a:t>Model Building</a:t>
            </a:r>
            <a:endParaRPr sz="2100">
              <a:solidFill>
                <a:schemeClr val="dk1"/>
              </a:solidFill>
              <a:latin typeface="Open Sans"/>
              <a:ea typeface="Open Sans"/>
              <a:cs typeface="Open Sans"/>
              <a:sym typeface="Open Sans"/>
            </a:endParaRPr>
          </a:p>
          <a:p>
            <a:pPr indent="-361950" lvl="0" marL="457200" rtl="0" algn="l">
              <a:spcBef>
                <a:spcPts val="0"/>
              </a:spcBef>
              <a:spcAft>
                <a:spcPts val="0"/>
              </a:spcAft>
              <a:buClr>
                <a:schemeClr val="dk1"/>
              </a:buClr>
              <a:buSzPts val="2100"/>
              <a:buFont typeface="Open Sans"/>
              <a:buAutoNum type="arabicPeriod"/>
            </a:pPr>
            <a:r>
              <a:rPr lang="en" sz="2100">
                <a:solidFill>
                  <a:schemeClr val="dk1"/>
                </a:solidFill>
                <a:latin typeface="Open Sans"/>
                <a:ea typeface="Open Sans"/>
                <a:cs typeface="Open Sans"/>
                <a:sym typeface="Open Sans"/>
              </a:rPr>
              <a:t>Model Performance</a:t>
            </a:r>
            <a:endParaRPr sz="2100">
              <a:solidFill>
                <a:schemeClr val="dk1"/>
              </a:solidFill>
              <a:latin typeface="Open Sans"/>
              <a:ea typeface="Open Sans"/>
              <a:cs typeface="Open Sans"/>
              <a:sym typeface="Open Sans"/>
            </a:endParaRPr>
          </a:p>
          <a:p>
            <a:pPr indent="-361950" lvl="0" marL="457200" rtl="0" algn="l">
              <a:spcBef>
                <a:spcPts val="0"/>
              </a:spcBef>
              <a:spcAft>
                <a:spcPts val="0"/>
              </a:spcAft>
              <a:buClr>
                <a:schemeClr val="dk1"/>
              </a:buClr>
              <a:buSzPts val="2100"/>
              <a:buFont typeface="Open Sans"/>
              <a:buAutoNum type="arabicPeriod"/>
            </a:pPr>
            <a:r>
              <a:rPr lang="en" sz="2100">
                <a:solidFill>
                  <a:schemeClr val="dk1"/>
                </a:solidFill>
                <a:latin typeface="Open Sans"/>
                <a:ea typeface="Open Sans"/>
                <a:cs typeface="Open Sans"/>
                <a:sym typeface="Open Sans"/>
              </a:rPr>
              <a:t>Conclusion</a:t>
            </a:r>
            <a:endParaRPr sz="2100">
              <a:solidFill>
                <a:schemeClr val="dk1"/>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t/>
            </a:r>
            <a:endParaRPr/>
          </a:p>
        </p:txBody>
      </p:sp>
      <p:sp>
        <p:nvSpPr>
          <p:cNvPr id="254" name="Google Shape;254;p39"/>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sp>
        <p:nvSpPr>
          <p:cNvPr id="255" name="Google Shape;255;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6" name="Google Shape;256;p39"/>
          <p:cNvPicPr preferRelativeResize="0"/>
          <p:nvPr/>
        </p:nvPicPr>
        <p:blipFill>
          <a:blip r:embed="rId3">
            <a:alphaModFix/>
          </a:blip>
          <a:stretch>
            <a:fillRect/>
          </a:stretch>
        </p:blipFill>
        <p:spPr>
          <a:xfrm>
            <a:off x="0" y="-6"/>
            <a:ext cx="9143999" cy="46858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3" name="Google Shape;113;p22"/>
          <p:cNvSpPr txBox="1"/>
          <p:nvPr/>
        </p:nvSpPr>
        <p:spPr>
          <a:xfrm>
            <a:off x="0" y="295525"/>
            <a:ext cx="8984100" cy="4253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500">
                <a:solidFill>
                  <a:schemeClr val="dk1"/>
                </a:solidFill>
                <a:latin typeface="Times New Roman"/>
                <a:ea typeface="Times New Roman"/>
                <a:cs typeface="Times New Roman"/>
                <a:sym typeface="Times New Roman"/>
              </a:rPr>
              <a:t>Goal: </a:t>
            </a:r>
            <a:endParaRPr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To accurately predict the resale value of used cars by analyzing historical sales data using data science and machine learning techniques.</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 sz="1500">
                <a:solidFill>
                  <a:schemeClr val="dk1"/>
                </a:solidFill>
                <a:latin typeface="Times New Roman"/>
                <a:ea typeface="Times New Roman"/>
                <a:cs typeface="Times New Roman"/>
                <a:sym typeface="Times New Roman"/>
              </a:rPr>
              <a:t>Significance:</a:t>
            </a:r>
            <a:endParaRPr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This project aims to revolutionize the used car market by providing accurate price predictions, benefiting both sellers and buyers.</a:t>
            </a:r>
            <a:endParaRPr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Enables more transparent and fair pricing, helping consumers make better-informed purchasing decisions.</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 sz="1500">
                <a:solidFill>
                  <a:schemeClr val="dk1"/>
                </a:solidFill>
                <a:latin typeface="Times New Roman"/>
                <a:ea typeface="Times New Roman"/>
                <a:cs typeface="Times New Roman"/>
                <a:sym typeface="Times New Roman"/>
              </a:rPr>
              <a:t>Approach Overview:</a:t>
            </a:r>
            <a:endParaRPr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Data preprocessing, exploratory analysis, and applying regression models.</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 sz="1500">
                <a:solidFill>
                  <a:schemeClr val="dk1"/>
                </a:solidFill>
                <a:latin typeface="Times New Roman"/>
                <a:ea typeface="Times New Roman"/>
                <a:cs typeface="Times New Roman"/>
                <a:sym typeface="Times New Roman"/>
              </a:rPr>
              <a:t>Tools &amp; Techniques:</a:t>
            </a:r>
            <a:endParaRPr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Programming Language: Python</a:t>
            </a:r>
            <a:endParaRPr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Libraries: Pandas for data manipulation, Matplotlib and Seaborn for data visualization, scikit-learn for machine learning.</a:t>
            </a:r>
            <a:endParaRPr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Machine Learning Techniques: Regression algorithms (like Linear Regression, Random Forest,&amp; Gradient Boosting).</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
        <p:nvSpPr>
          <p:cNvPr id="114" name="Google Shape;114;p22"/>
          <p:cNvSpPr txBox="1"/>
          <p:nvPr/>
        </p:nvSpPr>
        <p:spPr>
          <a:xfrm>
            <a:off x="2731125" y="87475"/>
            <a:ext cx="30168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Open Sans"/>
                <a:ea typeface="Open Sans"/>
                <a:cs typeface="Open Sans"/>
                <a:sym typeface="Open Sans"/>
              </a:rPr>
              <a:t>1.  </a:t>
            </a:r>
            <a:r>
              <a:rPr b="1" lang="en" sz="2100">
                <a:solidFill>
                  <a:schemeClr val="dk1"/>
                </a:solidFill>
                <a:latin typeface="Open Sans"/>
                <a:ea typeface="Open Sans"/>
                <a:cs typeface="Open Sans"/>
                <a:sym typeface="Open Sans"/>
              </a:rPr>
              <a:t>INTRODUCTION</a:t>
            </a:r>
            <a:endParaRPr b="1" sz="2100">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0" name="Google Shape;120;p23"/>
          <p:cNvSpPr txBox="1"/>
          <p:nvPr/>
        </p:nvSpPr>
        <p:spPr>
          <a:xfrm>
            <a:off x="2286000" y="77100"/>
            <a:ext cx="45720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4500">
              <a:latin typeface="Times New Roman"/>
              <a:ea typeface="Times New Roman"/>
              <a:cs typeface="Times New Roman"/>
              <a:sym typeface="Times New Roman"/>
            </a:endParaRPr>
          </a:p>
        </p:txBody>
      </p:sp>
      <p:pic>
        <p:nvPicPr>
          <p:cNvPr id="121" name="Google Shape;121;p23"/>
          <p:cNvPicPr preferRelativeResize="0"/>
          <p:nvPr/>
        </p:nvPicPr>
        <p:blipFill>
          <a:blip r:embed="rId3">
            <a:alphaModFix/>
          </a:blip>
          <a:stretch>
            <a:fillRect/>
          </a:stretch>
        </p:blipFill>
        <p:spPr>
          <a:xfrm>
            <a:off x="565338" y="954300"/>
            <a:ext cx="8013325" cy="2297100"/>
          </a:xfrm>
          <a:prstGeom prst="rect">
            <a:avLst/>
          </a:prstGeom>
          <a:noFill/>
          <a:ln>
            <a:noFill/>
          </a:ln>
        </p:spPr>
      </p:pic>
      <p:sp>
        <p:nvSpPr>
          <p:cNvPr id="122" name="Google Shape;122;p23"/>
          <p:cNvSpPr txBox="1"/>
          <p:nvPr/>
        </p:nvSpPr>
        <p:spPr>
          <a:xfrm>
            <a:off x="403075" y="3251400"/>
            <a:ext cx="79578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highlight>
                  <a:srgbClr val="FFFFFF"/>
                </a:highlight>
                <a:latin typeface="Times New Roman"/>
                <a:ea typeface="Times New Roman"/>
                <a:cs typeface="Times New Roman"/>
                <a:sym typeface="Times New Roman"/>
              </a:rPr>
              <a:t>4345 total observations , 9 Columns (Features)</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5 categorical variables</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3 continuous variables.</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1 response variable</a:t>
            </a:r>
            <a:endParaRPr sz="1800">
              <a:solidFill>
                <a:schemeClr val="dk1"/>
              </a:solidFill>
              <a:highlight>
                <a:srgbClr val="FFFFFF"/>
              </a:highlight>
              <a:latin typeface="Times New Roman"/>
              <a:ea typeface="Times New Roman"/>
              <a:cs typeface="Times New Roman"/>
              <a:sym typeface="Times New Roman"/>
            </a:endParaRPr>
          </a:p>
        </p:txBody>
      </p:sp>
      <p:sp>
        <p:nvSpPr>
          <p:cNvPr id="123" name="Google Shape;123;p23"/>
          <p:cNvSpPr txBox="1"/>
          <p:nvPr/>
        </p:nvSpPr>
        <p:spPr>
          <a:xfrm>
            <a:off x="403075" y="77100"/>
            <a:ext cx="6327300" cy="39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n" sz="4500">
                <a:solidFill>
                  <a:schemeClr val="dk1"/>
                </a:solidFill>
                <a:latin typeface="Open Sans"/>
                <a:ea typeface="Open Sans"/>
                <a:cs typeface="Open Sans"/>
                <a:sym typeface="Open Sans"/>
              </a:rPr>
              <a:t>2. Data Overview</a:t>
            </a:r>
            <a:endParaRPr b="1" sz="45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9" name="Google Shape;129;p24"/>
          <p:cNvSpPr txBox="1"/>
          <p:nvPr/>
        </p:nvSpPr>
        <p:spPr>
          <a:xfrm>
            <a:off x="2542850" y="120750"/>
            <a:ext cx="56037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4500">
              <a:latin typeface="Times New Roman"/>
              <a:ea typeface="Times New Roman"/>
              <a:cs typeface="Times New Roman"/>
              <a:sym typeface="Times New Roman"/>
            </a:endParaRPr>
          </a:p>
        </p:txBody>
      </p:sp>
      <p:sp>
        <p:nvSpPr>
          <p:cNvPr id="130" name="Google Shape;130;p24"/>
          <p:cNvSpPr txBox="1"/>
          <p:nvPr/>
        </p:nvSpPr>
        <p:spPr>
          <a:xfrm>
            <a:off x="391500" y="1306225"/>
            <a:ext cx="7957800" cy="30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u="sng">
                <a:solidFill>
                  <a:schemeClr val="dk1"/>
                </a:solidFill>
                <a:highlight>
                  <a:srgbClr val="FFFFFF"/>
                </a:highlight>
                <a:latin typeface="Times New Roman"/>
                <a:ea typeface="Times New Roman"/>
                <a:cs typeface="Times New Roman"/>
                <a:sym typeface="Times New Roman"/>
              </a:rPr>
              <a:t>C</a:t>
            </a:r>
            <a:r>
              <a:rPr b="1" lang="en" sz="2000" u="sng">
                <a:solidFill>
                  <a:schemeClr val="dk1"/>
                </a:solidFill>
                <a:highlight>
                  <a:srgbClr val="FFFFFF"/>
                </a:highlight>
                <a:latin typeface="Times New Roman"/>
                <a:ea typeface="Times New Roman"/>
                <a:cs typeface="Times New Roman"/>
                <a:sym typeface="Times New Roman"/>
              </a:rPr>
              <a:t>ategorical variables  </a:t>
            </a:r>
            <a:r>
              <a:rPr b="1" lang="en" sz="2000">
                <a:solidFill>
                  <a:schemeClr val="dk1"/>
                </a:solidFill>
                <a:highlight>
                  <a:srgbClr val="FFFFFF"/>
                </a:highlight>
                <a:latin typeface="Times New Roman"/>
                <a:ea typeface="Times New Roman"/>
                <a:cs typeface="Times New Roman"/>
                <a:sym typeface="Times New Roman"/>
              </a:rPr>
              <a:t>       </a:t>
            </a:r>
            <a:r>
              <a:rPr lang="en" sz="1800">
                <a:solidFill>
                  <a:schemeClr val="dk1"/>
                </a:solidFill>
                <a:highlight>
                  <a:srgbClr val="FFFFFF"/>
                </a:highlight>
                <a:latin typeface="Times New Roman"/>
                <a:ea typeface="Times New Roman"/>
                <a:cs typeface="Times New Roman"/>
                <a:sym typeface="Times New Roman"/>
              </a:rPr>
              <a:t>     </a:t>
            </a:r>
            <a:r>
              <a:rPr b="1" lang="en" sz="2000" u="sng">
                <a:solidFill>
                  <a:schemeClr val="dk1"/>
                </a:solidFill>
                <a:highlight>
                  <a:srgbClr val="FFFFFF"/>
                </a:highlight>
                <a:latin typeface="Times New Roman"/>
                <a:ea typeface="Times New Roman"/>
                <a:cs typeface="Times New Roman"/>
                <a:sym typeface="Times New Roman"/>
              </a:rPr>
              <a:t>C</a:t>
            </a:r>
            <a:r>
              <a:rPr b="1" lang="en" sz="2000" u="sng">
                <a:solidFill>
                  <a:schemeClr val="dk1"/>
                </a:solidFill>
                <a:highlight>
                  <a:srgbClr val="FFFFFF"/>
                </a:highlight>
                <a:latin typeface="Times New Roman"/>
                <a:ea typeface="Times New Roman"/>
                <a:cs typeface="Times New Roman"/>
                <a:sym typeface="Times New Roman"/>
              </a:rPr>
              <a:t>ontinuous variables       </a:t>
            </a:r>
            <a:endParaRPr b="1" sz="2000" u="sng">
              <a:solidFill>
                <a:schemeClr val="dk1"/>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Brand </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Body</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Engine Type</a:t>
            </a:r>
            <a:endParaRPr sz="1800">
              <a:solidFill>
                <a:schemeClr val="dk1"/>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p:txBody>
      </p:sp>
      <p:sp>
        <p:nvSpPr>
          <p:cNvPr id="131" name="Google Shape;131;p24"/>
          <p:cNvSpPr txBox="1"/>
          <p:nvPr/>
        </p:nvSpPr>
        <p:spPr>
          <a:xfrm>
            <a:off x="3450900" y="1609950"/>
            <a:ext cx="2242200" cy="1976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Mileage</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EngineV</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Year</a:t>
            </a:r>
            <a:endParaRPr sz="1800">
              <a:solidFill>
                <a:schemeClr val="dk1"/>
              </a:solidFill>
              <a:latin typeface="Times New Roman"/>
              <a:ea typeface="Times New Roman"/>
              <a:cs typeface="Times New Roman"/>
              <a:sym typeface="Times New Roman"/>
            </a:endParaRPr>
          </a:p>
        </p:txBody>
      </p:sp>
      <p:sp>
        <p:nvSpPr>
          <p:cNvPr id="132" name="Google Shape;132;p24"/>
          <p:cNvSpPr txBox="1"/>
          <p:nvPr/>
        </p:nvSpPr>
        <p:spPr>
          <a:xfrm>
            <a:off x="6450925" y="1306225"/>
            <a:ext cx="2935800" cy="22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solidFill>
                  <a:schemeClr val="dk1"/>
                </a:solidFill>
                <a:latin typeface="Times New Roman"/>
                <a:ea typeface="Times New Roman"/>
                <a:cs typeface="Times New Roman"/>
                <a:sym typeface="Times New Roman"/>
              </a:rPr>
              <a:t>Response Variable</a:t>
            </a:r>
            <a:endParaRPr b="1" sz="20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2000" u="sng">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Price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25"/>
          <p:cNvSpPr txBox="1"/>
          <p:nvPr/>
        </p:nvSpPr>
        <p:spPr>
          <a:xfrm>
            <a:off x="1225200" y="0"/>
            <a:ext cx="560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9" name="Google Shape;139;p25"/>
          <p:cNvSpPr txBox="1"/>
          <p:nvPr/>
        </p:nvSpPr>
        <p:spPr>
          <a:xfrm>
            <a:off x="0" y="837000"/>
            <a:ext cx="8630100" cy="612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We have missing values in 2 columns “Price” and “EngineV”. We have removed all null values as seen in Figure 2.</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id="140" name="Google Shape;140;p25"/>
          <p:cNvPicPr preferRelativeResize="0"/>
          <p:nvPr/>
        </p:nvPicPr>
        <p:blipFill>
          <a:blip r:embed="rId3">
            <a:alphaModFix/>
          </a:blip>
          <a:stretch>
            <a:fillRect/>
          </a:stretch>
        </p:blipFill>
        <p:spPr>
          <a:xfrm>
            <a:off x="870600" y="1634488"/>
            <a:ext cx="2419350" cy="2924175"/>
          </a:xfrm>
          <a:prstGeom prst="rect">
            <a:avLst/>
          </a:prstGeom>
          <a:noFill/>
          <a:ln>
            <a:noFill/>
          </a:ln>
        </p:spPr>
      </p:pic>
      <p:pic>
        <p:nvPicPr>
          <p:cNvPr id="141" name="Google Shape;141;p25"/>
          <p:cNvPicPr preferRelativeResize="0"/>
          <p:nvPr/>
        </p:nvPicPr>
        <p:blipFill>
          <a:blip r:embed="rId4">
            <a:alphaModFix/>
          </a:blip>
          <a:stretch>
            <a:fillRect/>
          </a:stretch>
        </p:blipFill>
        <p:spPr>
          <a:xfrm>
            <a:off x="5249976" y="1596250"/>
            <a:ext cx="2419350" cy="3000675"/>
          </a:xfrm>
          <a:prstGeom prst="rect">
            <a:avLst/>
          </a:prstGeom>
          <a:noFill/>
          <a:ln>
            <a:noFill/>
          </a:ln>
        </p:spPr>
      </p:pic>
      <p:sp>
        <p:nvSpPr>
          <p:cNvPr id="142" name="Google Shape;142;p25"/>
          <p:cNvSpPr txBox="1"/>
          <p:nvPr/>
        </p:nvSpPr>
        <p:spPr>
          <a:xfrm>
            <a:off x="122825" y="0"/>
            <a:ext cx="6752400" cy="8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400">
                <a:solidFill>
                  <a:schemeClr val="dk1"/>
                </a:solidFill>
                <a:latin typeface="Calibri"/>
                <a:ea typeface="Calibri"/>
                <a:cs typeface="Calibri"/>
                <a:sym typeface="Calibri"/>
              </a:rPr>
              <a:t>3. Data Preprocessing</a:t>
            </a:r>
            <a:endParaRPr>
              <a:solidFill>
                <a:schemeClr val="dk1"/>
              </a:solidFill>
            </a:endParaRPr>
          </a:p>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8" name="Google Shape;148;p26"/>
          <p:cNvSpPr txBox="1"/>
          <p:nvPr/>
        </p:nvSpPr>
        <p:spPr>
          <a:xfrm>
            <a:off x="778950" y="19325"/>
            <a:ext cx="7926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chemeClr val="dk1"/>
                </a:solidFill>
                <a:latin typeface="Times New Roman"/>
                <a:ea typeface="Times New Roman"/>
                <a:cs typeface="Times New Roman"/>
                <a:sym typeface="Times New Roman"/>
              </a:rPr>
              <a:t>Distributions of Continuous Data </a:t>
            </a:r>
            <a:endParaRPr sz="4000">
              <a:latin typeface="Times New Roman"/>
              <a:ea typeface="Times New Roman"/>
              <a:cs typeface="Times New Roman"/>
              <a:sym typeface="Times New Roman"/>
            </a:endParaRPr>
          </a:p>
        </p:txBody>
      </p:sp>
      <p:sp>
        <p:nvSpPr>
          <p:cNvPr id="149" name="Google Shape;149;p26"/>
          <p:cNvSpPr txBox="1"/>
          <p:nvPr/>
        </p:nvSpPr>
        <p:spPr>
          <a:xfrm>
            <a:off x="473475" y="1175300"/>
            <a:ext cx="7452900" cy="28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id="150" name="Google Shape;150;p26"/>
          <p:cNvPicPr preferRelativeResize="0"/>
          <p:nvPr/>
        </p:nvPicPr>
        <p:blipFill>
          <a:blip r:embed="rId3">
            <a:alphaModFix/>
          </a:blip>
          <a:stretch>
            <a:fillRect/>
          </a:stretch>
        </p:blipFill>
        <p:spPr>
          <a:xfrm>
            <a:off x="0" y="946900"/>
            <a:ext cx="4625589" cy="3675776"/>
          </a:xfrm>
          <a:prstGeom prst="rect">
            <a:avLst/>
          </a:prstGeom>
          <a:noFill/>
          <a:ln>
            <a:noFill/>
          </a:ln>
        </p:spPr>
      </p:pic>
      <p:pic>
        <p:nvPicPr>
          <p:cNvPr id="151" name="Google Shape;151;p26"/>
          <p:cNvPicPr preferRelativeResize="0"/>
          <p:nvPr/>
        </p:nvPicPr>
        <p:blipFill>
          <a:blip r:embed="rId4">
            <a:alphaModFix/>
          </a:blip>
          <a:stretch>
            <a:fillRect/>
          </a:stretch>
        </p:blipFill>
        <p:spPr>
          <a:xfrm>
            <a:off x="4625600" y="998913"/>
            <a:ext cx="4282374" cy="357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7" name="Google Shape;157;p27"/>
          <p:cNvPicPr preferRelativeResize="0"/>
          <p:nvPr/>
        </p:nvPicPr>
        <p:blipFill>
          <a:blip r:embed="rId3">
            <a:alphaModFix/>
          </a:blip>
          <a:stretch>
            <a:fillRect/>
          </a:stretch>
        </p:blipFill>
        <p:spPr>
          <a:xfrm>
            <a:off x="234513" y="54800"/>
            <a:ext cx="5029125" cy="2459076"/>
          </a:xfrm>
          <a:prstGeom prst="rect">
            <a:avLst/>
          </a:prstGeom>
          <a:noFill/>
          <a:ln>
            <a:noFill/>
          </a:ln>
        </p:spPr>
      </p:pic>
      <p:pic>
        <p:nvPicPr>
          <p:cNvPr id="158" name="Google Shape;158;p27"/>
          <p:cNvPicPr preferRelativeResize="0"/>
          <p:nvPr/>
        </p:nvPicPr>
        <p:blipFill>
          <a:blip r:embed="rId4">
            <a:alphaModFix/>
          </a:blip>
          <a:stretch>
            <a:fillRect/>
          </a:stretch>
        </p:blipFill>
        <p:spPr>
          <a:xfrm>
            <a:off x="234525" y="2506801"/>
            <a:ext cx="5705396" cy="1919424"/>
          </a:xfrm>
          <a:prstGeom prst="rect">
            <a:avLst/>
          </a:prstGeom>
          <a:noFill/>
          <a:ln>
            <a:noFill/>
          </a:ln>
        </p:spPr>
      </p:pic>
      <p:sp>
        <p:nvSpPr>
          <p:cNvPr id="159" name="Google Shape;159;p27"/>
          <p:cNvSpPr txBox="1"/>
          <p:nvPr/>
        </p:nvSpPr>
        <p:spPr>
          <a:xfrm>
            <a:off x="5939925" y="3231350"/>
            <a:ext cx="3102000" cy="7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Times New Roman"/>
                <a:ea typeface="Times New Roman"/>
                <a:cs typeface="Times New Roman"/>
                <a:sym typeface="Times New Roman"/>
              </a:rPr>
              <a:t>Continuous</a:t>
            </a:r>
            <a:r>
              <a:rPr b="1" lang="en" sz="2400">
                <a:solidFill>
                  <a:schemeClr val="dk1"/>
                </a:solidFill>
                <a:latin typeface="Times New Roman"/>
                <a:ea typeface="Times New Roman"/>
                <a:cs typeface="Times New Roman"/>
                <a:sym typeface="Times New Roman"/>
              </a:rPr>
              <a:t> Data After Transformation</a:t>
            </a:r>
            <a:endParaRPr b="1" sz="2400">
              <a:solidFill>
                <a:schemeClr val="dk1"/>
              </a:solidFill>
              <a:latin typeface="Times New Roman"/>
              <a:ea typeface="Times New Roman"/>
              <a:cs typeface="Times New Roman"/>
              <a:sym typeface="Times New Roman"/>
            </a:endParaRPr>
          </a:p>
        </p:txBody>
      </p:sp>
      <p:pic>
        <p:nvPicPr>
          <p:cNvPr id="160" name="Google Shape;160;p27"/>
          <p:cNvPicPr preferRelativeResize="0"/>
          <p:nvPr/>
        </p:nvPicPr>
        <p:blipFill>
          <a:blip r:embed="rId5">
            <a:alphaModFix/>
          </a:blip>
          <a:stretch>
            <a:fillRect/>
          </a:stretch>
        </p:blipFill>
        <p:spPr>
          <a:xfrm>
            <a:off x="5343350" y="166150"/>
            <a:ext cx="3102001" cy="219068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6" name="Google Shape;166;p28"/>
          <p:cNvSpPr txBox="1"/>
          <p:nvPr/>
        </p:nvSpPr>
        <p:spPr>
          <a:xfrm>
            <a:off x="0" y="481300"/>
            <a:ext cx="9144000" cy="17223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0D0D0D"/>
              </a:buClr>
              <a:buSzPts val="1700"/>
              <a:buFont typeface="Times New Roman"/>
              <a:buChar char="●"/>
            </a:pPr>
            <a:r>
              <a:rPr lang="en" sz="1700">
                <a:solidFill>
                  <a:srgbClr val="0D0D0D"/>
                </a:solidFill>
                <a:highlight>
                  <a:srgbClr val="FFFFFF"/>
                </a:highlight>
                <a:latin typeface="Times New Roman"/>
                <a:ea typeface="Times New Roman"/>
                <a:cs typeface="Times New Roman"/>
                <a:sym typeface="Times New Roman"/>
              </a:rPr>
              <a:t>Evidence of linear relationships suggests linear regression suitability.</a:t>
            </a:r>
            <a:endParaRPr sz="1700">
              <a:solidFill>
                <a:srgbClr val="0D0D0D"/>
              </a:solidFill>
              <a:highlight>
                <a:srgbClr val="FFFFFF"/>
              </a:highlight>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0D0D0D"/>
              </a:buClr>
              <a:buSzPts val="1700"/>
              <a:buFont typeface="Times New Roman"/>
              <a:buChar char="●"/>
            </a:pPr>
            <a:r>
              <a:rPr lang="en" sz="1700">
                <a:solidFill>
                  <a:srgbClr val="0D0D0D"/>
                </a:solidFill>
                <a:highlight>
                  <a:srgbClr val="FFFFFF"/>
                </a:highlight>
                <a:latin typeface="Times New Roman"/>
                <a:ea typeface="Times New Roman"/>
                <a:cs typeface="Times New Roman"/>
                <a:sym typeface="Times New Roman"/>
              </a:rPr>
              <a:t>Predictable price movement with variable changes is ideal for linear regression.</a:t>
            </a:r>
            <a:endParaRPr sz="1700">
              <a:solidFill>
                <a:srgbClr val="0D0D0D"/>
              </a:solidFill>
              <a:highlight>
                <a:srgbClr val="FFFFFF"/>
              </a:highlight>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0D0D0D"/>
              </a:buClr>
              <a:buSzPts val="1700"/>
              <a:buFont typeface="Times New Roman"/>
              <a:buChar char="●"/>
            </a:pPr>
            <a:r>
              <a:rPr lang="en" sz="1700">
                <a:solidFill>
                  <a:srgbClr val="0D0D0D"/>
                </a:solidFill>
                <a:highlight>
                  <a:srgbClr val="FFFFFF"/>
                </a:highlight>
                <a:latin typeface="Times New Roman"/>
                <a:ea typeface="Times New Roman"/>
                <a:cs typeface="Times New Roman"/>
                <a:sym typeface="Times New Roman"/>
              </a:rPr>
              <a:t>Scatter plots emphasize the need for transformations and feature engineering for better model performance.</a:t>
            </a:r>
            <a:endParaRPr sz="1700">
              <a:solidFill>
                <a:srgbClr val="0D0D0D"/>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pic>
        <p:nvPicPr>
          <p:cNvPr id="167" name="Google Shape;167;p28"/>
          <p:cNvPicPr preferRelativeResize="0"/>
          <p:nvPr/>
        </p:nvPicPr>
        <p:blipFill>
          <a:blip r:embed="rId3">
            <a:alphaModFix/>
          </a:blip>
          <a:stretch>
            <a:fillRect/>
          </a:stretch>
        </p:blipFill>
        <p:spPr>
          <a:xfrm>
            <a:off x="728688" y="1754125"/>
            <a:ext cx="7686622" cy="2890225"/>
          </a:xfrm>
          <a:prstGeom prst="rect">
            <a:avLst/>
          </a:prstGeom>
          <a:noFill/>
          <a:ln>
            <a:noFill/>
          </a:ln>
        </p:spPr>
      </p:pic>
      <p:sp>
        <p:nvSpPr>
          <p:cNvPr id="168" name="Google Shape;168;p28"/>
          <p:cNvSpPr txBox="1"/>
          <p:nvPr/>
        </p:nvSpPr>
        <p:spPr>
          <a:xfrm>
            <a:off x="243800" y="96375"/>
            <a:ext cx="7858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Times New Roman"/>
                <a:ea typeface="Times New Roman"/>
                <a:cs typeface="Times New Roman"/>
                <a:sym typeface="Times New Roman"/>
              </a:rPr>
              <a:t>Pairs of Scatter plots after transformation</a:t>
            </a:r>
            <a:endParaRPr b="1" sz="21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