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56" r:id="rId3"/>
    <p:sldId id="261" r:id="rId4"/>
    <p:sldId id="350" r:id="rId5"/>
    <p:sldId id="355" r:id="rId6"/>
    <p:sldId id="352" r:id="rId7"/>
    <p:sldId id="349" r:id="rId8"/>
    <p:sldId id="348" r:id="rId9"/>
    <p:sldId id="359" r:id="rId10"/>
    <p:sldId id="358" r:id="rId11"/>
    <p:sldId id="356" r:id="rId12"/>
    <p:sldId id="351" r:id="rId13"/>
    <p:sldId id="360" r:id="rId14"/>
    <p:sldId id="361" r:id="rId15"/>
    <p:sldId id="362" r:id="rId16"/>
    <p:sldId id="363" r:id="rId17"/>
    <p:sldId id="364" r:id="rId18"/>
    <p:sldId id="3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942" y="11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3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1577 24575,'18'-2'0,"-1"0"0,0-1 0,0-1 0,0-1 0,-1 0 0,0-1 0,0-1 0,18-10 0,-8 4 0,49-15 0,-39 16 0,-2-2 0,1-2 0,-2 0 0,0-2 0,-1-2 0,-1-1 0,-1-1 0,43-42 0,-59 51 0,-1-1 0,-1-1 0,0 1 0,-1-2 0,0 0 0,-1 0 0,-1-1 0,-1 0 0,7-20 0,-7 12 0,-2-1 0,0 0 0,-2 0 0,0 0 0,-2-52 0,-3 3 0,-15-97 0,9 132 0,-1-1 0,-2 2 0,-2-1 0,-16-37 0,18 58 0,0 1 0,-1 1 0,-1 0 0,0 0 0,-1 1 0,-1 1 0,-1 0 0,-27-22 0,7 11 0,-1 1 0,-1 2 0,-43-21 0,28 24 0,-1 1 0,0 3 0,-1 2 0,-62-8 0,54 10 0,11 3 0,0 2 0,-1 2 0,1 3 0,-85 6 0,126-2 0,-1 0 0,1 0 0,-1 1 0,1 0 0,0 1 0,0 0 0,0 1 0,1 0 0,-15 10 0,-2 4 0,-42 42 0,56-49 0,0 1 0,1 0 0,0 0 0,1 2 0,1-1 0,0 1 0,1 0 0,0 1 0,-10 32 0,6-7 0,2 0 0,-8 63 0,14-44 0,2-1 0,2 0 0,3 1 0,3-1 0,2-1 0,3 1 0,26 80 0,-30-119 0,2 0 0,1 0 0,0-1 0,1-1 0,2 0 0,-1 0 0,2-1 0,0-1 0,1 0 0,1-1 0,0-1 0,1 0 0,1-1 0,33 18 0,15 5 0,3-3 0,132 44 0,70 17 0,-243-83-195,0-2 0,1 0 0,0-2 0,0-1 0,1-2 0,33 1 0,-43-5-6631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6:08.61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0,'3484'0,"-3464"0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6:11.186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0,'1718'0,"-1697"0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56:32.1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0,'0'9966'0,"1853"-9966"0,-1853-9966 0,-1853 9966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7:07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1,'1997'0,"-1798"11,-7 0,-160-11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27:47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1115 2,'-19'0,"10"-1,1 1,0 0,-1 0,1 0,0 1,0 0,-1 1,1 0,0 0,0 1,1 0,-1 0,1 1,-8 5,-17 18,2 2,1 2,1 0,-31 47,10-14,-1-1,-17 18,-105 171,148-209,-258 508,253-482,4 2,2 0,4 2,2 0,4 1,-4 95,14 413,5-316,7-75,53 295,-19-191,-25-193,37 123,-9-49,-30-120,3 0,31 65,-30-75,199 408,-89-250,-66-107,-35-51,1-3,3 0,54 55,64 44,-98-93,2-3,3-1,99 58,-112-76,85 36,-109-54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27:49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1,'0'0,"1"0,0 1,0-1,0 1,0-1,0 1,0-1,0 1,0-1,-1 1,1 0,0-1,-1 1,1 0,0 0,-1-1,1 1,-1 0,1 1,5 6,353 535,-317-467,-4 2,-3 1,-4 1,29 117,44 346,-29 391,-75-921,8 968,-14-893,-4 0,-4-1,-4 0,-3-1,-5-2,-51 120,-269 463,277-545,41-78,-2-2,-1-2,-73 72,95-102,-64 50,17-15,41-30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28:16.2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0,'0'5801'0,"17806"-5801"0,-17806-5801 0,-17806 5801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29:05.545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0,'7620'25'0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37:1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781 1455 24575,'29'-3'0,"-1"-1"0,1-1 0,-1-2 0,0-1 0,0-1 0,48-23 0,-22 10 0,184-87 0,-224 101 0,-1-1 0,0-1 0,0 0 0,-1-1 0,0 0 0,-1-1 0,0 0 0,-1-1 0,-1 0 0,0 0 0,0-1 0,-2 0 0,0-1 0,8-22 0,5-22 0,-3 0 0,14-85 0,-27 123 0,7-48 0,-2 0 0,-4-1 0,-7-129 0,-1 160 0,-9-47 0,10 76 0,-1-1 0,0 0 0,0 1 0,-1 0 0,0 0 0,-1 0 0,0 0 0,0 1 0,-10-12 0,8 15 0,-1 0 0,0 0 0,0 1 0,-1 0 0,1 1 0,-1 0 0,0 0 0,0 1 0,-1 0 0,-16-3 0,-22-8 0,7 1 0,-2 2 0,1 1 0,-88-7 0,-132 8 0,152 8 0,-209 5 0,302-2 0,1 1 0,-1 0 0,1 1 0,0 1 0,0 1 0,1 0 0,0 1 0,0 1 0,1 0 0,-19 14 0,9-4 0,1 0 0,0 2 0,2 1 0,-37 46 0,49-54 0,0 0 0,2 1 0,0 1 0,0-1 0,1 1 0,1 0 0,1 0 0,0 1 0,0-1 0,0 25 0,0 17 0,7 93 0,1-45 0,-5-74 0,1 19 0,7 56 0,-5-88 0,2 0 0,0 0 0,1-1 0,1 0 0,0 0 0,15 28 0,-11-25 0,1-1 0,0 0 0,2-1 0,0-1 0,0 0 0,2 0 0,0-2 0,1 0 0,1 0 0,0-2 0,1 0 0,0-1 0,21 10 0,41 15 0,134 54 0,-184-81 0,2-1 0,-1-1 0,1-2 0,0-2 0,41 2 0,88-7-28,189 12-1309,-315-7-5489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39:01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1090 1409 24575,'52'-21'0,"-36"16"0,-1-1 0,25-14 0,-19 8 0,4-2 0,0-1 0,-1 0 0,0-2 0,-2-1 0,0-1 0,-1 0 0,28-35 0,-29 27 0,-1-1 0,-1-1 0,-2-1 0,-1 0 0,-1-1 0,-2 0 0,-1-1 0,-1-1 0,9-56 0,2-39 0,-10 77 0,4-78 0,-14 111 0,-1 0 0,-1 0 0,-1 0 0,0 0 0,-2 1 0,0-1 0,-1 1 0,-8-21 0,9 29 0,-6-17 0,-26-45 0,30 63 0,1 0 0,-2 0 0,1 0 0,-1 1 0,0 0 0,-1 0 0,1 0 0,-16-9 0,-28-12 0,-2 1 0,0 3 0,-60-18 0,83 35 0,0 1 0,0 2 0,-1 1 0,0 1 0,1 1 0,-35 5 0,-1-2 0,-5 2 0,-1 4 0,1 3 0,1 4 0,1 2 0,-134 52 0,174-58 0,1 2 0,0 1 0,1 2 0,0 0 0,2 2 0,0 0 0,-39 39 0,56-48 0,1 1 0,0-1 0,0 2 0,1-1 0,0 1 0,1 0 0,0 0 0,1 0 0,0 1 0,-2 12 0,-3 22 0,-5 56 0,11-71 0,-2 14 0,3 1 0,1-1 0,2 1 0,3-1 0,16 83 0,-14-103 0,1 0 0,1 0 0,1-1 0,1 0 0,1 0 0,1-1 0,1-1 0,2 0 0,0-1 0,0-1 0,32 31 0,-35-40 0,1 0 0,1-1 0,0 0 0,0-1 0,0 0 0,2-2 0,-1 0 0,0 0 0,1-2 0,1 0 0,-1 0 0,29 3 0,-11-2 0,-1 1 0,37 13 0,-44-11 0,2-1 0,-1-1 0,54 5 0,136 16-4,-132-13-1357,-60-12-5465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4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1091 24575,'0'1'0,"0"0"0,0 0 0,1 0 0,-1 0 0,1 0 0,-1-1 0,0 1 0,1 0 0,0 0 0,-1 0 0,1-1 0,-1 1 0,1 0 0,0-1 0,-1 1 0,1-1 0,0 1 0,0-1 0,0 1 0,-1-1 0,1 1 0,0-1 0,0 0 0,0 1 0,0-1 0,0 0 0,0 0 0,1 0 0,31 5 0,-29-5 0,327 4 0,-193-6 0,-111 0 0,-1-2 0,1-1 0,-1 0 0,0-3 0,-1 0 0,0-1 0,0-1 0,28-17 0,-31 17 0,-14 5 0,1-1 0,-1 1 0,-1-2 0,1 1 0,-1-1 0,0 0 0,-1 0 0,1-1 0,-1 0 0,-1 0 0,0 0 0,0-1 0,-1 0 0,1 0 0,-2 0 0,0 0 0,4-17 0,-3-19 0,-1 0 0,-6-68 0,-1 14 0,5 67 0,-1-2 0,-7-65 0,6 88 0,-1 0 0,-1 1 0,0-1 0,-1 1 0,0-1 0,0 1 0,-1 1 0,-1-1 0,1 1 0,-9-11 0,-18-17 0,-1 1 0,-2 2 0,-1 2 0,-47-34 0,73 60 0,0 0 0,-1 1 0,0 0 0,0 1 0,0 0 0,-20-4 0,-78-8 0,43 7 0,-21-1 0,1 4 0,-115 6 0,84 2 0,104-2 0,1 2 0,-1-1 0,0 2 0,1 0 0,-1 0 0,1 1 0,0 1 0,0 0 0,1 0 0,-20 14 0,2 1 0,1 1 0,-43 42 0,58-49 0,0 1 0,1 0 0,1 0 0,1 2 0,0-1 0,1 1 0,1 1 0,0-1 0,2 1 0,0 1 0,0-1 0,-2 22 0,2 4 0,1 1 0,2 0 0,2 0 0,5 48 0,-3-84 0,1 1 0,1 0 0,-1 0 0,1-1 0,1 1 0,0-1 0,0 0 0,1 0 0,0-1 0,1 1 0,0-1 0,0 0 0,0 0 0,9 6 0,14 14 0,2-2 0,40 26 0,-28-20 0,32 21 0,124 65 0,-169-104 0,0-1 0,0-1 0,2-2 0,42 9 0,131 11 0,-130-16-1365,-55-10-5461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42:29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1359 24575,'1084'31'0,"-386"-14"0,-617-17 0,132 12 0,-24-1 0,600-10 0,-776-2 0,-1 0 0,1-2 0,0 1 0,-1-1 0,0-1 0,0 0 0,0-1 0,0 0 0,0-1 0,-1 0 0,0-1 0,-1 0 0,18-15 0,3-6 0,-1-2 0,49-62 0,-49 50 0,-1-1 0,31-65 0,-45 74 0,-2-1 0,11-44 0,1-1 0,-16 51 0,-2 0 0,0-1 0,-2 0 0,-1 1 0,-2-2 0,0 1 0,-3 0 0,-3-30 0,3 51 0,-1 0 0,-1 0 0,1 1 0,-1-1 0,-1 1 0,0 0 0,0 0 0,0 0 0,-1 0 0,0 1 0,-1 0 0,0 0 0,0 0 0,0 1 0,-1 0 0,0 0 0,0 0 0,-9-4 0,-3-2 0,-1 0 0,0 2 0,-1 0 0,0 2 0,-1 0 0,-22-5 0,-150-37 0,-207-47 0,-319-10 0,145 95 0,350 15 0,83-5 0,-147 4 0,277-1 0,0 0 0,1 1 0,-1 0 0,1 0 0,-1 1 0,1 1 0,0 0 0,0 1 0,1 0 0,-1 0 0,1 1 0,-10 8 0,-95 52 0,27-18 0,71-36 0,0 1 0,0 1 0,1 1 0,1 0 0,0 0 0,-20 30 0,14-13 0,1 0 0,-31 67 0,45-84 0,1 1 0,1-1 0,1 1 0,0 0 0,1 1 0,0 29 0,3-2 0,9 58 0,-2-62 0,1-1 0,3 0 0,1-1 0,2 0 0,1-1 0,2-1 0,2 0 0,29 39 0,20 52-1365,-56-103-5461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43:16.7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0,'5'0,"4"4,6 2,8-1,4 0,7 2,0 0,4-1,-1-1,-3-2,1 2,-1 6,-2-1,-7 4,-3-2,-2-2,-3-3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43:18.14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50,'656'-25,"-63"1,347 23,-446 2,-471-1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24575,'0'564'0,"2"-533"0,1-1 0,2 1 0,9 34 0,-6-29 0,7 59 0,-9 60 0,5 50 0,1 353 0,-15-344 0,-16 151 0,15-322 0,2-7 0,-2 1 0,-2-1 0,-15 54 0,-37 126 0,51-197-455,0 0 0,-16 26 0,15-28-6371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24575,'-2'70'0,"4"77"0,-2-146 0,0 0 0,1 1 0,-1-1 0,0 0 0,0 0 0,0 0 0,1 0 0,-1 0 0,0 0 0,1 0 0,-1 0 0,1 0 0,0 0 0,-1 0 0,1 0 0,0 0 0,-1 0 0,1 0 0,0 0 0,0-1 0,0 1 0,0 0 0,0-1 0,0 1 0,0-1 0,0 1 0,0-1 0,0 1 0,0-1 0,0 1 0,0-1 0,0 0 0,0 0 0,0 0 0,1 0 0,-1 0 0,0 0 0,0 0 0,0 0 0,0 0 0,0 0 0,3-1 0,5-2 0,0 0 0,0 0 0,-1 0 0,12-7 0,-7 3 0,108-48-682,215-69-1,-313 118-6143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3191 24575,'-63'-131'0,"-60"-175"0,95 201 0,-25-177 0,24 108 0,16 74 0,4-1 0,10-190 0,2 131 0,-3 75 0,15-313 0,91-207 0,-46 376 0,-44 144 58,-12 60-532,1 0-1,14-45 1,-11 51-6352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24575,'9'-2'0,"0"0"0,0 0 0,1-1 0,-2 0 0,1-1 0,0 1 0,9-7 0,4-1 0,46-22 0,71-46 0,-138 78 0,1 0 0,0 0 0,-1 0 0,1 0 0,0 0 0,0 1 0,0-1 0,0 0 0,0 1 0,0-1 0,-1 1 0,1 0 0,0 0 0,0 0 0,0 0 0,0 0 0,0 0 0,0 0 0,0 1 0,0-1 0,0 1 0,2 1 0,-1-1 0,0 1 0,0 0 0,0 0 0,-1 1 0,1-1 0,-1 0 0,0 1 0,0 0 0,0-1 0,0 1 0,0 0 0,1 4 0,5 10 0,-1 1 0,-1 0 0,6 34 0,-9-39 0,11 35-1365,-6-32-5461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5:23:10.2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5:23:17.0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6:04.59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0,'3148'0,"-3128"0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2025-03-14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customXml" Target="../ink/ink2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1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7.png"/><Relationship Id="rId15" Type="http://schemas.openxmlformats.org/officeDocument/2006/relationships/image" Target="../media/image40.png"/><Relationship Id="rId10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4971339" y="1776068"/>
            <a:ext cx="22493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92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25.3.9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90BCF-46A1-FF57-FB67-5EE5B1993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FA5E58-8E37-EE7A-0B74-F5512999B3A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591D9-6B53-B6BB-79B9-6784C685911B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B669F48E-89CA-CC07-F4B4-0B1C1B1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2F03-B806-41D8-1DE2-7E31D988D719}"/>
              </a:ext>
            </a:extLst>
          </p:cNvPr>
          <p:cNvSpPr txBox="1"/>
          <p:nvPr/>
        </p:nvSpPr>
        <p:spPr>
          <a:xfrm>
            <a:off x="792551" y="1030715"/>
            <a:ext cx="338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&lt;Cross-entropy&gt;</a:t>
            </a:r>
            <a:endParaRPr lang="ko-KR" altLang="en-US" sz="4000" spc="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39DD1C-5F02-7ADA-8EEA-0BE7A458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31" y="1733408"/>
            <a:ext cx="3867690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BFCAE4-8C59-9B22-AC08-DF429B6D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31" y="3918147"/>
            <a:ext cx="4486901" cy="8859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36955D1-3524-9BBF-4C57-2B0D499F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1" y="1733408"/>
            <a:ext cx="4412696" cy="10274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7A2DF0-802A-82A9-AE36-ED6149D50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61" y="3911616"/>
            <a:ext cx="2409479" cy="5654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D28406-B1A9-F684-6819-8D4F97EC2C97}"/>
              </a:ext>
            </a:extLst>
          </p:cNvPr>
          <p:cNvSpPr txBox="1"/>
          <p:nvPr/>
        </p:nvSpPr>
        <p:spPr>
          <a:xfrm>
            <a:off x="724829" y="2989678"/>
            <a:ext cx="560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Misclassified -&gt; Higher weight</a:t>
            </a:r>
            <a:endParaRPr lang="ko-KR" altLang="en-US" sz="3600" spc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E50F3-4525-C68D-42EA-3C336B5126BA}"/>
              </a:ext>
            </a:extLst>
          </p:cNvPr>
          <p:cNvSpPr txBox="1"/>
          <p:nvPr/>
        </p:nvSpPr>
        <p:spPr>
          <a:xfrm>
            <a:off x="7355465" y="103071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&lt;WLSE&gt;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1DA7D82-7946-C174-B306-AF4AFF7775C0}"/>
                  </a:ext>
                </a:extLst>
              </p14:cNvPr>
              <p14:cNvContentPartPr/>
              <p14:nvPr/>
            </p14:nvContentPartPr>
            <p14:xfrm>
              <a:off x="8349154" y="1949537"/>
              <a:ext cx="569520" cy="5306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1DA7D82-7946-C174-B306-AF4AFF7775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4834" y="1945217"/>
                <a:ext cx="578160" cy="5392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56C1193-2B47-E16D-8EEB-DC32BCFC8B43}"/>
              </a:ext>
            </a:extLst>
          </p:cNvPr>
          <p:cNvSpPr txBox="1"/>
          <p:nvPr/>
        </p:nvSpPr>
        <p:spPr>
          <a:xfrm>
            <a:off x="7300368" y="2560819"/>
            <a:ext cx="36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Spatial information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DDFCD47-4A9D-31FA-276F-7FDEA071A4B0}"/>
                  </a:ext>
                </a:extLst>
              </p14:cNvPr>
              <p14:cNvContentPartPr/>
              <p14:nvPr/>
            </p14:nvContentPartPr>
            <p14:xfrm>
              <a:off x="9187234" y="4160297"/>
              <a:ext cx="593640" cy="533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DDFCD47-4A9D-31FA-276F-7FDEA071A4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2914" y="4155977"/>
                <a:ext cx="60228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8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DC79D-9D8F-D6F2-B765-48CF7945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67405-C248-13DA-C7E0-A2DE56DD302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06863-BEC4-171A-0E9B-7FC7D32C189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6A272-4579-6AAA-BDB1-224DF0919990}"/>
              </a:ext>
            </a:extLst>
          </p:cNvPr>
          <p:cNvSpPr txBox="1"/>
          <p:nvPr/>
        </p:nvSpPr>
        <p:spPr>
          <a:xfrm>
            <a:off x="724829" y="603172"/>
            <a:ext cx="804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&lt;Stopping Refinement Criterion&gt;</a:t>
            </a:r>
            <a:endParaRPr lang="ko-KR" altLang="en-US" sz="4000" spc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85302-B2DA-8D3A-C8B7-FCA74EC1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671849"/>
            <a:ext cx="5353797" cy="866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6B5E0-0885-96C2-9A16-7D28B0D14978}"/>
              </a:ext>
            </a:extLst>
          </p:cNvPr>
          <p:cNvSpPr txBox="1"/>
          <p:nvPr/>
        </p:nvSpPr>
        <p:spPr>
          <a:xfrm>
            <a:off x="4747404" y="2485297"/>
            <a:ext cx="4709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accent1"/>
                </a:solidFill>
              </a:rPr>
              <a:t>Predicted class(soft max)</a:t>
            </a:r>
            <a:endParaRPr lang="ko-KR" altLang="en-US" sz="4000" spc="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D0B99-2556-D5F3-C329-51B8C258F1AD}"/>
              </a:ext>
            </a:extLst>
          </p:cNvPr>
          <p:cNvSpPr txBox="1"/>
          <p:nvPr/>
        </p:nvSpPr>
        <p:spPr>
          <a:xfrm>
            <a:off x="4124741" y="3152138"/>
            <a:ext cx="396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Different -&gt; 1</a:t>
            </a:r>
          </a:p>
          <a:p>
            <a:r>
              <a:rPr lang="en-US" altLang="ko-KR" sz="2000" spc="600" dirty="0"/>
              <a:t>Same      -&gt; 0 -&gt; stop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1F06E1C-F801-CB5B-956E-1D8384331EDA}"/>
                  </a:ext>
                </a:extLst>
              </p14:cNvPr>
              <p14:cNvContentPartPr/>
              <p14:nvPr/>
            </p14:nvContentPartPr>
            <p14:xfrm>
              <a:off x="4711354" y="1888337"/>
              <a:ext cx="1299240" cy="515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1F06E1C-F801-CB5B-956E-1D8384331E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034" y="1884017"/>
                <a:ext cx="13078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59F8E6C-F789-A8F2-319A-ED3F50C5AA98}"/>
                  </a:ext>
                </a:extLst>
              </p14:cNvPr>
              <p14:cNvContentPartPr/>
              <p14:nvPr/>
            </p14:nvContentPartPr>
            <p14:xfrm>
              <a:off x="4319314" y="2133497"/>
              <a:ext cx="158760" cy="421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59F8E6C-F789-A8F2-319A-ED3F50C5A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7314" y="1989497"/>
                <a:ext cx="302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7B5F9C5-0A69-F421-4FC0-A6A418F7066F}"/>
                  </a:ext>
                </a:extLst>
              </p14:cNvPr>
              <p14:cNvContentPartPr/>
              <p14:nvPr/>
            </p14:nvContentPartPr>
            <p14:xfrm>
              <a:off x="4798114" y="2124497"/>
              <a:ext cx="974520" cy="18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7B5F9C5-0A69-F421-4FC0-A6A418F706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6474" y="1980497"/>
                <a:ext cx="1118160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78FA7F6-4AE8-9AFC-311A-2544D44C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CAF0-57FC-4360-EB1A-CF0C5E18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DE2519-7F45-3F60-49A5-E5F77C42127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81C8C-A282-E7BD-562C-F0DC20247D81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6C8A75-AC72-167B-4CD2-CAB84CED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5" y="678791"/>
            <a:ext cx="9810207" cy="6179209"/>
          </a:xfrm>
          <a:prstGeom prst="rect">
            <a:avLst/>
          </a:prstGeom>
        </p:spPr>
      </p:pic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29F293B-CEFF-0368-04F2-423E4D1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1436-B74C-B6C1-8AEE-B12065AC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BF2377-7988-2EE0-4D84-89698B8BAB4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B6454-375D-337A-4264-9FB452E4A1EE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BD3EDA2-BB1A-32A6-49FB-0912E61D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DFD129-7676-FD75-74B4-53D2E9E5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609206"/>
            <a:ext cx="756390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C791E-1ECB-C6A2-2EAD-DEBB79BF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788571-2479-F14B-8034-D5A95B50380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95B78-0143-0324-85E0-4ED0FEB182C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A6ECB40-DD82-AE0C-A1F1-8281E92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944FB-2265-4BE3-8CB0-7D915AA2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77" y="544285"/>
            <a:ext cx="5379706" cy="57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DD71-CDD9-7351-CD7E-0AB393103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92A095-1B89-5006-CEAE-14DD5C18B7C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FC040-3198-B6F2-724B-439F4108E9CD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6C28C65-E707-B84E-A2DB-2CEE128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70C91F-1C5F-011B-F18E-E493D454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18" y="606895"/>
            <a:ext cx="8344754" cy="5528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68F172-92B5-EAC0-3116-B21A67C6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4" r="-758" b="-3322"/>
          <a:stretch/>
        </p:blipFill>
        <p:spPr>
          <a:xfrm>
            <a:off x="1583017" y="692688"/>
            <a:ext cx="8448295" cy="5884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EBAD4C-BDE1-1297-85EE-85E81F4F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58" y="626442"/>
            <a:ext cx="8631466" cy="28667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B703C7-FD74-AA02-2CAC-E15D2DAB6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747" y="6363269"/>
            <a:ext cx="9284486" cy="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53FF6-B095-57AC-F3CB-FB1362EF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F597C9-0E70-A69D-E2BA-2F663B94D5B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96F8B-576A-94C7-527D-227484EE2A42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3882011-A148-6508-E7D6-92B7B0D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FCB5DA-829D-7D92-F734-9417200B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" y="800334"/>
            <a:ext cx="6156639" cy="55295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E21421-2A33-89E3-E16E-5A3B3775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89" y="894264"/>
            <a:ext cx="5985861" cy="2670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530637-9E3A-D573-01C4-166E953C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98" y="5120300"/>
            <a:ext cx="5895152" cy="7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33B14-EE60-82D4-8C2A-73784995C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CA1030-A8FC-8957-8C1E-D4A94B4A77C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E9C5C-423B-D221-AA8A-28C0B0C41183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1B459C1-B5A5-603A-245C-B0A8E82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3E09F1-4E43-B10C-0965-836B38B0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64" y="625307"/>
            <a:ext cx="6648469" cy="57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3577A-1B21-39C5-2FB1-8E73CD5D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3C662E-6623-4491-CD32-E8164BB62F8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D0A1B-448D-445D-6AC1-6D5199699586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2A898CE-774B-0135-3F5D-358C35D3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2CFC3-266B-39F9-F9EA-6ADF713C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24" y="163253"/>
            <a:ext cx="6461169" cy="6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58419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1025456" y="374658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69ABD-17A1-AD45-7AE9-E3F9DD9D81A9}"/>
              </a:ext>
            </a:extLst>
          </p:cNvPr>
          <p:cNvSpPr txBox="1"/>
          <p:nvPr/>
        </p:nvSpPr>
        <p:spPr>
          <a:xfrm>
            <a:off x="1864731" y="1611855"/>
            <a:ext cx="10342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Design of IFRBNN Based on IWFCM </a:t>
            </a:r>
            <a:r>
              <a:rPr lang="en-US" altLang="ko-KR" sz="3000" spc="600" dirty="0" err="1">
                <a:solidFill>
                  <a:schemeClr val="bg1"/>
                </a:solidFill>
              </a:rPr>
              <a:t>Clusterig</a:t>
            </a:r>
            <a:r>
              <a:rPr lang="en-US" altLang="ko-KR" sz="3000" spc="600" dirty="0">
                <a:solidFill>
                  <a:schemeClr val="bg1"/>
                </a:solidFill>
              </a:rPr>
              <a:t> and Weighted LSE Estimation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64732" y="3777361"/>
            <a:ext cx="1006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A Study on the Design of RBFNN Applied with the Aid of a Novel Learning Method: </a:t>
            </a:r>
            <a:r>
              <a:rPr lang="en-US" altLang="ko-KR" sz="2400" spc="600" dirty="0">
                <a:solidFill>
                  <a:schemeClr val="bg1"/>
                </a:solidFill>
              </a:rPr>
              <a:t>Focused on Improvement of Performance of Prediction Model and Pattern Classifier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00F26-0B1F-DA81-6D81-50B67A9C49F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5B41F9F8-9AEE-5804-7B1E-31C8DE87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623A6-FF45-2447-E5B3-E7C6D11C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3" y="1695979"/>
            <a:ext cx="4870196" cy="15611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8C3573-0C52-36F7-3291-E9B9A8FE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54" y="3560593"/>
            <a:ext cx="4359578" cy="1532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A92DAA-99D2-D49B-D700-8D3772A3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9" y="5094158"/>
            <a:ext cx="3901717" cy="1351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A64034-FACD-143A-C1C0-ED23A7E31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374" y="1695848"/>
            <a:ext cx="5315721" cy="15620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D4F976-B12E-826F-864B-89D3A862C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740" y="5094159"/>
            <a:ext cx="3901717" cy="1410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D8E4D4-FE7F-0D26-20DA-45136E041E6E}"/>
              </a:ext>
            </a:extLst>
          </p:cNvPr>
          <p:cNvSpPr txBox="1"/>
          <p:nvPr/>
        </p:nvSpPr>
        <p:spPr>
          <a:xfrm>
            <a:off x="1875197" y="937198"/>
            <a:ext cx="173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&lt;FCM&gt;</a:t>
            </a:r>
            <a:endParaRPr lang="ko-KR" altLang="en-US" sz="4000" spc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46264-8981-3704-92EB-BF40A7A1F19C}"/>
              </a:ext>
            </a:extLst>
          </p:cNvPr>
          <p:cNvSpPr txBox="1"/>
          <p:nvPr/>
        </p:nvSpPr>
        <p:spPr>
          <a:xfrm>
            <a:off x="8358025" y="937197"/>
            <a:ext cx="2178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&lt;WFCM&gt;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E5EAA14-5F07-9B37-B504-CB16E7B372AE}"/>
                  </a:ext>
                </a:extLst>
              </p14:cNvPr>
              <p14:cNvContentPartPr/>
              <p14:nvPr/>
            </p14:nvContentPartPr>
            <p14:xfrm>
              <a:off x="9482434" y="1800857"/>
              <a:ext cx="541800" cy="577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E5EAA14-5F07-9B37-B504-CB16E7B372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73794" y="1792217"/>
                <a:ext cx="5594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C09F81BD-E49E-F085-0828-3E2CB2DF55C6}"/>
                  </a:ext>
                </a:extLst>
              </p14:cNvPr>
              <p14:cNvContentPartPr/>
              <p14:nvPr/>
            </p14:nvContentPartPr>
            <p14:xfrm>
              <a:off x="9482074" y="5311217"/>
              <a:ext cx="526320" cy="4438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C09F81BD-E49E-F085-0828-3E2CB2DF55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73434" y="5302577"/>
                <a:ext cx="543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35C437-AA96-FBF5-E215-3C3CDB449E0B}"/>
              </a:ext>
            </a:extLst>
          </p:cNvPr>
          <p:cNvGrpSpPr/>
          <p:nvPr/>
        </p:nvGrpSpPr>
        <p:grpSpPr>
          <a:xfrm>
            <a:off x="9901114" y="2272457"/>
            <a:ext cx="211320" cy="1046880"/>
            <a:chOff x="9901114" y="2272457"/>
            <a:chExt cx="211320" cy="10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EBE9C08-C1F8-7CE0-E7BC-815536706BC8}"/>
                    </a:ext>
                  </a:extLst>
                </p14:cNvPr>
                <p14:cNvContentPartPr/>
                <p14:nvPr/>
              </p14:nvContentPartPr>
              <p14:xfrm>
                <a:off x="9957274" y="2272457"/>
                <a:ext cx="58680" cy="1046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EBE9C08-C1F8-7CE0-E7BC-815536706B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48634" y="2263817"/>
                  <a:ext cx="7632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54AC521-ACE7-2CEB-5F30-18DFD847E2B9}"/>
                    </a:ext>
                  </a:extLst>
                </p14:cNvPr>
                <p14:cNvContentPartPr/>
                <p14:nvPr/>
              </p14:nvContentPartPr>
              <p14:xfrm>
                <a:off x="9901114" y="3221777"/>
                <a:ext cx="211320" cy="88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54AC521-ACE7-2CEB-5F30-18DFD847E2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2114" y="3213137"/>
                  <a:ext cx="22896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A4E766C-D238-F6FD-CF5D-D7F6C17F31E6}"/>
                  </a:ext>
                </a:extLst>
              </p14:cNvPr>
              <p14:cNvContentPartPr/>
              <p14:nvPr/>
            </p14:nvContentPartPr>
            <p14:xfrm>
              <a:off x="9473434" y="4172177"/>
              <a:ext cx="114840" cy="11491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A4E766C-D238-F6FD-CF5D-D7F6C17F31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64434" y="4163177"/>
                <a:ext cx="13248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2558583-D143-BF02-261F-584EBC83AA63}"/>
                  </a:ext>
                </a:extLst>
              </p14:cNvPr>
              <p14:cNvContentPartPr/>
              <p14:nvPr/>
            </p14:nvContentPartPr>
            <p14:xfrm>
              <a:off x="9448594" y="4174337"/>
              <a:ext cx="160560" cy="79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2558583-D143-BF02-261F-584EBC83AA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9954" y="4165697"/>
                <a:ext cx="178200" cy="975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3088EA0-AFF9-F3FD-A65A-E35B6D0EA908}"/>
              </a:ext>
            </a:extLst>
          </p:cNvPr>
          <p:cNvSpPr txBox="1"/>
          <p:nvPr/>
        </p:nvSpPr>
        <p:spPr>
          <a:xfrm>
            <a:off x="8231839" y="3446900"/>
            <a:ext cx="350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rgbClr val="FF0000"/>
                </a:solidFill>
              </a:rPr>
              <a:t>Cross-entropy</a:t>
            </a:r>
            <a:endParaRPr lang="ko-KR" altLang="en-US" sz="3200" spc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FF3F7-84CA-9D25-86E0-281258AC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B716CB-8B83-A17F-FB82-7DC3B285C68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7A693-9404-809B-BAF2-469D4211700F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69D9CBE8-80B7-A354-78C3-4EB27FC9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466AD-CDF4-EAF8-19D5-7C53D081513F}"/>
              </a:ext>
            </a:extLst>
          </p:cNvPr>
          <p:cNvSpPr txBox="1"/>
          <p:nvPr/>
        </p:nvSpPr>
        <p:spPr>
          <a:xfrm>
            <a:off x="724829" y="601497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&lt;Generic RBFNN&gt;</a:t>
            </a:r>
            <a:endParaRPr lang="ko-KR" altLang="en-US" sz="4000" spc="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935508-AAF9-D09E-74BA-5B4A0B20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8" y="2536284"/>
            <a:ext cx="4486901" cy="1324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CB789D-02F3-D3E5-7B02-73088FEA7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4" y="3975444"/>
            <a:ext cx="4931073" cy="1324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1C6663-D1A3-D0E9-2B2D-D33C4D448FD4}"/>
              </a:ext>
            </a:extLst>
          </p:cNvPr>
          <p:cNvSpPr txBox="1"/>
          <p:nvPr/>
        </p:nvSpPr>
        <p:spPr>
          <a:xfrm>
            <a:off x="724828" y="1220955"/>
            <a:ext cx="6062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Global optimal approximation</a:t>
            </a:r>
          </a:p>
          <a:p>
            <a:r>
              <a:rPr lang="en-US" altLang="ko-KR" sz="2400" spc="600" dirty="0"/>
              <a:t>Classification capabilities</a:t>
            </a:r>
          </a:p>
          <a:p>
            <a:r>
              <a:rPr lang="en-US" altLang="ko-KR" sz="2400" spc="600" dirty="0"/>
              <a:t>Rapid convergence</a:t>
            </a:r>
            <a:endParaRPr lang="ko-KR" altLang="en-US" sz="3200" spc="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75128C-3BFA-B79B-9112-32CA6775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95" y="3724807"/>
            <a:ext cx="3414019" cy="1574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4A58F14-F9C4-4C9F-5AF0-9590FF804909}"/>
                  </a:ext>
                </a:extLst>
              </p14:cNvPr>
              <p14:cNvContentPartPr/>
              <p14:nvPr/>
            </p14:nvContentPartPr>
            <p14:xfrm>
              <a:off x="7193194" y="4580417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4A58F14-F9C4-4C9F-5AF0-9590FF8049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0194" y="45177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03B40C7-0DDF-25F2-331C-DE9D043A743F}"/>
                  </a:ext>
                </a:extLst>
              </p14:cNvPr>
              <p14:cNvContentPartPr/>
              <p14:nvPr/>
            </p14:nvContentPartPr>
            <p14:xfrm>
              <a:off x="9936394" y="5120417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03B40C7-0DDF-25F2-331C-DE9D043A74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3754" y="50574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669726-24C2-3E02-B6A3-6E0A6955B830}"/>
                  </a:ext>
                </a:extLst>
              </p:cNvPr>
              <p:cNvSpPr txBox="1"/>
              <p:nvPr/>
            </p:nvSpPr>
            <p:spPr>
              <a:xfrm>
                <a:off x="7868194" y="4512205"/>
                <a:ext cx="5530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669726-24C2-3E02-B6A3-6E0A6955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94" y="4512205"/>
                <a:ext cx="553037" cy="369332"/>
              </a:xfrm>
              <a:prstGeom prst="rect">
                <a:avLst/>
              </a:prstGeom>
              <a:blipFill>
                <a:blip r:embed="rId8"/>
                <a:stretch>
                  <a:fillRect l="-7778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3764-61FC-731C-7D23-0EE92BAD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F9C089-71D2-C755-AF87-126333D594F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EF189-0B90-CE13-CA89-063C2B5014B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D09FCCED-481F-C20D-EF33-868DBF99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CA08C-833D-8679-C1B5-77A045B225A4}"/>
              </a:ext>
            </a:extLst>
          </p:cNvPr>
          <p:cNvSpPr txBox="1"/>
          <p:nvPr/>
        </p:nvSpPr>
        <p:spPr>
          <a:xfrm>
            <a:off x="724829" y="603172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&lt;Enhanced RBFNN&gt;</a:t>
            </a:r>
            <a:endParaRPr lang="ko-KR" altLang="en-US" sz="4000" spc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16439C-DF30-E4F9-6FF5-4F1A04AA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333345"/>
            <a:ext cx="4230348" cy="1311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2974AB-BC9D-6971-6763-356EA6A8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9" y="2879710"/>
            <a:ext cx="6946853" cy="1034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9286BD-30A6-574F-A80B-2F9EAC41C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73" y="4590498"/>
            <a:ext cx="6611273" cy="1066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DF280-3BCF-5CC1-6330-EA71AFE3EDB3}"/>
              </a:ext>
            </a:extLst>
          </p:cNvPr>
          <p:cNvSpPr txBox="1"/>
          <p:nvPr/>
        </p:nvSpPr>
        <p:spPr>
          <a:xfrm>
            <a:off x="7961651" y="3098240"/>
            <a:ext cx="383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Connection weight</a:t>
            </a:r>
            <a:endParaRPr lang="ko-KR" altLang="en-US" sz="3200" spc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3BFD5-D92E-AD2D-AD03-1511E7836D77}"/>
              </a:ext>
            </a:extLst>
          </p:cNvPr>
          <p:cNvSpPr txBox="1"/>
          <p:nvPr/>
        </p:nvSpPr>
        <p:spPr>
          <a:xfrm>
            <a:off x="5632108" y="1527678"/>
            <a:ext cx="332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Activation level</a:t>
            </a:r>
            <a:endParaRPr lang="ko-KR" altLang="en-US" sz="3200" spc="600" dirty="0"/>
          </a:p>
        </p:txBody>
      </p:sp>
    </p:spTree>
    <p:extLst>
      <p:ext uri="{BB962C8B-B14F-4D97-AF65-F5344CB8AC3E}">
        <p14:creationId xmlns:p14="http://schemas.microsoft.com/office/powerpoint/2010/main" val="8937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95743-F3E8-4A14-B259-31CC6EEF7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8BDC37-C891-2132-6663-AA2A34EA9A2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1F381-E981-4B53-4C9C-58F3EE7A0F06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E82BD0FA-E9E4-1B14-E6B7-2012D2E7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0953F-AD2C-9DF6-77A4-5190C3F0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2" y="1487537"/>
            <a:ext cx="5867705" cy="1242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2E28F-36AB-9C7A-41BD-64C62011B8D9}"/>
              </a:ext>
            </a:extLst>
          </p:cNvPr>
          <p:cNvSpPr txBox="1"/>
          <p:nvPr/>
        </p:nvSpPr>
        <p:spPr>
          <a:xfrm>
            <a:off x="724829" y="603172"/>
            <a:ext cx="745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&lt;WLSE</a:t>
            </a:r>
            <a:r>
              <a:rPr lang="en-US" altLang="ko-KR" sz="2000" spc="600" dirty="0"/>
              <a:t>(weighted least square error)</a:t>
            </a:r>
            <a:r>
              <a:rPr lang="en-US" altLang="ko-KR" sz="3200" spc="600" dirty="0"/>
              <a:t>&gt;</a:t>
            </a:r>
            <a:endParaRPr lang="ko-KR" altLang="en-US" sz="4000" spc="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EF0753-F162-FB60-41A8-89B963E0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62" y="2664793"/>
            <a:ext cx="4544642" cy="8359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B0CA96-7598-9E64-1D83-A9F7F2E1B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850" y="3689415"/>
            <a:ext cx="6946853" cy="1034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F1CF8D-31EB-C2CC-BAFF-DCB092AD5807}"/>
              </a:ext>
            </a:extLst>
          </p:cNvPr>
          <p:cNvSpPr txBox="1"/>
          <p:nvPr/>
        </p:nvSpPr>
        <p:spPr>
          <a:xfrm>
            <a:off x="3151551" y="506395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&lt;LSE&gt;</a:t>
            </a:r>
            <a:endParaRPr lang="ko-KR" altLang="en-US" sz="3200" spc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6989B-CAF2-75BF-DB8F-A0206AE22072}"/>
              </a:ext>
            </a:extLst>
          </p:cNvPr>
          <p:cNvSpPr txBox="1"/>
          <p:nvPr/>
        </p:nvSpPr>
        <p:spPr>
          <a:xfrm>
            <a:off x="7011575" y="506395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&lt;WLSE&gt;</a:t>
            </a:r>
            <a:endParaRPr lang="ko-KR" altLang="en-US" sz="3200" spc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4A2CD-D4BC-747F-2F9E-89F7124DCB6E}"/>
              </a:ext>
            </a:extLst>
          </p:cNvPr>
          <p:cNvSpPr txBox="1"/>
          <p:nvPr/>
        </p:nvSpPr>
        <p:spPr>
          <a:xfrm>
            <a:off x="2176472" y="5618304"/>
            <a:ext cx="3622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Equal importance </a:t>
            </a:r>
          </a:p>
          <a:p>
            <a:r>
              <a:rPr lang="en-US" altLang="ko-KR" sz="2000" spc="600" dirty="0"/>
              <a:t>for each data point</a:t>
            </a:r>
            <a:endParaRPr lang="ko-KR" altLang="en-US" sz="3200" spc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30AEB-2132-E092-D4A0-BCC800B1706D}"/>
              </a:ext>
            </a:extLst>
          </p:cNvPr>
          <p:cNvSpPr txBox="1"/>
          <p:nvPr/>
        </p:nvSpPr>
        <p:spPr>
          <a:xfrm>
            <a:off x="6462483" y="5625890"/>
            <a:ext cx="371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Learning </a:t>
            </a:r>
          </a:p>
          <a:p>
            <a:r>
              <a:rPr lang="en-US" altLang="ko-KR" sz="2000" spc="600" dirty="0"/>
              <a:t>with weighted data </a:t>
            </a:r>
            <a:endParaRPr lang="ko-KR" altLang="en-US" sz="3200" spc="600" dirty="0"/>
          </a:p>
        </p:txBody>
      </p:sp>
    </p:spTree>
    <p:extLst>
      <p:ext uri="{BB962C8B-B14F-4D97-AF65-F5344CB8AC3E}">
        <p14:creationId xmlns:p14="http://schemas.microsoft.com/office/powerpoint/2010/main" val="40292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E671-F09E-DE56-A451-468106034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C25ACD-C27C-2111-5BF9-2AE30D4F5F5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9912-6C93-1B4E-7166-99744DE423FA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FEB9A794-EBE6-13C4-3FF8-3337B5E8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3B007-0D59-A2F9-BCF3-134145EBF61A}"/>
              </a:ext>
            </a:extLst>
          </p:cNvPr>
          <p:cNvSpPr txBox="1"/>
          <p:nvPr/>
        </p:nvSpPr>
        <p:spPr>
          <a:xfrm>
            <a:off x="568904" y="937198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&lt;Generic RBFNN&gt;</a:t>
            </a:r>
            <a:endParaRPr lang="ko-KR" altLang="en-US" sz="4000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D213F-EE17-D2AE-DD87-E6BCE5BAE4AA}"/>
              </a:ext>
            </a:extLst>
          </p:cNvPr>
          <p:cNvSpPr txBox="1"/>
          <p:nvPr/>
        </p:nvSpPr>
        <p:spPr>
          <a:xfrm>
            <a:off x="7051732" y="937197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&lt;Enhanced RBFNN&gt;</a:t>
            </a:r>
            <a:endParaRPr lang="ko-KR" altLang="en-US" sz="4000" spc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5E7F8-3F3D-0BFF-B413-FFD9302E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6" y="1600349"/>
            <a:ext cx="5465864" cy="4587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BC72BC-F5F9-AB95-5798-AEFC581A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483213"/>
            <a:ext cx="5640307" cy="4704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D9C5A79-7C71-661B-5D6B-B91AD12D2832}"/>
                  </a:ext>
                </a:extLst>
              </p14:cNvPr>
              <p14:cNvContentPartPr/>
              <p14:nvPr/>
            </p14:nvContentPartPr>
            <p14:xfrm>
              <a:off x="2194234" y="2264177"/>
              <a:ext cx="11408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9C5A79-7C71-661B-5D6B-B91AD12D28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594" y="2120177"/>
                <a:ext cx="1284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11BE510-B09C-57F3-E95C-269B14003CFF}"/>
                  </a:ext>
                </a:extLst>
              </p14:cNvPr>
              <p14:cNvContentPartPr/>
              <p14:nvPr/>
            </p14:nvContentPartPr>
            <p14:xfrm>
              <a:off x="8116234" y="2133497"/>
              <a:ext cx="1262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11BE510-B09C-57F3-E95C-269B14003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594" y="1989497"/>
                <a:ext cx="1405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6CFB39E-3CF8-D68C-029D-B18706E030EB}"/>
                  </a:ext>
                </a:extLst>
              </p14:cNvPr>
              <p14:cNvContentPartPr/>
              <p14:nvPr/>
            </p14:nvContentPartPr>
            <p14:xfrm>
              <a:off x="8743354" y="2325017"/>
              <a:ext cx="6264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6CFB39E-3CF8-D68C-029D-B18706E030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1354" y="2181017"/>
                <a:ext cx="770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E125BC6-EF21-9725-268A-59B2216F04F5}"/>
                  </a:ext>
                </a:extLst>
              </p14:cNvPr>
              <p14:cNvContentPartPr/>
              <p14:nvPr/>
            </p14:nvContentPartPr>
            <p14:xfrm>
              <a:off x="9599434" y="2063297"/>
              <a:ext cx="667440" cy="3588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E125BC6-EF21-9725-268A-59B2216F04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3434" y="1991297"/>
                <a:ext cx="739080" cy="37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CCE4A28-FE31-30EE-9552-B61010DD0E83}"/>
                  </a:ext>
                </a:extLst>
              </p14:cNvPr>
              <p14:cNvContentPartPr/>
              <p14:nvPr/>
            </p14:nvContentPartPr>
            <p14:xfrm>
              <a:off x="10599300" y="2278140"/>
              <a:ext cx="871560" cy="8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CCE4A28-FE31-30EE-9552-B61010DD0E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45300" y="2170500"/>
                <a:ext cx="97920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3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5BAC-7FFD-ECD9-3BF9-4E8A4DC4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5074E-62F5-479E-6271-E93AF147EEE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9DCCD-498A-B474-C0C3-8B6401BDB50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9CB51789-B820-9655-BF77-77634F69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3E95090-A7B8-86D7-5106-0738B5EB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251" y="1115340"/>
            <a:ext cx="5331924" cy="50925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9CBA0E-9D8F-4A48-8B4D-F0BB602605A8}"/>
              </a:ext>
            </a:extLst>
          </p:cNvPr>
          <p:cNvSpPr txBox="1"/>
          <p:nvPr/>
        </p:nvSpPr>
        <p:spPr>
          <a:xfrm>
            <a:off x="724829" y="603172"/>
            <a:ext cx="2825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&lt;Soft max&gt;</a:t>
            </a:r>
            <a:endParaRPr lang="ko-KR" altLang="en-US" sz="4000" spc="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3203426-6EBB-05D2-F028-490A4BBC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755"/>
            <a:ext cx="5085266" cy="42417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62E9D3-9B4B-FA0E-ADF3-B4A297F8F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671" y="3101498"/>
            <a:ext cx="2546329" cy="6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AEE4F-2C0C-A938-3B18-8A78A88E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B52946-9A27-86B9-999D-C040B40D0FF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F3D79-865B-EE31-457C-4AFE859C0363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263C277D-3B16-118F-868A-26A989A5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70288-7960-B109-576F-FC4D6B2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31" y="1733408"/>
            <a:ext cx="4412696" cy="10274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FCA6C-6899-309D-A2E9-646F8447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61" y="3911616"/>
            <a:ext cx="2409479" cy="565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3C98BD-5CC1-FF4C-164B-7E4318A30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275" y="1821537"/>
            <a:ext cx="4345630" cy="12770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709FA-7193-59E5-427F-5DBFBEA66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275" y="3217823"/>
            <a:ext cx="2521910" cy="9115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1737AE-65AF-5C7D-AD1C-49127D25A32C}"/>
              </a:ext>
            </a:extLst>
          </p:cNvPr>
          <p:cNvSpPr txBox="1"/>
          <p:nvPr/>
        </p:nvSpPr>
        <p:spPr>
          <a:xfrm>
            <a:off x="724829" y="603172"/>
            <a:ext cx="927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&lt;Cross-entropy loss</a:t>
            </a:r>
            <a:r>
              <a:rPr lang="en-US" altLang="ko-KR" sz="2000" spc="600" dirty="0"/>
              <a:t>(auxiliary information)</a:t>
            </a:r>
            <a:r>
              <a:rPr lang="en-US" altLang="ko-KR" sz="3200" spc="600" dirty="0"/>
              <a:t>&gt;</a:t>
            </a:r>
            <a:endParaRPr lang="ko-KR" altLang="en-US" sz="4000" spc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3E7DA-9CAF-B251-1710-F5F4E0CD646C}"/>
              </a:ext>
            </a:extLst>
          </p:cNvPr>
          <p:cNvSpPr txBox="1"/>
          <p:nvPr/>
        </p:nvSpPr>
        <p:spPr>
          <a:xfrm>
            <a:off x="7356405" y="1175588"/>
            <a:ext cx="17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&lt;WFCM&gt;</a:t>
            </a:r>
            <a:endParaRPr lang="ko-KR" altLang="en-US" sz="4000" spc="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789F166-80D9-F3D5-BEF4-4BE37A409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275" y="4114396"/>
            <a:ext cx="4239217" cy="100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3EBF61-2237-F6A6-AE05-913EAF622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012" y="5243467"/>
            <a:ext cx="5887272" cy="971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E8E7C-CF12-B3AA-CB0C-388C64A32B5F}"/>
              </a:ext>
            </a:extLst>
          </p:cNvPr>
          <p:cNvSpPr txBox="1"/>
          <p:nvPr/>
        </p:nvSpPr>
        <p:spPr>
          <a:xfrm>
            <a:off x="724829" y="2989678"/>
            <a:ext cx="560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Misclassified -&gt; Higher weight</a:t>
            </a:r>
            <a:endParaRPr lang="ko-KR" altLang="en-US" sz="36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573ACFC-F894-8862-447B-2BDA3E5FB59D}"/>
                  </a:ext>
                </a:extLst>
              </p14:cNvPr>
              <p14:cNvContentPartPr/>
              <p14:nvPr/>
            </p14:nvContentPartPr>
            <p14:xfrm>
              <a:off x="6565354" y="1871417"/>
              <a:ext cx="577080" cy="21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573ACFC-F894-8862-447B-2BDA3E5FB5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354" y="1763777"/>
                <a:ext cx="684720" cy="23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4334371-BA9F-5F4D-0EAC-A438B02A4ED2}"/>
                  </a:ext>
                </a:extLst>
              </p14:cNvPr>
              <p14:cNvContentPartPr/>
              <p14:nvPr/>
            </p14:nvContentPartPr>
            <p14:xfrm>
              <a:off x="11315554" y="1915697"/>
              <a:ext cx="336600" cy="1953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4334371-BA9F-5F4D-0EAC-A438B02A4E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61914" y="1808057"/>
                <a:ext cx="44424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F58F65F-F533-E5DB-CEBB-5805BCF7D30C}"/>
                  </a:ext>
                </a:extLst>
              </p14:cNvPr>
              <p14:cNvContentPartPr/>
              <p14:nvPr/>
            </p14:nvContentPartPr>
            <p14:xfrm>
              <a:off x="5781572" y="4198418"/>
              <a:ext cx="6410428" cy="2088784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F58F65F-F533-E5DB-CEBB-5805BCF7D3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5573" y="4126416"/>
                <a:ext cx="6482067" cy="223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429B060-33A6-2468-3332-9FC8A05017B4}"/>
                  </a:ext>
                </a:extLst>
              </p14:cNvPr>
              <p14:cNvContentPartPr/>
              <p14:nvPr/>
            </p14:nvContentPartPr>
            <p14:xfrm>
              <a:off x="8969794" y="5538377"/>
              <a:ext cx="2743560" cy="9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429B060-33A6-2468-3332-9FC8A05017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79794" y="5358377"/>
                <a:ext cx="292320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3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17637</TotalTime>
  <Words>227</Words>
  <Application>Microsoft Office PowerPoint</Application>
  <PresentationFormat>와이드스크린</PresentationFormat>
  <Paragraphs>74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Pretendard</vt:lpstr>
      <vt:lpstr>Pretendard Black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80</cp:revision>
  <dcterms:created xsi:type="dcterms:W3CDTF">2022-12-09T01:31:23Z</dcterms:created>
  <dcterms:modified xsi:type="dcterms:W3CDTF">2025-03-14T08:27:47Z</dcterms:modified>
</cp:coreProperties>
</file>