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56" r:id="rId3"/>
    <p:sldId id="261" r:id="rId4"/>
    <p:sldId id="350" r:id="rId5"/>
    <p:sldId id="355" r:id="rId6"/>
    <p:sldId id="352" r:id="rId7"/>
    <p:sldId id="349" r:id="rId8"/>
    <p:sldId id="348" r:id="rId9"/>
    <p:sldId id="359" r:id="rId10"/>
    <p:sldId id="358" r:id="rId11"/>
    <p:sldId id="356" r:id="rId12"/>
    <p:sldId id="35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9F5"/>
    <a:srgbClr val="EDF2F9"/>
    <a:srgbClr val="B7CFEB"/>
    <a:srgbClr val="ABC7D7"/>
    <a:srgbClr val="DFDFDF"/>
    <a:srgbClr val="002FC1"/>
    <a:srgbClr val="DADFF2"/>
    <a:srgbClr val="3975C0"/>
    <a:srgbClr val="D2A5EA"/>
    <a:srgbClr val="2626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C394C-2241-43D2-B814-389F8DC845B3}" v="18" dt="2024-11-22T01:32:49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 autoAdjust="0"/>
    <p:restoredTop sz="86393" autoAdjust="0"/>
  </p:normalViewPr>
  <p:slideViewPr>
    <p:cSldViewPr snapToGrid="0" showGuides="1">
      <p:cViewPr varScale="1">
        <p:scale>
          <a:sx n="110" d="100"/>
          <a:sy n="110" d="100"/>
        </p:scale>
        <p:origin x="942" y="114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-68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08:46:37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753 1577 24575,'18'-2'0,"-1"0"0,0-1 0,0-1 0,0-1 0,-1 0 0,0-1 0,0-1 0,18-10 0,-8 4 0,49-15 0,-39 16 0,-2-2 0,1-2 0,-2 0 0,0-2 0,-1-2 0,-1-1 0,-1-1 0,43-42 0,-59 51 0,-1-1 0,-1-1 0,0 1 0,-1-2 0,0 0 0,-1 0 0,-1-1 0,-1 0 0,7-20 0,-7 12 0,-2-1 0,0 0 0,-2 0 0,0 0 0,-2-52 0,-3 3 0,-15-97 0,9 132 0,-1-1 0,-2 2 0,-2-1 0,-16-37 0,18 58 0,0 1 0,-1 1 0,-1 0 0,0 0 0,-1 1 0,-1 1 0,-1 0 0,-27-22 0,7 11 0,-1 1 0,-1 2 0,-43-21 0,28 24 0,-1 1 0,0 3 0,-1 2 0,-62-8 0,54 10 0,11 3 0,0 2 0,-1 2 0,1 3 0,-85 6 0,126-2 0,-1 0 0,1 0 0,-1 1 0,1 0 0,0 1 0,0 0 0,0 1 0,1 0 0,-15 10 0,-2 4 0,-42 42 0,56-49 0,0 1 0,1 0 0,0 0 0,1 2 0,1-1 0,0 1 0,1 0 0,0 1 0,-10 32 0,6-7 0,2 0 0,-8 63 0,14-44 0,2-1 0,2 0 0,3 1 0,3-1 0,2-1 0,3 1 0,26 80 0,-30-119 0,2 0 0,1 0 0,0-1 0,1-1 0,2 0 0,-1 0 0,2-1 0,0-1 0,1 0 0,1-1 0,0-1 0,1 0 0,1-1 0,33 18 0,15 5 0,3-3 0,132 44 0,70 17 0,-243-83-195,0-2 0,1 0 0,0-2 0,0-1 0,1-2 0,33 1 0,-43-5-6631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6T08:56:08.617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0,'3484'0,"-3464"0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6T08:56:11.186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0,'1718'0,"-1697"0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08:56:32.14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0,'0'9966'0,"1853"-9966"0,-1853-9966 0,-1853 9966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6T08:57:07.4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1,'1997'0,"-1798"11,-7 0,-160-11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6T17:27:47.4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1115 2,'-19'0,"10"-1,1 1,0 0,-1 0,1 0,0 1,0 0,-1 1,1 0,0 0,0 1,1 0,-1 0,1 1,-8 5,-17 18,2 2,1 2,1 0,-31 47,10-14,-1-1,-17 18,-105 171,148-209,-258 508,253-482,4 2,2 0,4 2,2 0,4 1,-4 95,14 413,5-316,7-75,53 295,-19-191,-25-193,37 123,-9-49,-30-120,3 0,31 65,-30-75,199 408,-89-250,-66-107,-35-51,1-3,3 0,54 55,64 44,-98-93,2-3,3-1,99 58,-112-76,85 36,-109-54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6T17:27:49.3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161 1,'0'0,"1"0,0 1,0-1,0 1,0-1,0 1,0-1,0 1,0-1,-1 1,1 0,0-1,-1 1,1 0,0 0,-1-1,1 1,-1 0,1 1,5 6,353 535,-317-467,-4 2,-3 1,-4 1,29 117,44 346,-29 391,-75-921,8 968,-14-893,-4 0,-4-1,-4 0,-3-1,-5-2,-51 120,-269 463,277-545,41-78,-2-2,-1-2,-73 72,95-102,-64 50,17-15,41-30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7:28:16.288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0,'0'5801'0,"17806"-5801"0,-17806-5801 0,-17806 5801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7:29:05.545"/>
    </inkml:context>
    <inkml:brush xml:id="br0">
      <inkml:brushProperty name="width" value="0.5" units="cm"/>
      <inkml:brushProperty name="height" value="1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0,'7620'25'0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7:37:12.8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781 1455 24575,'29'-3'0,"-1"-1"0,1-1 0,-1-2 0,0-1 0,0-1 0,48-23 0,-22 10 0,184-87 0,-224 101 0,-1-1 0,0-1 0,0 0 0,-1-1 0,0 0 0,-1-1 0,0 0 0,-1-1 0,-1 0 0,0 0 0,0-1 0,-2 0 0,0-1 0,8-22 0,5-22 0,-3 0 0,14-85 0,-27 123 0,7-48 0,-2 0 0,-4-1 0,-7-129 0,-1 160 0,-9-47 0,10 76 0,-1-1 0,0 0 0,0 1 0,-1 0 0,0 0 0,-1 0 0,0 0 0,0 1 0,-10-12 0,8 15 0,-1 0 0,0 0 0,0 1 0,-1 0 0,1 1 0,-1 0 0,0 0 0,0 1 0,-1 0 0,-16-3 0,-22-8 0,7 1 0,-2 2 0,1 1 0,-88-7 0,-132 8 0,152 8 0,-209 5 0,302-2 0,1 1 0,-1 0 0,1 1 0,0 1 0,0 1 0,1 0 0,0 1 0,0 1 0,1 0 0,-19 14 0,9-4 0,1 0 0,0 2 0,2 1 0,-37 46 0,49-54 0,0 0 0,2 1 0,0 1 0,0-1 0,1 1 0,1 0 0,1 0 0,0 1 0,0-1 0,0 25 0,0 17 0,7 93 0,1-45 0,-5-74 0,1 19 0,7 56 0,-5-88 0,2 0 0,0 0 0,1-1 0,1 0 0,0 0 0,15 28 0,-11-25 0,1-1 0,0 0 0,2-1 0,0-1 0,0 0 0,2 0 0,0-2 0,1 0 0,1 0 0,0-2 0,1 0 0,0-1 0,21 10 0,41 15 0,134 54 0,-184-81 0,2-1 0,-1-1 0,1-2 0,0-2 0,41 2 0,88-7-28,189 12-1309,-315-7-5489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7:39:01.5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1090 1409 24575,'52'-21'0,"-36"16"0,-1-1 0,25-14 0,-19 8 0,4-2 0,0-1 0,-1 0 0,0-2 0,-2-1 0,0-1 0,-1 0 0,28-35 0,-29 27 0,-1-1 0,-1-1 0,-2-1 0,-1 0 0,-1-1 0,-2 0 0,-1-1 0,-1-1 0,9-56 0,2-39 0,-10 77 0,4-78 0,-14 111 0,-1 0 0,-1 0 0,-1 0 0,0 0 0,-2 1 0,0-1 0,-1 1 0,-8-21 0,9 29 0,-6-17 0,-26-45 0,30 63 0,1 0 0,-2 0 0,1 0 0,-1 1 0,0 0 0,-1 0 0,1 0 0,-16-9 0,-28-12 0,-2 1 0,0 3 0,-60-18 0,83 35 0,0 1 0,0 2 0,-1 1 0,0 1 0,1 1 0,-35 5 0,-1-2 0,-5 2 0,-1 4 0,1 3 0,1 4 0,1 2 0,-134 52 0,174-58 0,1 2 0,0 1 0,1 2 0,0 0 0,2 2 0,0 0 0,-39 39 0,56-48 0,1 1 0,0-1 0,0 2 0,1-1 0,0 1 0,1 0 0,0 0 0,1 0 0,0 1 0,-2 12 0,-3 22 0,-5 56 0,11-71 0,-2 14 0,3 1 0,1-1 0,2 1 0,3-1 0,16 83 0,-14-103 0,1 0 0,1 0 0,1-1 0,1 0 0,1 0 0,1-1 0,1-1 0,2 0 0,0-1 0,0-1 0,32 31 0,-35-40 0,1 0 0,1-1 0,0 0 0,0-1 0,0 0 0,2-2 0,-1 0 0,0 0 0,1-2 0,1 0 0,-1 0 0,29 3 0,-11-2 0,-1 1 0,37 13 0,-44-11 0,2-1 0,-1-1 0,54 5 0,136 16-4,-132-13-1357,-60-12-5465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08:46:45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537 1091 24575,'0'1'0,"0"0"0,0 0 0,1 0 0,-1 0 0,1 0 0,-1-1 0,0 1 0,1 0 0,0 0 0,-1 0 0,1-1 0,-1 1 0,1 0 0,0-1 0,-1 1 0,1-1 0,0 1 0,0-1 0,0 1 0,-1-1 0,1 1 0,0-1 0,0 0 0,0 1 0,0-1 0,0 0 0,0 0 0,1 0 0,31 5 0,-29-5 0,327 4 0,-193-6 0,-111 0 0,-1-2 0,1-1 0,-1 0 0,0-3 0,-1 0 0,0-1 0,0-1 0,28-17 0,-31 17 0,-14 5 0,1-1 0,-1 1 0,-1-2 0,1 1 0,-1-1 0,0 0 0,-1 0 0,1-1 0,-1 0 0,-1 0 0,0 0 0,0-1 0,-1 0 0,1 0 0,-2 0 0,0 0 0,4-17 0,-3-19 0,-1 0 0,-6-68 0,-1 14 0,5 67 0,-1-2 0,-7-65 0,6 88 0,-1 0 0,-1 1 0,0-1 0,-1 1 0,0-1 0,0 1 0,-1 1 0,-1-1 0,1 1 0,-9-11 0,-18-17 0,-1 1 0,-2 2 0,-1 2 0,-47-34 0,73 60 0,0 0 0,-1 1 0,0 0 0,0 1 0,0 0 0,-20-4 0,-78-8 0,43 7 0,-21-1 0,1 4 0,-115 6 0,84 2 0,104-2 0,1 2 0,-1-1 0,0 2 0,1 0 0,-1 0 0,1 1 0,0 1 0,0 0 0,1 0 0,-20 14 0,2 1 0,1 1 0,-43 42 0,58-49 0,0 1 0,1 0 0,1 0 0,1 2 0,0-1 0,1 1 0,1 1 0,0-1 0,2 1 0,0 1 0,0-1 0,-2 22 0,2 4 0,1 1 0,2 0 0,2 0 0,5 48 0,-3-84 0,1 1 0,1 0 0,-1 0 0,1-1 0,1 1 0,0-1 0,0 0 0,1 0 0,0-1 0,1 1 0,0-1 0,0 0 0,0 0 0,9 6 0,14 14 0,2-2 0,40 26 0,-28-20 0,32 21 0,124 65 0,-169-104 0,0-1 0,0-1 0,2-2 0,42 9 0,131 11 0,-130-16-1365,-55-10-5461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7:42:29.4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1359 24575,'1084'31'0,"-386"-14"0,-617-17 0,132 12 0,-24-1 0,600-10 0,-776-2 0,-1 0 0,1-2 0,0 1 0,-1-1 0,0-1 0,0 0 0,0-1 0,0 0 0,0-1 0,-1 0 0,0-1 0,-1 0 0,18-15 0,3-6 0,-1-2 0,49-62 0,-49 50 0,-1-1 0,31-65 0,-45 74 0,-2-1 0,11-44 0,1-1 0,-16 51 0,-2 0 0,0-1 0,-2 0 0,-1 1 0,-2-2 0,0 1 0,-3 0 0,-3-30 0,3 51 0,-1 0 0,-1 0 0,1 1 0,-1-1 0,-1 1 0,0 0 0,0 0 0,0 0 0,-1 0 0,0 1 0,-1 0 0,0 0 0,0 0 0,0 1 0,-1 0 0,0 0 0,0 0 0,-9-4 0,-3-2 0,-1 0 0,0 2 0,-1 0 0,0 2 0,-1 0 0,-22-5 0,-150-37 0,-207-47 0,-319-10 0,145 95 0,350 15 0,83-5 0,-147 4 0,277-1 0,0 0 0,1 1 0,-1 0 0,1 0 0,-1 1 0,1 1 0,0 0 0,0 1 0,1 0 0,-1 0 0,1 1 0,-10 8 0,-95 52 0,27-18 0,71-36 0,0 1 0,0 1 0,1 1 0,1 0 0,0 0 0,-20 30 0,14-13 0,1 0 0,-31 67 0,45-84 0,1 1 0,1-1 0,1 1 0,0 0 0,1 1 0,0 29 0,3-2 0,9 58 0,-2-62 0,1-1 0,3 0 0,1-1 0,2 0 0,1-1 0,2-1 0,2 0 0,29 39 0,20 52-1365,-56-103-5461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6T17:43:16.71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0,'5'0,"4"4,6 2,8-1,4 0,7 2,0 0,4-1,-1-1,-3-2,1 2,-1 6,-2-1,-7 4,-3-2,-2-2,-3-3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6T17:43:18.148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50,'656'-25,"-63"1,347 23,-446 2,-471-1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08:46:50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24575,'0'564'0,"2"-533"0,1-1 0,2 1 0,9 34 0,-6-29 0,7 59 0,-9 60 0,5 50 0,1 353 0,-15-344 0,-16 151 0,15-322 0,2-7 0,-2 1 0,-2-1 0,-15 54 0,-37 126 0,51-197-455,0 0 0,-16 26 0,15-28-6371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08:46:52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24575,'-2'70'0,"4"77"0,-2-146 0,0 0 0,1 1 0,-1-1 0,0 0 0,0 0 0,0 0 0,1 0 0,-1 0 0,0 0 0,1 0 0,-1 0 0,1 0 0,0 0 0,-1 0 0,1 0 0,0 0 0,-1 0 0,1 0 0,0 0 0,0-1 0,0 1 0,0 0 0,0-1 0,0 1 0,0-1 0,0 1 0,0-1 0,0 1 0,0-1 0,0 1 0,0-1 0,0 0 0,0 0 0,0 0 0,1 0 0,-1 0 0,0 0 0,0 0 0,0 0 0,0 0 0,0 0 0,3-1 0,5-2 0,0 0 0,0 0 0,-1 0 0,12-7 0,-7 3 0,108-48-682,215-69-1,-313 118-6143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08:46:54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3191 24575,'-63'-131'0,"-60"-175"0,95 201 0,-25-177 0,24 108 0,16 74 0,4-1 0,10-190 0,2 131 0,-3 75 0,15-313 0,91-207 0,-46 376 0,-44 144 58,-12 60-532,1 0-1,14-45 1,-11 51-6352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08:46:58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1 162 24575,'9'-2'0,"0"0"0,0 0 0,1-1 0,-2 0 0,1-1 0,0 1 0,9-7 0,4-1 0,46-22 0,71-46 0,-138 78 0,1 0 0,0 0 0,-1 0 0,1 0 0,0 0 0,0 1 0,0-1 0,0 0 0,0 1 0,0-1 0,-1 1 0,1 0 0,0 0 0,0 0 0,0 0 0,0 0 0,0 0 0,0 0 0,0 1 0,0-1 0,0 1 0,2 1 0,-1-1 0,0 1 0,0 0 0,0 0 0,-1 1 0,1-1 0,-1 0 0,0 1 0,0 0 0,0-1 0,0 1 0,0 0 0,1 4 0,5 10 0,-1 1 0,-1 0 0,6 34 0,-9-39 0,11 35-1365,-6-32-5461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5:23:10.22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5:23:17.05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6T08:56:04.59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0,'3148'0,"-3128"0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2A9A0-4D67-4BFE-9867-78AF9DCCBE48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04325-A0F0-43EA-952A-A2716EF5C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9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04325-A0F0-43EA-952A-A2716EF5C8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9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D7B5-541E-7EA4-2431-8F78BE0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A37B-C57C-098A-32EB-B2AFE1A2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6C70-62B1-7B5C-EBE7-FE4A7230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59D5-8CDC-CD84-065C-5658FD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C78A-403C-04FF-6E6F-FAD93BF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FB79-9392-6620-A1A7-5C92575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56621-A6ED-CE76-E36C-21B0BF8C8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0BDA1-F941-F919-DF16-114F9073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2FD7F-4A8F-8583-CDF1-458E3072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341BB-A4D1-E575-081E-C0DBBF45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4BDB8-8D99-582A-259E-83FFD8B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709F-0FD5-4D19-F5E1-17AF533A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A15A8-A6E8-4AC9-BAB4-B22535C6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3A22-96FB-212B-BBE7-8267D70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0052-27D3-7155-AD41-80B272A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09F5A-D05F-F996-192E-E9C5AE4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7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71C72-D2CC-EF51-F0BF-5B912D63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D075A-535D-8797-9AAA-9EC25041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91C4-D111-0993-1412-8842E9FA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39303-D678-E2D3-F493-D7602E4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1475-F44F-AEC7-9C73-2DC7A6B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031E-E641-C4CA-21C9-7A1FE93E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8EEE0-ED24-4DA2-9A98-817AA59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566-AE9A-C6E1-99C3-3EA692C8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6F62E-2FBF-A364-D9CE-D70B60E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CE53-F12D-0023-C90C-24960672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FEBF-AE13-21C4-B417-53C1912E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383D3-0DFC-3B16-AFD9-ED826B4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7E0C2-CA57-1569-4BB6-794AAE9F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A88B-A6E2-FDD7-A876-FA2C7A1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CE3D9-A372-3E1C-8318-FD5849D3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1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459B-2F0C-11DA-17C7-CBC92F4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E463-C691-C8B8-DA0F-39DE939C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B277-F030-EC73-A034-0956AEA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020CB-4B74-3F91-6FE7-D42743D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C1C04-4D83-5A6B-660D-8D17C25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3E102-AD39-A790-E46E-8FEDD3B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9BC4F-AA18-765C-C0AE-9C7CE992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3D5F2-0493-000D-ACB2-EDC390AF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4222C-B029-A967-3A86-E3E4D14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0AE79-EA7B-3764-44E0-9C801DD5B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B8E2F-2266-F42F-38F4-B46D694E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D2AC2-7CDC-D245-4827-8322C67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5EC7F-0464-AD0F-5B19-BDB80CAB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FC341-77CF-4D3F-158F-B91AD7C2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CCDD-41F2-E828-F535-1D1310E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E5F0E-72FB-E641-00D1-527A9C80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50683-88B0-DFCB-D629-227A8F9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01974-FB93-1F53-CDAF-AC0793B7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3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86FC-F761-4A6A-6C20-1CB915AB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8658-6920-3C9E-00A3-3ACE837C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EBC1-E24A-EFAA-E134-3525E757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5FD1A-10F7-C603-E8EE-691FA5CC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F40D-1E03-9A02-A3CA-38E2D8F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D190-5C5B-BC4B-9CCA-FE839D3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D6FF6-A1B0-1E23-9753-E1348B46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A424-84CF-9C90-DD87-9705BCD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D9DDE-7AC9-BDBE-F57B-7130F5A2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A746-2308-4D9D-AAD0-07174381C9E7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48121-D864-08AB-BAD3-63D9A030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563BA-8FB1-C9EA-A62E-56F70D2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customXml" Target="../ink/ink21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4.xml"/><Relationship Id="rId1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6.xml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customXml" Target="../ink/ink3.xml"/><Relationship Id="rId5" Type="http://schemas.openxmlformats.org/officeDocument/2006/relationships/image" Target="../media/image6.png"/><Relationship Id="rId15" Type="http://schemas.openxmlformats.org/officeDocument/2006/relationships/customXml" Target="../ink/ink5.xm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customXml" Target="../ink/ink2.xm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customXml" Target="../ink/ink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customXml" Target="../ink/ink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customXml" Target="../ink/ink1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customXml" Target="../ink/ink16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7.png"/><Relationship Id="rId15" Type="http://schemas.openxmlformats.org/officeDocument/2006/relationships/image" Target="../media/image40.png"/><Relationship Id="rId10" Type="http://schemas.openxmlformats.org/officeDocument/2006/relationships/customXml" Target="../ink/ink15.xml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customXml" Target="../ink/ink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227FE4-AE00-93CC-06BC-F3036DCD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B185A-389C-1354-77FB-40F054D49CA0}"/>
              </a:ext>
            </a:extLst>
          </p:cNvPr>
          <p:cNvSpPr txBox="1"/>
          <p:nvPr/>
        </p:nvSpPr>
        <p:spPr>
          <a:xfrm>
            <a:off x="4971339" y="1776068"/>
            <a:ext cx="22493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RBFNN</a:t>
            </a:r>
            <a:endParaRPr lang="en-US" altLang="ko-KR" sz="50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BE0A6-A618-3E78-FD7D-E3F7433F3C46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21A81-72B2-13E8-A760-0E2EAE9AE40D}"/>
              </a:ext>
            </a:extLst>
          </p:cNvPr>
          <p:cNvSpPr txBox="1"/>
          <p:nvPr/>
        </p:nvSpPr>
        <p:spPr>
          <a:xfrm>
            <a:off x="4287974" y="3472544"/>
            <a:ext cx="36695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Ha-Rang Kim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9FDFBBA-5E9A-D0D0-27B3-E1BBF22F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5646459"/>
            <a:ext cx="2124364" cy="13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F789D4-61C0-7766-7163-58ED0EA2A463}"/>
              </a:ext>
            </a:extLst>
          </p:cNvPr>
          <p:cNvSpPr txBox="1"/>
          <p:nvPr/>
        </p:nvSpPr>
        <p:spPr>
          <a:xfrm>
            <a:off x="5632948" y="6110386"/>
            <a:ext cx="926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25.3.9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90BCF-46A1-FF57-FB67-5EE5B1993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6FA5E58-8E37-EE7A-0B74-F5512999B3AE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591D9-6B53-B6BB-79B9-6784C685911B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sp>
        <p:nvSpPr>
          <p:cNvPr id="6" name="슬라이드 번호 개체 틀 15">
            <a:extLst>
              <a:ext uri="{FF2B5EF4-FFF2-40B4-BE49-F238E27FC236}">
                <a16:creationId xmlns:a16="http://schemas.microsoft.com/office/drawing/2014/main" id="{B669F48E-89CA-CC07-F4B4-0B1C1B1B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10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282F03-B806-41D8-1DE2-7E31D988D719}"/>
              </a:ext>
            </a:extLst>
          </p:cNvPr>
          <p:cNvSpPr txBox="1"/>
          <p:nvPr/>
        </p:nvSpPr>
        <p:spPr>
          <a:xfrm>
            <a:off x="792551" y="1030715"/>
            <a:ext cx="3389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/>
              <a:t>&lt;Cross-entropy&gt;</a:t>
            </a:r>
            <a:endParaRPr lang="ko-KR" altLang="en-US" sz="4000" spc="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39DD1C-5F02-7ADA-8EEA-0BE7A458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431" y="1733408"/>
            <a:ext cx="3867690" cy="7716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0BFCAE4-8C59-9B22-AC08-DF429B6D0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431" y="3918147"/>
            <a:ext cx="4486901" cy="8859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36955D1-3524-9BBF-4C57-2B0D499FF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31" y="1733408"/>
            <a:ext cx="4412696" cy="102746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57A2DF0-802A-82A9-AE36-ED6149D50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761" y="3911616"/>
            <a:ext cx="2409479" cy="5654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D28406-B1A9-F684-6819-8D4F97EC2C97}"/>
              </a:ext>
            </a:extLst>
          </p:cNvPr>
          <p:cNvSpPr txBox="1"/>
          <p:nvPr/>
        </p:nvSpPr>
        <p:spPr>
          <a:xfrm>
            <a:off x="724829" y="2989678"/>
            <a:ext cx="5606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/>
              <a:t>Misclassified -&gt; Higher weight</a:t>
            </a:r>
            <a:endParaRPr lang="ko-KR" altLang="en-US" sz="3600" spc="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2E50F3-4525-C68D-42EA-3C336B5126BA}"/>
              </a:ext>
            </a:extLst>
          </p:cNvPr>
          <p:cNvSpPr txBox="1"/>
          <p:nvPr/>
        </p:nvSpPr>
        <p:spPr>
          <a:xfrm>
            <a:off x="7355465" y="1030715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/>
              <a:t>&lt;WLSE&gt;</a:t>
            </a:r>
            <a:endParaRPr lang="ko-KR" altLang="en-US" sz="4000" spc="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1DA7D82-7946-C174-B306-AF4AFF7775C0}"/>
                  </a:ext>
                </a:extLst>
              </p14:cNvPr>
              <p14:cNvContentPartPr/>
              <p14:nvPr/>
            </p14:nvContentPartPr>
            <p14:xfrm>
              <a:off x="8349154" y="1949537"/>
              <a:ext cx="569520" cy="53064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1DA7D82-7946-C174-B306-AF4AFF7775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44834" y="1945217"/>
                <a:ext cx="578160" cy="5392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56C1193-2B47-E16D-8EEB-DC32BCFC8B43}"/>
              </a:ext>
            </a:extLst>
          </p:cNvPr>
          <p:cNvSpPr txBox="1"/>
          <p:nvPr/>
        </p:nvSpPr>
        <p:spPr>
          <a:xfrm>
            <a:off x="7300368" y="2560819"/>
            <a:ext cx="363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/>
              <a:t>Spatial information</a:t>
            </a:r>
            <a:endParaRPr lang="ko-KR" altLang="en-US" sz="4000" spc="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9DDFCD47-4A9D-31FA-276F-7FDEA071A4B0}"/>
                  </a:ext>
                </a:extLst>
              </p14:cNvPr>
              <p14:cNvContentPartPr/>
              <p14:nvPr/>
            </p14:nvContentPartPr>
            <p14:xfrm>
              <a:off x="9187234" y="4160297"/>
              <a:ext cx="593640" cy="5335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9DDFCD47-4A9D-31FA-276F-7FDEA071A4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82914" y="4155977"/>
                <a:ext cx="602280" cy="5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685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DC79D-9D8F-D6F2-B765-48CF79453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F967405-C248-13DA-C7E0-A2DE56DD302A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06863-BEC4-171A-0E9B-7FC7D32C189C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6A272-4579-6AAA-BDB1-224DF0919990}"/>
              </a:ext>
            </a:extLst>
          </p:cNvPr>
          <p:cNvSpPr txBox="1"/>
          <p:nvPr/>
        </p:nvSpPr>
        <p:spPr>
          <a:xfrm>
            <a:off x="724829" y="603172"/>
            <a:ext cx="8045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/>
              <a:t>&lt;Stopping Refinement Criterion&gt;</a:t>
            </a:r>
            <a:endParaRPr lang="ko-KR" altLang="en-US" sz="4000" spc="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B85302-B2DA-8D3A-C8B7-FCA74EC10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" y="1671849"/>
            <a:ext cx="5353797" cy="866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26B5E0-0885-96C2-9A16-7D28B0D14978}"/>
              </a:ext>
            </a:extLst>
          </p:cNvPr>
          <p:cNvSpPr txBox="1"/>
          <p:nvPr/>
        </p:nvSpPr>
        <p:spPr>
          <a:xfrm>
            <a:off x="4747404" y="2485297"/>
            <a:ext cx="4709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>
                <a:solidFill>
                  <a:schemeClr val="accent1"/>
                </a:solidFill>
              </a:rPr>
              <a:t>Predicted class(soft max)</a:t>
            </a:r>
            <a:endParaRPr lang="ko-KR" altLang="en-US" sz="4000" spc="6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D0B99-2556-D5F3-C329-51B8C258F1AD}"/>
              </a:ext>
            </a:extLst>
          </p:cNvPr>
          <p:cNvSpPr txBox="1"/>
          <p:nvPr/>
        </p:nvSpPr>
        <p:spPr>
          <a:xfrm>
            <a:off x="4124741" y="3152138"/>
            <a:ext cx="3967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/>
              <a:t>Different -&gt; 1</a:t>
            </a:r>
          </a:p>
          <a:p>
            <a:r>
              <a:rPr lang="en-US" altLang="ko-KR" sz="2000" spc="600" dirty="0"/>
              <a:t>Same      -&gt; 0 -&gt; stop</a:t>
            </a:r>
            <a:endParaRPr lang="ko-KR" altLang="en-US" sz="4000" spc="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1F06E1C-F801-CB5B-956E-1D8384331EDA}"/>
                  </a:ext>
                </a:extLst>
              </p14:cNvPr>
              <p14:cNvContentPartPr/>
              <p14:nvPr/>
            </p14:nvContentPartPr>
            <p14:xfrm>
              <a:off x="4711354" y="1888337"/>
              <a:ext cx="1299240" cy="515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1F06E1C-F801-CB5B-956E-1D8384331E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7034" y="1884017"/>
                <a:ext cx="13078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59F8E6C-F789-A8F2-319A-ED3F50C5AA98}"/>
                  </a:ext>
                </a:extLst>
              </p14:cNvPr>
              <p14:cNvContentPartPr/>
              <p14:nvPr/>
            </p14:nvContentPartPr>
            <p14:xfrm>
              <a:off x="4319314" y="2133497"/>
              <a:ext cx="158760" cy="421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59F8E6C-F789-A8F2-319A-ED3F50C5AA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47314" y="1989497"/>
                <a:ext cx="3024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7B5F9C5-0A69-F421-4FC0-A6A418F7066F}"/>
                  </a:ext>
                </a:extLst>
              </p14:cNvPr>
              <p14:cNvContentPartPr/>
              <p14:nvPr/>
            </p14:nvContentPartPr>
            <p14:xfrm>
              <a:off x="4798114" y="2124497"/>
              <a:ext cx="974520" cy="18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7B5F9C5-0A69-F421-4FC0-A6A418F7066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6474" y="1980497"/>
                <a:ext cx="1118160" cy="30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F78FA7F6-4AE8-9AFC-311A-2544D44C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11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2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BCAF0-57FC-4360-EB1A-CF0C5E18B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DE2519-7F45-3F60-49A5-E5F77C42127D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81C8C-A282-E7BD-562C-F0DC20247D81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6C8A75-AC72-167B-4CD2-CAB84CED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95" y="678791"/>
            <a:ext cx="9810207" cy="6179209"/>
          </a:xfrm>
          <a:prstGeom prst="rect">
            <a:avLst/>
          </a:prstGeom>
        </p:spPr>
      </p:pic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029F293B-CEFF-0368-04F2-423E4D1B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12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09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2F7190-AE4F-022C-E44F-4D31ACCA7477}"/>
              </a:ext>
            </a:extLst>
          </p:cNvPr>
          <p:cNvCxnSpPr>
            <a:cxnSpLocks/>
          </p:cNvCxnSpPr>
          <p:nvPr/>
        </p:nvCxnSpPr>
        <p:spPr>
          <a:xfrm>
            <a:off x="3802566" y="597034"/>
            <a:ext cx="838943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59BAF3-689F-2808-81D6-F83606F728F8}"/>
              </a:ext>
            </a:extLst>
          </p:cNvPr>
          <p:cNvSpPr txBox="1"/>
          <p:nvPr/>
        </p:nvSpPr>
        <p:spPr>
          <a:xfrm>
            <a:off x="412595" y="335424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Table of contents</a:t>
            </a:r>
            <a:endParaRPr lang="ko-KR" altLang="en-US" sz="28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2EF62-B80D-E7C4-CCB7-3FB5430CB2A8}"/>
              </a:ext>
            </a:extLst>
          </p:cNvPr>
          <p:cNvSpPr txBox="1"/>
          <p:nvPr/>
        </p:nvSpPr>
        <p:spPr>
          <a:xfrm>
            <a:off x="1055804" y="158419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1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C59DDB-0F06-66CB-83E3-42848170B0AB}"/>
              </a:ext>
            </a:extLst>
          </p:cNvPr>
          <p:cNvSpPr txBox="1"/>
          <p:nvPr/>
        </p:nvSpPr>
        <p:spPr>
          <a:xfrm>
            <a:off x="1025456" y="3746584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E69ABD-17A1-AD45-7AE9-E3F9DD9D81A9}"/>
              </a:ext>
            </a:extLst>
          </p:cNvPr>
          <p:cNvSpPr txBox="1"/>
          <p:nvPr/>
        </p:nvSpPr>
        <p:spPr>
          <a:xfrm>
            <a:off x="1864731" y="1611855"/>
            <a:ext cx="10342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600" dirty="0">
                <a:solidFill>
                  <a:schemeClr val="bg1"/>
                </a:solidFill>
              </a:rPr>
              <a:t>Design of IFRBNN Based on IWFCM </a:t>
            </a:r>
            <a:r>
              <a:rPr lang="en-US" altLang="ko-KR" sz="3000" spc="600" dirty="0" err="1">
                <a:solidFill>
                  <a:schemeClr val="bg1"/>
                </a:solidFill>
              </a:rPr>
              <a:t>Clusterig</a:t>
            </a:r>
            <a:r>
              <a:rPr lang="en-US" altLang="ko-KR" sz="3000" spc="600" dirty="0">
                <a:solidFill>
                  <a:schemeClr val="bg1"/>
                </a:solidFill>
              </a:rPr>
              <a:t> and Weighted LSE Estimation</a:t>
            </a:r>
            <a:endParaRPr lang="ko-KR" altLang="en-US" sz="3000" spc="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C4F07A-C8D6-73C4-E941-FD4FADEEE77B}"/>
              </a:ext>
            </a:extLst>
          </p:cNvPr>
          <p:cNvSpPr txBox="1"/>
          <p:nvPr/>
        </p:nvSpPr>
        <p:spPr>
          <a:xfrm>
            <a:off x="1864732" y="3777361"/>
            <a:ext cx="10066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600" dirty="0">
                <a:solidFill>
                  <a:schemeClr val="bg1"/>
                </a:solidFill>
              </a:rPr>
              <a:t>A Study on the Design of RBFNN Applied with the Aid of a Novel Learning Method: </a:t>
            </a:r>
            <a:r>
              <a:rPr lang="en-US" altLang="ko-KR" sz="2400" spc="600" dirty="0">
                <a:solidFill>
                  <a:schemeClr val="bg1"/>
                </a:solidFill>
              </a:rPr>
              <a:t>Focused on Improvement of Performance of Prediction Model and Pattern Classifier</a:t>
            </a:r>
            <a:endParaRPr lang="ko-KR" altLang="en-US" sz="3000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500F26-0B1F-DA81-6D81-50B67A9C49F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E69F6-CA24-9568-55E2-01ED1939BF34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sp>
        <p:nvSpPr>
          <p:cNvPr id="6" name="슬라이드 번호 개체 틀 15">
            <a:extLst>
              <a:ext uri="{FF2B5EF4-FFF2-40B4-BE49-F238E27FC236}">
                <a16:creationId xmlns:a16="http://schemas.microsoft.com/office/drawing/2014/main" id="{5B41F9F8-9AEE-5804-7B1E-31C8DE87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9490" y="6333776"/>
            <a:ext cx="373020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3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0623A6-FF45-2447-E5B3-E7C6D11CB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3" y="1695979"/>
            <a:ext cx="4870196" cy="15611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8C3573-0C52-36F7-3291-E9B9A8FE0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354" y="3560593"/>
            <a:ext cx="4359578" cy="15327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FA92DAA-99D2-D49B-D700-8D3772A3A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29" y="5094158"/>
            <a:ext cx="3901717" cy="13517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AA64034-FACD-143A-C1C0-ED23A7E31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374" y="1695848"/>
            <a:ext cx="5315721" cy="156207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3D4F976-B12E-826F-864B-89D3A862C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9740" y="5094159"/>
            <a:ext cx="3901717" cy="14102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8D8E4D4-FE7F-0D26-20DA-45136E041E6E}"/>
              </a:ext>
            </a:extLst>
          </p:cNvPr>
          <p:cNvSpPr txBox="1"/>
          <p:nvPr/>
        </p:nvSpPr>
        <p:spPr>
          <a:xfrm>
            <a:off x="1875197" y="937198"/>
            <a:ext cx="1735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/>
              <a:t>&lt;FCM&gt;</a:t>
            </a:r>
            <a:endParaRPr lang="ko-KR" altLang="en-US" sz="4000" spc="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C46264-8981-3704-92EB-BF40A7A1F19C}"/>
              </a:ext>
            </a:extLst>
          </p:cNvPr>
          <p:cNvSpPr txBox="1"/>
          <p:nvPr/>
        </p:nvSpPr>
        <p:spPr>
          <a:xfrm>
            <a:off x="8358025" y="937197"/>
            <a:ext cx="2178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/>
              <a:t>&lt;WFCM&gt;</a:t>
            </a:r>
            <a:endParaRPr lang="ko-KR" altLang="en-US" sz="4000" spc="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E5EAA14-5F07-9B37-B504-CB16E7B372AE}"/>
                  </a:ext>
                </a:extLst>
              </p14:cNvPr>
              <p14:cNvContentPartPr/>
              <p14:nvPr/>
            </p14:nvContentPartPr>
            <p14:xfrm>
              <a:off x="9482434" y="1800857"/>
              <a:ext cx="541800" cy="5774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E5EAA14-5F07-9B37-B504-CB16E7B372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73794" y="1792217"/>
                <a:ext cx="55944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C09F81BD-E49E-F085-0828-3E2CB2DF55C6}"/>
                  </a:ext>
                </a:extLst>
              </p14:cNvPr>
              <p14:cNvContentPartPr/>
              <p14:nvPr/>
            </p14:nvContentPartPr>
            <p14:xfrm>
              <a:off x="9482074" y="5311217"/>
              <a:ext cx="526320" cy="44388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C09F81BD-E49E-F085-0828-3E2CB2DF55C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73434" y="5302577"/>
                <a:ext cx="543960" cy="46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0F35C437-AA96-FBF5-E215-3C3CDB449E0B}"/>
              </a:ext>
            </a:extLst>
          </p:cNvPr>
          <p:cNvGrpSpPr/>
          <p:nvPr/>
        </p:nvGrpSpPr>
        <p:grpSpPr>
          <a:xfrm>
            <a:off x="9901114" y="2272457"/>
            <a:ext cx="211320" cy="1046880"/>
            <a:chOff x="9901114" y="2272457"/>
            <a:chExt cx="211320" cy="104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0EBE9C08-C1F8-7CE0-E7BC-815536706BC8}"/>
                    </a:ext>
                  </a:extLst>
                </p14:cNvPr>
                <p14:cNvContentPartPr/>
                <p14:nvPr/>
              </p14:nvContentPartPr>
              <p14:xfrm>
                <a:off x="9957274" y="2272457"/>
                <a:ext cx="58680" cy="10468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0EBE9C08-C1F8-7CE0-E7BC-815536706BC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48634" y="2263817"/>
                  <a:ext cx="76320" cy="10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54AC521-ACE7-2CEB-5F30-18DFD847E2B9}"/>
                    </a:ext>
                  </a:extLst>
                </p14:cNvPr>
                <p14:cNvContentPartPr/>
                <p14:nvPr/>
              </p14:nvContentPartPr>
              <p14:xfrm>
                <a:off x="9901114" y="3221777"/>
                <a:ext cx="211320" cy="885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154AC521-ACE7-2CEB-5F30-18DFD847E2B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892114" y="3213137"/>
                  <a:ext cx="22896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1A4E766C-D238-F6FD-CF5D-D7F6C17F31E6}"/>
                  </a:ext>
                </a:extLst>
              </p14:cNvPr>
              <p14:cNvContentPartPr/>
              <p14:nvPr/>
            </p14:nvContentPartPr>
            <p14:xfrm>
              <a:off x="9473434" y="4172177"/>
              <a:ext cx="114840" cy="11491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1A4E766C-D238-F6FD-CF5D-D7F6C17F31E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464434" y="4163177"/>
                <a:ext cx="132480" cy="11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82558583-D143-BF02-261F-584EBC83AA63}"/>
                  </a:ext>
                </a:extLst>
              </p14:cNvPr>
              <p14:cNvContentPartPr/>
              <p14:nvPr/>
            </p14:nvContentPartPr>
            <p14:xfrm>
              <a:off x="9448594" y="4174337"/>
              <a:ext cx="160560" cy="799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82558583-D143-BF02-261F-584EBC83AA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39954" y="4165697"/>
                <a:ext cx="178200" cy="9756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3088EA0-AFF9-F3FD-A65A-E35B6D0EA908}"/>
              </a:ext>
            </a:extLst>
          </p:cNvPr>
          <p:cNvSpPr txBox="1"/>
          <p:nvPr/>
        </p:nvSpPr>
        <p:spPr>
          <a:xfrm>
            <a:off x="8231839" y="3446900"/>
            <a:ext cx="350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>
                <a:solidFill>
                  <a:srgbClr val="FF0000"/>
                </a:solidFill>
              </a:rPr>
              <a:t>Cross-entropy</a:t>
            </a:r>
            <a:endParaRPr lang="ko-KR" altLang="en-US" sz="3200" spc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2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FF3F7-84CA-9D25-86E0-281258ACC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B716CB-8B83-A17F-FB82-7DC3B285C68D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7A693-9404-809B-BAF2-469D4211700F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sp>
        <p:nvSpPr>
          <p:cNvPr id="6" name="슬라이드 번호 개체 틀 15">
            <a:extLst>
              <a:ext uri="{FF2B5EF4-FFF2-40B4-BE49-F238E27FC236}">
                <a16:creationId xmlns:a16="http://schemas.microsoft.com/office/drawing/2014/main" id="{69D9CBE8-80B7-A354-78C3-4EB27FC9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9490" y="6333776"/>
            <a:ext cx="373020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4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466AD-CDF4-EAF8-19D5-7C53D081513F}"/>
              </a:ext>
            </a:extLst>
          </p:cNvPr>
          <p:cNvSpPr txBox="1"/>
          <p:nvPr/>
        </p:nvSpPr>
        <p:spPr>
          <a:xfrm>
            <a:off x="724829" y="601497"/>
            <a:ext cx="4299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/>
              <a:t>&lt;Generic RBFNN&gt;</a:t>
            </a:r>
            <a:endParaRPr lang="ko-KR" altLang="en-US" sz="4000" spc="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935508-AAF9-D09E-74BA-5B4A0B208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8" y="2536284"/>
            <a:ext cx="4486901" cy="13241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CB789D-02F3-D3E5-7B02-73088FEA7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34" y="3975444"/>
            <a:ext cx="4931073" cy="13241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1C6663-D1A3-D0E9-2B2D-D33C4D448FD4}"/>
              </a:ext>
            </a:extLst>
          </p:cNvPr>
          <p:cNvSpPr txBox="1"/>
          <p:nvPr/>
        </p:nvSpPr>
        <p:spPr>
          <a:xfrm>
            <a:off x="724828" y="1220955"/>
            <a:ext cx="60621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/>
              <a:t>Global optimal approximation</a:t>
            </a:r>
          </a:p>
          <a:p>
            <a:r>
              <a:rPr lang="en-US" altLang="ko-KR" sz="2400" spc="600" dirty="0"/>
              <a:t>Classification capabilities</a:t>
            </a:r>
          </a:p>
          <a:p>
            <a:r>
              <a:rPr lang="en-US" altLang="ko-KR" sz="2400" spc="600" dirty="0"/>
              <a:t>Rapid convergence</a:t>
            </a:r>
            <a:endParaRPr lang="ko-KR" altLang="en-US" sz="3200" spc="6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775128C-3BFA-B79B-9112-32CA6775C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895" y="3724807"/>
            <a:ext cx="3414019" cy="15747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14A58F14-F9C4-4C9F-5AF0-9590FF804909}"/>
                  </a:ext>
                </a:extLst>
              </p14:cNvPr>
              <p14:cNvContentPartPr/>
              <p14:nvPr/>
            </p14:nvContentPartPr>
            <p14:xfrm>
              <a:off x="7193194" y="4580417"/>
              <a:ext cx="36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4A58F14-F9C4-4C9F-5AF0-9590FF8049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30194" y="451777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03B40C7-0DDF-25F2-331C-DE9D043A743F}"/>
                  </a:ext>
                </a:extLst>
              </p14:cNvPr>
              <p14:cNvContentPartPr/>
              <p14:nvPr/>
            </p14:nvContentPartPr>
            <p14:xfrm>
              <a:off x="9936394" y="5120417"/>
              <a:ext cx="360" cy="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03B40C7-0DDF-25F2-331C-DE9D043A74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73754" y="505741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669726-24C2-3E02-B6A3-6E0A6955B830}"/>
                  </a:ext>
                </a:extLst>
              </p:cNvPr>
              <p:cNvSpPr txBox="1"/>
              <p:nvPr/>
            </p:nvSpPr>
            <p:spPr>
              <a:xfrm>
                <a:off x="7868194" y="4512205"/>
                <a:ext cx="5530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669726-24C2-3E02-B6A3-6E0A6955B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194" y="4512205"/>
                <a:ext cx="553037" cy="369332"/>
              </a:xfrm>
              <a:prstGeom prst="rect">
                <a:avLst/>
              </a:prstGeom>
              <a:blipFill>
                <a:blip r:embed="rId8"/>
                <a:stretch>
                  <a:fillRect l="-7778"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36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D3764-61FC-731C-7D23-0EE92BAD2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F9C089-71D2-C755-AF87-126333D594F2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EF189-0B90-CE13-CA89-063C2B5014BC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sp>
        <p:nvSpPr>
          <p:cNvPr id="6" name="슬라이드 번호 개체 틀 15">
            <a:extLst>
              <a:ext uri="{FF2B5EF4-FFF2-40B4-BE49-F238E27FC236}">
                <a16:creationId xmlns:a16="http://schemas.microsoft.com/office/drawing/2014/main" id="{D09FCCED-481F-C20D-EF33-868DBF99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9490" y="6333776"/>
            <a:ext cx="373020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5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CA08C-833D-8679-C1B5-77A045B225A4}"/>
              </a:ext>
            </a:extLst>
          </p:cNvPr>
          <p:cNvSpPr txBox="1"/>
          <p:nvPr/>
        </p:nvSpPr>
        <p:spPr>
          <a:xfrm>
            <a:off x="724829" y="603172"/>
            <a:ext cx="4722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/>
              <a:t>&lt;Enhanced RBFNN&gt;</a:t>
            </a:r>
            <a:endParaRPr lang="ko-KR" altLang="en-US" sz="4000" spc="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16439C-DF30-E4F9-6FF5-4F1A04AA9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" y="1333345"/>
            <a:ext cx="4230348" cy="13119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2974AB-BC9D-6971-6763-356EA6A84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29" y="2879710"/>
            <a:ext cx="6946853" cy="10344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9286BD-30A6-574F-A80B-2F9EAC41C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873" y="4590498"/>
            <a:ext cx="6611273" cy="1066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4DF280-3BCF-5CC1-6330-EA71AFE3EDB3}"/>
              </a:ext>
            </a:extLst>
          </p:cNvPr>
          <p:cNvSpPr txBox="1"/>
          <p:nvPr/>
        </p:nvSpPr>
        <p:spPr>
          <a:xfrm>
            <a:off x="7961651" y="3098240"/>
            <a:ext cx="383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/>
              <a:t>Connection weight</a:t>
            </a:r>
            <a:endParaRPr lang="ko-KR" altLang="en-US" sz="3200" spc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3BFD5-D92E-AD2D-AD03-1511E7836D77}"/>
              </a:ext>
            </a:extLst>
          </p:cNvPr>
          <p:cNvSpPr txBox="1"/>
          <p:nvPr/>
        </p:nvSpPr>
        <p:spPr>
          <a:xfrm>
            <a:off x="5632108" y="1527678"/>
            <a:ext cx="3325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/>
              <a:t>Activation level</a:t>
            </a:r>
            <a:endParaRPr lang="ko-KR" altLang="en-US" sz="3200" spc="600" dirty="0"/>
          </a:p>
        </p:txBody>
      </p:sp>
    </p:spTree>
    <p:extLst>
      <p:ext uri="{BB962C8B-B14F-4D97-AF65-F5344CB8AC3E}">
        <p14:creationId xmlns:p14="http://schemas.microsoft.com/office/powerpoint/2010/main" val="89371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95743-F3E8-4A14-B259-31CC6EEF7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8BDC37-C891-2132-6663-AA2A34EA9A24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1F381-E981-4B53-4C9C-58F3EE7A0F06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sp>
        <p:nvSpPr>
          <p:cNvPr id="6" name="슬라이드 번호 개체 틀 15">
            <a:extLst>
              <a:ext uri="{FF2B5EF4-FFF2-40B4-BE49-F238E27FC236}">
                <a16:creationId xmlns:a16="http://schemas.microsoft.com/office/drawing/2014/main" id="{E82BD0FA-E9E4-1B14-E6B7-2012D2E7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9490" y="6333776"/>
            <a:ext cx="373020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6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30953F-AD2C-9DF6-77A4-5190C3F06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72" y="1487537"/>
            <a:ext cx="5867705" cy="12422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C2E28F-36AB-9C7A-41BD-64C62011B8D9}"/>
              </a:ext>
            </a:extLst>
          </p:cNvPr>
          <p:cNvSpPr txBox="1"/>
          <p:nvPr/>
        </p:nvSpPr>
        <p:spPr>
          <a:xfrm>
            <a:off x="724829" y="603172"/>
            <a:ext cx="745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/>
              <a:t>&lt;WLSE</a:t>
            </a:r>
            <a:r>
              <a:rPr lang="en-US" altLang="ko-KR" sz="2000" spc="600" dirty="0"/>
              <a:t>(weighted least square error)</a:t>
            </a:r>
            <a:r>
              <a:rPr lang="en-US" altLang="ko-KR" sz="3200" spc="600" dirty="0"/>
              <a:t>&gt;</a:t>
            </a:r>
            <a:endParaRPr lang="ko-KR" altLang="en-US" sz="4000" spc="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EF0753-F162-FB60-41A8-89B963E00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162" y="2664793"/>
            <a:ext cx="4544642" cy="8359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B0CA96-7598-9E64-1D83-A9F7F2E1B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850" y="3689415"/>
            <a:ext cx="6946853" cy="10344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F1CF8D-31EB-C2CC-BAFF-DCB092AD5807}"/>
              </a:ext>
            </a:extLst>
          </p:cNvPr>
          <p:cNvSpPr txBox="1"/>
          <p:nvPr/>
        </p:nvSpPr>
        <p:spPr>
          <a:xfrm>
            <a:off x="3151551" y="5063951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/>
              <a:t>&lt;LSE&gt;</a:t>
            </a:r>
            <a:endParaRPr lang="ko-KR" altLang="en-US" sz="3200" spc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B6989B-CAF2-75BF-DB8F-A0206AE22072}"/>
              </a:ext>
            </a:extLst>
          </p:cNvPr>
          <p:cNvSpPr txBox="1"/>
          <p:nvPr/>
        </p:nvSpPr>
        <p:spPr>
          <a:xfrm>
            <a:off x="7011575" y="5063952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/>
              <a:t>&lt;WLSE&gt;</a:t>
            </a:r>
            <a:endParaRPr lang="ko-KR" altLang="en-US" sz="3200" spc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4A2CD-D4BC-747F-2F9E-89F7124DCB6E}"/>
              </a:ext>
            </a:extLst>
          </p:cNvPr>
          <p:cNvSpPr txBox="1"/>
          <p:nvPr/>
        </p:nvSpPr>
        <p:spPr>
          <a:xfrm>
            <a:off x="2176472" y="5618304"/>
            <a:ext cx="3622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/>
              <a:t>Equal importance </a:t>
            </a:r>
          </a:p>
          <a:p>
            <a:r>
              <a:rPr lang="en-US" altLang="ko-KR" sz="2000" spc="600" dirty="0"/>
              <a:t>for each data point</a:t>
            </a:r>
            <a:endParaRPr lang="ko-KR" altLang="en-US" sz="3200" spc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230AEB-2132-E092-D4A0-BCC800B1706D}"/>
              </a:ext>
            </a:extLst>
          </p:cNvPr>
          <p:cNvSpPr txBox="1"/>
          <p:nvPr/>
        </p:nvSpPr>
        <p:spPr>
          <a:xfrm>
            <a:off x="6462483" y="5625890"/>
            <a:ext cx="371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/>
              <a:t>Learning </a:t>
            </a:r>
          </a:p>
          <a:p>
            <a:r>
              <a:rPr lang="en-US" altLang="ko-KR" sz="2000" spc="600" dirty="0"/>
              <a:t>with weighted data </a:t>
            </a:r>
            <a:endParaRPr lang="ko-KR" altLang="en-US" sz="3200" spc="600" dirty="0"/>
          </a:p>
        </p:txBody>
      </p:sp>
    </p:spTree>
    <p:extLst>
      <p:ext uri="{BB962C8B-B14F-4D97-AF65-F5344CB8AC3E}">
        <p14:creationId xmlns:p14="http://schemas.microsoft.com/office/powerpoint/2010/main" val="402925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CE671-F09E-DE56-A451-468106034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C25ACD-C27C-2111-5BF9-2AE30D4F5F50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09912-6C93-1B4E-7166-99744DE423FA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sp>
        <p:nvSpPr>
          <p:cNvPr id="6" name="슬라이드 번호 개체 틀 15">
            <a:extLst>
              <a:ext uri="{FF2B5EF4-FFF2-40B4-BE49-F238E27FC236}">
                <a16:creationId xmlns:a16="http://schemas.microsoft.com/office/drawing/2014/main" id="{FEB9A794-EBE6-13C4-3FF8-3337B5E8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9490" y="6333776"/>
            <a:ext cx="373020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7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3B007-0D59-A2F9-BCF3-134145EBF61A}"/>
              </a:ext>
            </a:extLst>
          </p:cNvPr>
          <p:cNvSpPr txBox="1"/>
          <p:nvPr/>
        </p:nvSpPr>
        <p:spPr>
          <a:xfrm>
            <a:off x="568904" y="937198"/>
            <a:ext cx="4299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/>
              <a:t>&lt;Generic RBFNN&gt;</a:t>
            </a:r>
            <a:endParaRPr lang="ko-KR" altLang="en-US" sz="4000" spc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D213F-EE17-D2AE-DD87-E6BCE5BAE4AA}"/>
              </a:ext>
            </a:extLst>
          </p:cNvPr>
          <p:cNvSpPr txBox="1"/>
          <p:nvPr/>
        </p:nvSpPr>
        <p:spPr>
          <a:xfrm>
            <a:off x="7051732" y="937197"/>
            <a:ext cx="4722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/>
              <a:t>&lt;Enhanced RBFNN&gt;</a:t>
            </a:r>
            <a:endParaRPr lang="ko-KR" altLang="en-US" sz="4000" spc="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C5E7F8-3F3D-0BFF-B413-FFD9302E0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56" y="1600349"/>
            <a:ext cx="5465864" cy="45875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BC72BC-F5F9-AB95-5798-AEFC581A4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1483213"/>
            <a:ext cx="5640307" cy="47047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D9C5A79-7C71-661B-5D6B-B91AD12D2832}"/>
                  </a:ext>
                </a:extLst>
              </p14:cNvPr>
              <p14:cNvContentPartPr/>
              <p14:nvPr/>
            </p14:nvContentPartPr>
            <p14:xfrm>
              <a:off x="2194234" y="2264177"/>
              <a:ext cx="114084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D9C5A79-7C71-661B-5D6B-B91AD12D28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2594" y="2120177"/>
                <a:ext cx="12844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11BE510-B09C-57F3-E95C-269B14003CFF}"/>
                  </a:ext>
                </a:extLst>
              </p14:cNvPr>
              <p14:cNvContentPartPr/>
              <p14:nvPr/>
            </p14:nvContentPartPr>
            <p14:xfrm>
              <a:off x="8116234" y="2133497"/>
              <a:ext cx="12621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11BE510-B09C-57F3-E95C-269B14003C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44594" y="1989497"/>
                <a:ext cx="14058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6CFB39E-3CF8-D68C-029D-B18706E030EB}"/>
                  </a:ext>
                </a:extLst>
              </p14:cNvPr>
              <p14:cNvContentPartPr/>
              <p14:nvPr/>
            </p14:nvContentPartPr>
            <p14:xfrm>
              <a:off x="8743354" y="2325017"/>
              <a:ext cx="62640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6CFB39E-3CF8-D68C-029D-B18706E030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71354" y="2181017"/>
                <a:ext cx="7700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E125BC6-EF21-9725-268A-59B2216F04F5}"/>
                  </a:ext>
                </a:extLst>
              </p14:cNvPr>
              <p14:cNvContentPartPr/>
              <p14:nvPr/>
            </p14:nvContentPartPr>
            <p14:xfrm>
              <a:off x="9599434" y="2063297"/>
              <a:ext cx="667440" cy="35881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E125BC6-EF21-9725-268A-59B2216F04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63434" y="1991297"/>
                <a:ext cx="739080" cy="37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1CCE4A28-FE31-30EE-9552-B61010DD0E83}"/>
                  </a:ext>
                </a:extLst>
              </p14:cNvPr>
              <p14:cNvContentPartPr/>
              <p14:nvPr/>
            </p14:nvContentPartPr>
            <p14:xfrm>
              <a:off x="10599300" y="2278140"/>
              <a:ext cx="871560" cy="86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1CCE4A28-FE31-30EE-9552-B61010DD0E8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45300" y="2170500"/>
                <a:ext cx="979200" cy="2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239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5BAC-7FFD-ECD9-3BF9-4E8A4DC44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45074E-62F5-479E-6271-E93AF147EEEF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9DCCD-498A-B474-C0C3-8B6401BDB50C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sp>
        <p:nvSpPr>
          <p:cNvPr id="6" name="슬라이드 번호 개체 틀 15">
            <a:extLst>
              <a:ext uri="{FF2B5EF4-FFF2-40B4-BE49-F238E27FC236}">
                <a16:creationId xmlns:a16="http://schemas.microsoft.com/office/drawing/2014/main" id="{9CB51789-B820-9655-BF77-77634F69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9490" y="6333776"/>
            <a:ext cx="373020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8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3E95090-A7B8-86D7-5106-0738B5EB6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251" y="1115340"/>
            <a:ext cx="5331924" cy="509256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A9CBA0E-9D8F-4A48-8B4D-F0BB602605A8}"/>
              </a:ext>
            </a:extLst>
          </p:cNvPr>
          <p:cNvSpPr txBox="1"/>
          <p:nvPr/>
        </p:nvSpPr>
        <p:spPr>
          <a:xfrm>
            <a:off x="724829" y="603172"/>
            <a:ext cx="2825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/>
              <a:t>&lt;Soft max&gt;</a:t>
            </a:r>
            <a:endParaRPr lang="ko-KR" altLang="en-US" sz="4000" spc="6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3203426-6EBB-05D2-F028-490A4BBC9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755"/>
            <a:ext cx="5085266" cy="424173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F62E9D3-9B4B-FA0E-ADF3-B4A297F8F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671" y="3101498"/>
            <a:ext cx="2546329" cy="65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9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AEE4F-2C0C-A938-3B18-8A78A88E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0B52946-9A27-86B9-999D-C040B40D0FFC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F3D79-865B-EE31-457C-4AFE859C0363}"/>
              </a:ext>
            </a:extLst>
          </p:cNvPr>
          <p:cNvSpPr txBox="1"/>
          <p:nvPr/>
        </p:nvSpPr>
        <p:spPr>
          <a:xfrm>
            <a:off x="724829" y="55306"/>
            <a:ext cx="2545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IFRBFNN</a:t>
            </a:r>
            <a:endParaRPr lang="ko-KR" altLang="en-US" sz="4000" spc="600" dirty="0"/>
          </a:p>
        </p:txBody>
      </p:sp>
      <p:sp>
        <p:nvSpPr>
          <p:cNvPr id="6" name="슬라이드 번호 개체 틀 15">
            <a:extLst>
              <a:ext uri="{FF2B5EF4-FFF2-40B4-BE49-F238E27FC236}">
                <a16:creationId xmlns:a16="http://schemas.microsoft.com/office/drawing/2014/main" id="{263C277D-3B16-118F-868A-26A989A5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9490" y="6333776"/>
            <a:ext cx="373020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9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970288-7960-B109-576F-FC4D6B210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31" y="1733408"/>
            <a:ext cx="4412696" cy="10274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1FCA6C-6899-309D-A2E9-646F84470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61" y="3911616"/>
            <a:ext cx="2409479" cy="5654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43C98BD-5CC1-FF4C-164B-7E4318A30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275" y="1821537"/>
            <a:ext cx="4345630" cy="12770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6E709FA-7193-59E5-427F-5DBFBEA66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4275" y="3217823"/>
            <a:ext cx="2521910" cy="9115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1737AE-65AF-5C7D-AD1C-49127D25A32C}"/>
              </a:ext>
            </a:extLst>
          </p:cNvPr>
          <p:cNvSpPr txBox="1"/>
          <p:nvPr/>
        </p:nvSpPr>
        <p:spPr>
          <a:xfrm>
            <a:off x="724829" y="603172"/>
            <a:ext cx="9275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/>
              <a:t>&lt;Cross-entropy loss</a:t>
            </a:r>
            <a:r>
              <a:rPr lang="en-US" altLang="ko-KR" sz="2000" spc="600" dirty="0"/>
              <a:t>(auxiliary information)</a:t>
            </a:r>
            <a:r>
              <a:rPr lang="en-US" altLang="ko-KR" sz="3200" spc="600" dirty="0"/>
              <a:t>&gt;</a:t>
            </a:r>
            <a:endParaRPr lang="ko-KR" altLang="en-US" sz="4000" spc="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53E7DA-9CAF-B251-1710-F5F4E0CD646C}"/>
              </a:ext>
            </a:extLst>
          </p:cNvPr>
          <p:cNvSpPr txBox="1"/>
          <p:nvPr/>
        </p:nvSpPr>
        <p:spPr>
          <a:xfrm>
            <a:off x="7356405" y="1175588"/>
            <a:ext cx="1792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600" dirty="0"/>
              <a:t>&lt;WFCM&gt;</a:t>
            </a:r>
            <a:endParaRPr lang="ko-KR" altLang="en-US" sz="4000" spc="6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789F166-80D9-F3D5-BEF4-4BE37A409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4275" y="4114396"/>
            <a:ext cx="4239217" cy="10097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33EBF61-2237-F6A6-AE05-913EAF622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1012" y="5243467"/>
            <a:ext cx="5887272" cy="971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5E8E7C-CF12-B3AA-CB0C-388C64A32B5F}"/>
              </a:ext>
            </a:extLst>
          </p:cNvPr>
          <p:cNvSpPr txBox="1"/>
          <p:nvPr/>
        </p:nvSpPr>
        <p:spPr>
          <a:xfrm>
            <a:off x="724829" y="2989678"/>
            <a:ext cx="5606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600" dirty="0"/>
              <a:t>Misclassified -&gt; Higher weight</a:t>
            </a:r>
            <a:endParaRPr lang="ko-KR" altLang="en-US" sz="3600" spc="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573ACFC-F894-8862-447B-2BDA3E5FB59D}"/>
                  </a:ext>
                </a:extLst>
              </p14:cNvPr>
              <p14:cNvContentPartPr/>
              <p14:nvPr/>
            </p14:nvContentPartPr>
            <p14:xfrm>
              <a:off x="6565354" y="1871417"/>
              <a:ext cx="577080" cy="21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573ACFC-F894-8862-447B-2BDA3E5FB5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11354" y="1763777"/>
                <a:ext cx="684720" cy="23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4334371-BA9F-5F4D-0EAC-A438B02A4ED2}"/>
                  </a:ext>
                </a:extLst>
              </p14:cNvPr>
              <p14:cNvContentPartPr/>
              <p14:nvPr/>
            </p14:nvContentPartPr>
            <p14:xfrm>
              <a:off x="11315554" y="1915697"/>
              <a:ext cx="336600" cy="19537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4334371-BA9F-5F4D-0EAC-A438B02A4E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61914" y="1808057"/>
                <a:ext cx="444240" cy="21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AF58F65F-F533-E5DB-CEBB-5805BCF7D30C}"/>
                  </a:ext>
                </a:extLst>
              </p14:cNvPr>
              <p14:cNvContentPartPr/>
              <p14:nvPr/>
            </p14:nvContentPartPr>
            <p14:xfrm>
              <a:off x="5781572" y="4198418"/>
              <a:ext cx="6410428" cy="2088784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AF58F65F-F533-E5DB-CEBB-5805BCF7D3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45573" y="4126416"/>
                <a:ext cx="6482067" cy="2232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0429B060-33A6-2468-3332-9FC8A05017B4}"/>
                  </a:ext>
                </a:extLst>
              </p14:cNvPr>
              <p14:cNvContentPartPr/>
              <p14:nvPr/>
            </p14:nvContentPartPr>
            <p14:xfrm>
              <a:off x="8969794" y="5538377"/>
              <a:ext cx="2743560" cy="9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0429B060-33A6-2468-3332-9FC8A05017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79794" y="5358377"/>
                <a:ext cx="2923200" cy="36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531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Deep Learn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FC1"/>
      </a:accent1>
      <a:accent2>
        <a:srgbClr val="3975C0"/>
      </a:accent2>
      <a:accent3>
        <a:srgbClr val="ABC7D7"/>
      </a:accent3>
      <a:accent4>
        <a:srgbClr val="DFDFDF"/>
      </a:accent4>
      <a:accent5>
        <a:srgbClr val="DADFF2"/>
      </a:accent5>
      <a:accent6>
        <a:srgbClr val="D2A5EA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17603</TotalTime>
  <Words>203</Words>
  <Application>Microsoft Office PowerPoint</Application>
  <PresentationFormat>와이드스크린</PresentationFormat>
  <Paragraphs>62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Pretendard</vt:lpstr>
      <vt:lpstr>Pretendard Black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harang11188@gmail.com</cp:lastModifiedBy>
  <cp:revision>76</cp:revision>
  <dcterms:created xsi:type="dcterms:W3CDTF">2022-12-09T01:31:23Z</dcterms:created>
  <dcterms:modified xsi:type="dcterms:W3CDTF">2025-03-09T10:39:19Z</dcterms:modified>
</cp:coreProperties>
</file>