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HARANIYA V </a:t>
            </a:r>
            <a:endParaRPr lang="en-US" sz="2400" dirty="0"/>
          </a:p>
          <a:p>
            <a:r>
              <a:rPr lang="en-US" sz="2400" dirty="0"/>
              <a:t>REGISTER NO: 312216934</a:t>
            </a:r>
          </a:p>
          <a:p>
            <a:r>
              <a:rPr lang="en-US" sz="2400" dirty="0"/>
              <a:t>DEPARTMENT: BCOM (GENERAL)</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82474" y="-4449"/>
            <a:ext cx="529799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5AAAFF86-20C2-34F0-0C42-33E45EB0D087}"/>
              </a:ext>
            </a:extLst>
          </p:cNvPr>
          <p:cNvSpPr txBox="1"/>
          <p:nvPr/>
        </p:nvSpPr>
        <p:spPr>
          <a:xfrm>
            <a:off x="336593" y="405618"/>
            <a:ext cx="11237022" cy="6452382"/>
          </a:xfrm>
          <a:prstGeom prst="rect">
            <a:avLst/>
          </a:prstGeom>
          <a:noFill/>
        </p:spPr>
        <p:txBody>
          <a:bodyPr wrap="square">
            <a:spAutoFit/>
          </a:bodyPr>
          <a:lstStyle/>
          <a:p>
            <a:pPr algn="l"/>
            <a:endParaRPr lang="en-US" b="1" i="0" dirty="0">
              <a:solidFill>
                <a:srgbClr val="FFFFFF"/>
              </a:solidFill>
              <a:effectLst/>
              <a:latin typeface="ui-sans-serif"/>
            </a:endParaRPr>
          </a:p>
          <a:p>
            <a:pPr algn="l"/>
            <a:r>
              <a:rPr lang="en-US" dirty="0">
                <a:effectLst/>
              </a:rPr>
              <a:t>Modeling salary and compensation using Excel involves several key steps:</a:t>
            </a:r>
          </a:p>
          <a:p>
            <a:pPr>
              <a:buFont typeface="+mj-lt"/>
              <a:buAutoNum type="arabicPeriod"/>
            </a:pPr>
            <a:r>
              <a:rPr lang="en-US" b="1" dirty="0">
                <a:effectLst/>
              </a:rPr>
              <a:t>Data Collection</a:t>
            </a:r>
            <a:r>
              <a:rPr lang="en-US" dirty="0">
                <a:effectLst/>
              </a:rPr>
              <a:t>: Gather data on employee salaries, bonuses, benefits, and other compensation-related variables. This might include job titles, departments, years of experience, education levels, etc.</a:t>
            </a:r>
          </a:p>
          <a:p>
            <a:pPr>
              <a:buFont typeface="+mj-lt"/>
              <a:buAutoNum type="arabicPeriod"/>
            </a:pPr>
            <a:r>
              <a:rPr lang="en-US" b="1" dirty="0">
                <a:effectLst/>
              </a:rPr>
              <a:t>Data Organization</a:t>
            </a:r>
            <a:r>
              <a:rPr lang="en-US" dirty="0">
                <a:effectLst/>
              </a:rPr>
              <a:t>: Structure the data in a spreadsheet. Typical columns might include Employee ID, Name, Job Title, Base Salary, Bonuses, Benefits, Total Compensation, etc.</a:t>
            </a:r>
          </a:p>
          <a:p>
            <a:pPr>
              <a:buFont typeface="+mj-lt"/>
              <a:buAutoNum type="arabicPeriod"/>
            </a:pPr>
            <a:r>
              <a:rPr lang="en-US" b="1" dirty="0">
                <a:effectLst/>
              </a:rPr>
              <a:t>Formulas and Calculations</a:t>
            </a:r>
            <a:r>
              <a:rPr lang="en-US" dirty="0">
                <a:effectLst/>
              </a:rPr>
              <a:t>:</a:t>
            </a:r>
          </a:p>
          <a:p>
            <a:pPr marL="742950" lvl="1" indent="-285750">
              <a:buFont typeface="+mj-lt"/>
              <a:buAutoNum type="arabicPeriod"/>
            </a:pPr>
            <a:r>
              <a:rPr lang="en-US" b="1" dirty="0">
                <a:effectLst/>
              </a:rPr>
              <a:t>Total Compensation</a:t>
            </a:r>
            <a:r>
              <a:rPr lang="en-US" dirty="0">
                <a:effectLst/>
              </a:rPr>
              <a:t>: Calculate the total compensation by summing base salary, bonuses, and benefits for each employee. Use a formula like =</a:t>
            </a:r>
            <a:r>
              <a:rPr lang="en-US" dirty="0" err="1">
                <a:effectLst/>
              </a:rPr>
              <a:t>Base_Salary</a:t>
            </a:r>
            <a:r>
              <a:rPr lang="en-US" dirty="0">
                <a:effectLst/>
              </a:rPr>
              <a:t> + Bonuses + Benefits.</a:t>
            </a:r>
          </a:p>
          <a:p>
            <a:pPr marL="742950" lvl="1" indent="-285750">
              <a:buFont typeface="+mj-lt"/>
              <a:buAutoNum type="arabicPeriod"/>
            </a:pPr>
            <a:r>
              <a:rPr lang="en-US" b="1" dirty="0">
                <a:effectLst/>
              </a:rPr>
              <a:t>Salary Growth</a:t>
            </a:r>
            <a:r>
              <a:rPr lang="en-US" dirty="0">
                <a:effectLst/>
              </a:rPr>
              <a:t>: Use historical data to model salary growth over time. You might use growth rates or trends based on past data.</a:t>
            </a:r>
          </a:p>
          <a:p>
            <a:pPr marL="742950" lvl="1" indent="-285750">
              <a:buFont typeface="+mj-lt"/>
              <a:buAutoNum type="arabicPeriod"/>
            </a:pPr>
            <a:r>
              <a:rPr lang="en-US" b="1" dirty="0">
                <a:effectLst/>
              </a:rPr>
              <a:t>Compensation Analysis</a:t>
            </a:r>
            <a:r>
              <a:rPr lang="en-US" dirty="0">
                <a:effectLst/>
              </a:rPr>
              <a:t>: Analyze compensation data by creating pivot tables or charts to visualize distributions, averages, and other key metrics.</a:t>
            </a:r>
          </a:p>
          <a:p>
            <a:pPr>
              <a:buFont typeface="+mj-lt"/>
              <a:buAutoNum type="arabicPeriod"/>
            </a:pPr>
            <a:r>
              <a:rPr lang="en-US" b="1" dirty="0">
                <a:effectLst/>
              </a:rPr>
              <a:t>Data Analysis</a:t>
            </a:r>
            <a:r>
              <a:rPr lang="en-US" dirty="0">
                <a:effectLst/>
              </a:rPr>
              <a:t>:</a:t>
            </a:r>
          </a:p>
          <a:p>
            <a:pPr marL="742950" lvl="1" indent="-285750">
              <a:buFont typeface="+mj-lt"/>
              <a:buAutoNum type="arabicPeriod"/>
            </a:pPr>
            <a:r>
              <a:rPr lang="en-US" b="1" dirty="0">
                <a:effectLst/>
              </a:rPr>
              <a:t>Descriptive Statistics</a:t>
            </a:r>
            <a:r>
              <a:rPr lang="en-US" dirty="0">
                <a:effectLst/>
              </a:rPr>
              <a:t>: Use functions like AVERAGE, MEDIAN, and STDEV to summarize the compensation data.</a:t>
            </a:r>
          </a:p>
          <a:p>
            <a:pPr marL="742950" lvl="1" indent="-285750">
              <a:buFont typeface="+mj-lt"/>
              <a:buAutoNum type="arabicPeriod"/>
            </a:pPr>
            <a:r>
              <a:rPr lang="en-US" b="1" dirty="0">
                <a:effectLst/>
              </a:rPr>
              <a:t>Comparative Analysis</a:t>
            </a:r>
            <a:r>
              <a:rPr lang="en-US" dirty="0">
                <a:effectLst/>
              </a:rPr>
              <a:t>: Compare compensation across different departments, roles, or levels using pivot tables or charts.</a:t>
            </a:r>
          </a:p>
          <a:p>
            <a:pPr>
              <a:buFont typeface="+mj-lt"/>
              <a:buAutoNum type="arabicPeriod"/>
            </a:pPr>
            <a:r>
              <a:rPr lang="en-US" b="1" dirty="0">
                <a:effectLst/>
              </a:rPr>
              <a:t>Scenario Analysis</a:t>
            </a:r>
            <a:r>
              <a:rPr lang="en-US" dirty="0">
                <a:effectLst/>
              </a:rPr>
              <a:t>: Create different scenarios to model the impact of changes, such as salary increases or changes in benefits. Use data tables or scenario manager tools for this.</a:t>
            </a:r>
          </a:p>
          <a:p>
            <a:pPr>
              <a:buFont typeface="+mj-lt"/>
              <a:buAutoNum type="arabicPeriod"/>
            </a:pPr>
            <a:r>
              <a:rPr lang="en-US" b="1" dirty="0">
                <a:effectLst/>
              </a:rPr>
              <a:t>Visualization</a:t>
            </a:r>
            <a:r>
              <a:rPr lang="en-US" dirty="0">
                <a:effectLst/>
              </a:rPr>
              <a:t>: Use charts and graphs to present your findings clearly. Examples include bar charts for salary distributions or line charts for salary trends over time.</a:t>
            </a:r>
          </a:p>
          <a:p>
            <a:r>
              <a:rPr lang="en-US" dirty="0">
                <a:effectLst/>
              </a:rPr>
              <a:t>By following these steps, you can build a comprehensive salary and compensation model in Excel that helps in making informed decisions and analyzing compensation structures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913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95B56704-9A06-D2A6-7B99-AE0B786A9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578" y="1379132"/>
            <a:ext cx="7875474" cy="47231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B6575C-238C-7482-FC5E-D02169E897F9}"/>
              </a:ext>
            </a:extLst>
          </p:cNvPr>
          <p:cNvSpPr txBox="1"/>
          <p:nvPr/>
        </p:nvSpPr>
        <p:spPr>
          <a:xfrm>
            <a:off x="1538759" y="1562003"/>
            <a:ext cx="5065368" cy="4247317"/>
          </a:xfrm>
          <a:prstGeom prst="rect">
            <a:avLst/>
          </a:prstGeom>
          <a:noFill/>
        </p:spPr>
        <p:txBody>
          <a:bodyPr wrap="square">
            <a:spAutoFit/>
          </a:bodyPr>
          <a:lstStyle/>
          <a:p>
            <a:r>
              <a:rPr lang="en-US" dirty="0"/>
              <a:t>In conclusion, salary and compensation analysis through Excel data modeling allows for a comprehensive understanding of compensation structures and trends within an organization. By leveraging Excel's data analysis tools, such as pivot tables, charts, and statistical functions, you can identify patterns, disparities, and correlations in compensation data. This analysis helps in benchmarking salaries against industry standards, ensuring internal equity, and making informed decisions regarding adjustments or policy changes. The insights gained can drive strategic compensation planning, enhance employee satisfaction, and improve overall organizational effectiveness.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26456" y="78439"/>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08C0F2B-7A6B-FC64-9066-D18D2BA83B60}"/>
              </a:ext>
            </a:extLst>
          </p:cNvPr>
          <p:cNvSpPr txBox="1"/>
          <p:nvPr/>
        </p:nvSpPr>
        <p:spPr>
          <a:xfrm>
            <a:off x="443863" y="690977"/>
            <a:ext cx="6369271" cy="646331"/>
          </a:xfrm>
          <a:prstGeom prst="rect">
            <a:avLst/>
          </a:prstGeom>
          <a:noFill/>
        </p:spPr>
        <p:txBody>
          <a:bodyPr wrap="square">
            <a:spAutoFit/>
          </a:bodyPr>
          <a:lstStyle/>
          <a:p>
            <a:r>
              <a:rPr lang="en-US"/>
              <a:t>Problem Statement: Salary and Compensation Analysis through Excel Data Modeling</a:t>
            </a:r>
          </a:p>
        </p:txBody>
      </p:sp>
      <p:sp>
        <p:nvSpPr>
          <p:cNvPr id="13" name="TextBox 12">
            <a:extLst>
              <a:ext uri="{FF2B5EF4-FFF2-40B4-BE49-F238E27FC236}">
                <a16:creationId xmlns:a16="http://schemas.microsoft.com/office/drawing/2014/main" id="{8170CDA6-ADF2-7AEE-D72A-4FE6867CA191}"/>
              </a:ext>
            </a:extLst>
          </p:cNvPr>
          <p:cNvSpPr txBox="1"/>
          <p:nvPr/>
        </p:nvSpPr>
        <p:spPr>
          <a:xfrm>
            <a:off x="446191" y="1263249"/>
            <a:ext cx="6099390" cy="2308324"/>
          </a:xfrm>
          <a:prstGeom prst="rect">
            <a:avLst/>
          </a:prstGeom>
          <a:noFill/>
        </p:spPr>
        <p:txBody>
          <a:bodyPr wrap="square">
            <a:spAutoFit/>
          </a:bodyPr>
          <a:lstStyle/>
          <a:p>
            <a:r>
              <a:rPr lang="en-US" b="1"/>
              <a:t>Objective:</a:t>
            </a:r>
            <a:r>
              <a:rPr lang="en-US"/>
              <a:t> To analyze and model salary and compensation data to understand pay structure, identify disparities, and inform compensation strategies.</a:t>
            </a:r>
          </a:p>
          <a:p>
            <a:r>
              <a:rPr lang="en-US" b="1"/>
              <a:t>Context:</a:t>
            </a:r>
            <a:r>
              <a:rPr lang="en-US"/>
              <a:t> A company needs to evaluate its compensation practices to ensure competitive, equitable, and strategic pay structures. The analysis will help in making data-driven decisions regarding salary adjustments, compensation packages, and overall human resources strategies.</a:t>
            </a:r>
          </a:p>
        </p:txBody>
      </p:sp>
      <p:sp>
        <p:nvSpPr>
          <p:cNvPr id="17" name="TextBox 16">
            <a:extLst>
              <a:ext uri="{FF2B5EF4-FFF2-40B4-BE49-F238E27FC236}">
                <a16:creationId xmlns:a16="http://schemas.microsoft.com/office/drawing/2014/main" id="{8F2455E5-E919-7617-F6AF-FCA13DA7E959}"/>
              </a:ext>
            </a:extLst>
          </p:cNvPr>
          <p:cNvSpPr txBox="1"/>
          <p:nvPr/>
        </p:nvSpPr>
        <p:spPr>
          <a:xfrm>
            <a:off x="519110" y="3429000"/>
            <a:ext cx="6101718" cy="2308324"/>
          </a:xfrm>
          <a:prstGeom prst="rect">
            <a:avLst/>
          </a:prstGeom>
          <a:noFill/>
        </p:spPr>
        <p:txBody>
          <a:bodyPr wrap="square">
            <a:spAutoFit/>
          </a:bodyPr>
          <a:lstStyle/>
          <a:p>
            <a:r>
              <a:rPr lang="en-US" b="1"/>
              <a:t>Problem</a:t>
            </a:r>
            <a:r>
              <a:rPr lang="en-US"/>
              <a:t>:</a:t>
            </a:r>
          </a:p>
          <a:p>
            <a:r>
              <a:rPr lang="en-US"/>
              <a:t>Data Organization:The company has collected salary and compensation data across various departments, job titles, and employee levels, but the data is scattered and needs to be organized systematically.</a:t>
            </a:r>
          </a:p>
          <a:p>
            <a:r>
              <a:rPr lang="en-US"/>
              <a:t>Data Accuracy:There might be inconsistencies and errors in the data such as missing values, duplicate entries, or incorrect information that need to be cleaned and corrected.</a:t>
            </a:r>
          </a:p>
        </p:txBody>
      </p:sp>
      <p:sp>
        <p:nvSpPr>
          <p:cNvPr id="19" name="TextBox 18">
            <a:extLst>
              <a:ext uri="{FF2B5EF4-FFF2-40B4-BE49-F238E27FC236}">
                <a16:creationId xmlns:a16="http://schemas.microsoft.com/office/drawing/2014/main" id="{935AD8B5-2123-CB55-596B-DB0766CBE68F}"/>
              </a:ext>
            </a:extLst>
          </p:cNvPr>
          <p:cNvSpPr txBox="1"/>
          <p:nvPr/>
        </p:nvSpPr>
        <p:spPr>
          <a:xfrm>
            <a:off x="519110" y="5663265"/>
            <a:ext cx="6101718" cy="1200329"/>
          </a:xfrm>
          <a:prstGeom prst="rect">
            <a:avLst/>
          </a:prstGeom>
          <a:noFill/>
        </p:spPr>
        <p:txBody>
          <a:bodyPr wrap="square">
            <a:spAutoFit/>
          </a:bodyPr>
          <a:lstStyle/>
          <a:p>
            <a:r>
              <a:rPr lang="en-US" b="1"/>
              <a:t>Outcome:</a:t>
            </a:r>
            <a:r>
              <a:rPr lang="en-US"/>
              <a:t> To provide a comprehensive understanding of the company’s compensation structure, identify areas for improvement, and support strategic decision-making regarding salary and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55988" y="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0FBEBEE9-7E5D-05B9-D9A5-EF23C611A223}"/>
              </a:ext>
            </a:extLst>
          </p:cNvPr>
          <p:cNvSpPr txBox="1"/>
          <p:nvPr/>
        </p:nvSpPr>
        <p:spPr>
          <a:xfrm>
            <a:off x="555988" y="678180"/>
            <a:ext cx="6101718" cy="1754326"/>
          </a:xfrm>
          <a:prstGeom prst="rect">
            <a:avLst/>
          </a:prstGeom>
          <a:noFill/>
        </p:spPr>
        <p:txBody>
          <a:bodyPr wrap="square">
            <a:spAutoFit/>
          </a:bodyPr>
          <a:lstStyle/>
          <a:p>
            <a:r>
              <a:rPr lang="en-US" b="1" dirty="0"/>
              <a:t>Objective</a:t>
            </a:r>
            <a:r>
              <a:rPr lang="en-US" dirty="0"/>
              <a:t>: To analyze and model salary and compensation data to assess the fairness, competitiveness, and effectiveness of the current compensation structures. This analysis will help the organization make informed decisions about salary adjustments, compensation packages, and overall HR strategies.</a:t>
            </a:r>
          </a:p>
        </p:txBody>
      </p:sp>
      <p:sp>
        <p:nvSpPr>
          <p:cNvPr id="16" name="TextBox 15">
            <a:extLst>
              <a:ext uri="{FF2B5EF4-FFF2-40B4-BE49-F238E27FC236}">
                <a16:creationId xmlns:a16="http://schemas.microsoft.com/office/drawing/2014/main" id="{D698D226-D9FE-CC12-5E97-0882F5867F57}"/>
              </a:ext>
            </a:extLst>
          </p:cNvPr>
          <p:cNvSpPr txBox="1"/>
          <p:nvPr/>
        </p:nvSpPr>
        <p:spPr>
          <a:xfrm>
            <a:off x="555988" y="2358058"/>
            <a:ext cx="5981431" cy="1477328"/>
          </a:xfrm>
          <a:prstGeom prst="rect">
            <a:avLst/>
          </a:prstGeom>
          <a:noFill/>
        </p:spPr>
        <p:txBody>
          <a:bodyPr wrap="square">
            <a:spAutoFit/>
          </a:bodyPr>
          <a:lstStyle/>
          <a:p>
            <a:r>
              <a:rPr lang="en-US" b="1" dirty="0"/>
              <a:t>Scope</a:t>
            </a:r>
            <a:r>
              <a:rPr lang="en-US" dirty="0"/>
              <a:t>:</a:t>
            </a:r>
          </a:p>
          <a:p>
            <a:r>
              <a:rPr lang="en-US" b="1" dirty="0"/>
              <a:t>Data Collection</a:t>
            </a:r>
            <a:r>
              <a:rPr lang="en-US" dirty="0"/>
              <a:t>: Gather data on employee salaries, bonuses, benefits, and other compensation elements.</a:t>
            </a:r>
          </a:p>
          <a:p>
            <a:r>
              <a:rPr lang="en-US" b="1" dirty="0"/>
              <a:t>Data Cleaning: </a:t>
            </a:r>
            <a:r>
              <a:rPr lang="en-US" dirty="0"/>
              <a:t>Prepare and clean data to ensure accuracy and consistency.</a:t>
            </a:r>
          </a:p>
        </p:txBody>
      </p:sp>
      <p:sp>
        <p:nvSpPr>
          <p:cNvPr id="26" name="TextBox 25">
            <a:extLst>
              <a:ext uri="{FF2B5EF4-FFF2-40B4-BE49-F238E27FC236}">
                <a16:creationId xmlns:a16="http://schemas.microsoft.com/office/drawing/2014/main" id="{358A8356-0106-2E2D-6627-6AFFB4108760}"/>
              </a:ext>
            </a:extLst>
          </p:cNvPr>
          <p:cNvSpPr txBox="1"/>
          <p:nvPr/>
        </p:nvSpPr>
        <p:spPr>
          <a:xfrm>
            <a:off x="555988" y="3814286"/>
            <a:ext cx="5794452" cy="1477328"/>
          </a:xfrm>
          <a:prstGeom prst="rect">
            <a:avLst/>
          </a:prstGeom>
          <a:noFill/>
        </p:spPr>
        <p:txBody>
          <a:bodyPr wrap="square">
            <a:spAutoFit/>
          </a:bodyPr>
          <a:lstStyle/>
          <a:p>
            <a:r>
              <a:rPr lang="en-US" b="1"/>
              <a:t>Deliverables</a:t>
            </a:r>
            <a:r>
              <a:rPr lang="en-US"/>
              <a:t>:</a:t>
            </a:r>
          </a:p>
          <a:p>
            <a:r>
              <a:rPr lang="en-US" b="1"/>
              <a:t>Data Organization</a:t>
            </a:r>
            <a:r>
              <a:rPr lang="en-US"/>
              <a:t>: A well-structured dataset with accurate and complete compensation information.</a:t>
            </a:r>
          </a:p>
          <a:p>
            <a:r>
              <a:rPr lang="en-US" b="1"/>
              <a:t>Descriptive</a:t>
            </a:r>
            <a:r>
              <a:rPr lang="en-US"/>
              <a:t> </a:t>
            </a:r>
            <a:r>
              <a:rPr lang="en-US" b="1"/>
              <a:t>Analysis</a:t>
            </a:r>
            <a:r>
              <a:rPr lang="en-US"/>
              <a:t>: Summary statistics including average salaries, salary ranges, and distributions.</a:t>
            </a:r>
          </a:p>
        </p:txBody>
      </p:sp>
      <p:sp>
        <p:nvSpPr>
          <p:cNvPr id="28" name="TextBox 27">
            <a:extLst>
              <a:ext uri="{FF2B5EF4-FFF2-40B4-BE49-F238E27FC236}">
                <a16:creationId xmlns:a16="http://schemas.microsoft.com/office/drawing/2014/main" id="{483165AE-333D-A30F-2F3E-9F46A287A126}"/>
              </a:ext>
            </a:extLst>
          </p:cNvPr>
          <p:cNvSpPr txBox="1"/>
          <p:nvPr/>
        </p:nvSpPr>
        <p:spPr>
          <a:xfrm>
            <a:off x="482917" y="5268009"/>
            <a:ext cx="6101718" cy="923330"/>
          </a:xfrm>
          <a:prstGeom prst="rect">
            <a:avLst/>
          </a:prstGeom>
          <a:noFill/>
        </p:spPr>
        <p:txBody>
          <a:bodyPr wrap="square">
            <a:spAutoFit/>
          </a:bodyPr>
          <a:lstStyle/>
          <a:p>
            <a:r>
              <a:rPr lang="en-US" b="1" dirty="0"/>
              <a:t>Methodology</a:t>
            </a:r>
            <a:r>
              <a:rPr lang="en-US" dirty="0"/>
              <a:t>:</a:t>
            </a:r>
          </a:p>
          <a:p>
            <a:r>
              <a:rPr lang="en-US" b="1" dirty="0"/>
              <a:t>Data Collection: </a:t>
            </a:r>
            <a:r>
              <a:rPr lang="en-US" dirty="0"/>
              <a:t> comprehensive compensation data from HR systems or databases.</a:t>
            </a:r>
          </a:p>
        </p:txBody>
      </p:sp>
      <p:sp>
        <p:nvSpPr>
          <p:cNvPr id="9" name="TextBox 8">
            <a:extLst>
              <a:ext uri="{FF2B5EF4-FFF2-40B4-BE49-F238E27FC236}">
                <a16:creationId xmlns:a16="http://schemas.microsoft.com/office/drawing/2014/main" id="{3BB997C5-DA55-8D17-124A-EA76808F33A2}"/>
              </a:ext>
            </a:extLst>
          </p:cNvPr>
          <p:cNvSpPr txBox="1"/>
          <p:nvPr/>
        </p:nvSpPr>
        <p:spPr>
          <a:xfrm>
            <a:off x="482917" y="6144309"/>
            <a:ext cx="6101718" cy="646331"/>
          </a:xfrm>
          <a:prstGeom prst="rect">
            <a:avLst/>
          </a:prstGeom>
          <a:noFill/>
        </p:spPr>
        <p:txBody>
          <a:bodyPr wrap="square">
            <a:spAutoFit/>
          </a:bodyPr>
          <a:lstStyle/>
          <a:p>
            <a:r>
              <a:rPr lang="en-US" b="1" dirty="0"/>
              <a:t>Data Preparation</a:t>
            </a:r>
            <a:r>
              <a:rPr lang="en-US" dirty="0"/>
              <a:t>: Import data into Excel Clean the data to correct errors, remove duplicates, and handle missing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2422" y="2000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34A886-C5A2-0E15-D20F-6C9151487B36}"/>
              </a:ext>
            </a:extLst>
          </p:cNvPr>
          <p:cNvSpPr txBox="1"/>
          <p:nvPr/>
        </p:nvSpPr>
        <p:spPr>
          <a:xfrm>
            <a:off x="552422" y="718184"/>
            <a:ext cx="6101718" cy="5909310"/>
          </a:xfrm>
          <a:prstGeom prst="rect">
            <a:avLst/>
          </a:prstGeom>
          <a:noFill/>
        </p:spPr>
        <p:txBody>
          <a:bodyPr wrap="square">
            <a:spAutoFit/>
          </a:bodyPr>
          <a:lstStyle/>
          <a:p>
            <a:pPr algn="l"/>
            <a:r>
              <a:rPr lang="en-US" b="1" i="0" dirty="0" err="1">
                <a:solidFill>
                  <a:srgbClr val="FFFFFF"/>
                </a:solidFill>
                <a:effectLst/>
                <a:latin typeface="ui-sans-serif"/>
              </a:rPr>
              <a:t>ChatGPo</a:t>
            </a:r>
            <a:r>
              <a:rPr lang="en-US" b="1" i="0" dirty="0">
                <a:solidFill>
                  <a:srgbClr val="FFFFFF"/>
                </a:solidFill>
                <a:effectLst/>
                <a:latin typeface="ui-sans-serif"/>
              </a:rPr>
              <a:t> mini</a:t>
            </a:r>
            <a:endParaRPr lang="en-US" dirty="0">
              <a:effectLst/>
            </a:endParaRPr>
          </a:p>
          <a:p>
            <a:r>
              <a:rPr lang="en-US" dirty="0">
                <a:effectLst/>
              </a:rPr>
              <a:t>End users of salary and compensation analysis through Excel data modeling typically include:</a:t>
            </a:r>
          </a:p>
          <a:p>
            <a:pPr>
              <a:buFont typeface="+mj-lt"/>
              <a:buAutoNum type="arabicPeriod"/>
            </a:pPr>
            <a:r>
              <a:rPr lang="en-US" b="1" dirty="0">
                <a:effectLst/>
              </a:rPr>
              <a:t>Human Resources (HR) Managers</a:t>
            </a:r>
            <a:r>
              <a:rPr lang="en-US" dirty="0">
                <a:effectLst/>
              </a:rPr>
              <a:t>: They use the models to develop fair compensation strategies, analyze salary trends, and ensure competitive pay scales.</a:t>
            </a:r>
          </a:p>
          <a:p>
            <a:pPr>
              <a:buFont typeface="+mj-lt"/>
              <a:buAutoNum type="arabicPeriod"/>
            </a:pPr>
            <a:r>
              <a:rPr lang="en-US" b="1" dirty="0">
                <a:effectLst/>
              </a:rPr>
              <a:t>Finance Teams</a:t>
            </a:r>
            <a:r>
              <a:rPr lang="en-US" dirty="0">
                <a:effectLst/>
              </a:rPr>
              <a:t>: They leverage the data to budget for salaries, forecast future compensation costs, and ensure alignment with overall financial plans.</a:t>
            </a:r>
          </a:p>
          <a:p>
            <a:pPr>
              <a:buFont typeface="+mj-lt"/>
              <a:buAutoNum type="arabicPeriod"/>
            </a:pPr>
            <a:r>
              <a:rPr lang="en-US" b="1" dirty="0">
                <a:effectLst/>
              </a:rPr>
              <a:t>Compensation Analysts</a:t>
            </a:r>
            <a:r>
              <a:rPr lang="en-US" dirty="0">
                <a:effectLst/>
              </a:rPr>
              <a:t>: They analyze salary data to design and manage compensation structures, perform market comparisons, and adjust pay scales accordingly.</a:t>
            </a:r>
          </a:p>
          <a:p>
            <a:pPr>
              <a:buFont typeface="+mj-lt"/>
              <a:buAutoNum type="arabicPeriod"/>
            </a:pPr>
            <a:r>
              <a:rPr lang="en-US" b="1" dirty="0">
                <a:effectLst/>
              </a:rPr>
              <a:t>Executives and Senior Management</a:t>
            </a:r>
            <a:r>
              <a:rPr lang="en-US" dirty="0">
                <a:effectLst/>
              </a:rPr>
              <a:t>: They use the insights to make strategic decisions about compensation policies and to ensure that the company's compensation practices align with its business objectives.</a:t>
            </a:r>
          </a:p>
          <a:p>
            <a:pPr>
              <a:buFont typeface="+mj-lt"/>
              <a:buAutoNum type="arabicPeriod"/>
            </a:pPr>
            <a:r>
              <a:rPr lang="en-US" b="1" dirty="0">
                <a:effectLst/>
              </a:rPr>
              <a:t>Recruiters</a:t>
            </a:r>
            <a:r>
              <a:rPr lang="en-US" dirty="0">
                <a:effectLst/>
              </a:rPr>
              <a:t>: They use compensation data to set competitive salary offers and attract top talent.</a:t>
            </a:r>
          </a:p>
          <a:p>
            <a:r>
              <a:rPr lang="en-US" dirty="0">
                <a:effectLst/>
              </a:rPr>
              <a:t>These users rely on Excel models for their flexibility, ease of use, and ability to handle various data types and complex calculations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4378" y="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A44D341-D2BF-2479-A187-E4676AE582E5}"/>
              </a:ext>
            </a:extLst>
          </p:cNvPr>
          <p:cNvSpPr txBox="1"/>
          <p:nvPr/>
        </p:nvSpPr>
        <p:spPr>
          <a:xfrm>
            <a:off x="327080" y="568286"/>
            <a:ext cx="9915964" cy="3767136"/>
          </a:xfrm>
          <a:prstGeom prst="rect">
            <a:avLst/>
          </a:prstGeom>
          <a:noFill/>
        </p:spPr>
        <p:txBody>
          <a:bodyPr wrap="square">
            <a:spAutoFit/>
          </a:bodyPr>
          <a:lstStyle/>
          <a:p>
            <a:r>
              <a:rPr lang="en-US" b="1" dirty="0"/>
              <a:t>Solution</a:t>
            </a:r>
            <a:r>
              <a:rPr lang="en-US" dirty="0"/>
              <a:t>: Salary and Compensation Analysis through Excel Data Modeling </a:t>
            </a:r>
          </a:p>
          <a:p>
            <a:r>
              <a:rPr lang="en-US" b="1" dirty="0"/>
              <a:t>Data Collection: </a:t>
            </a:r>
            <a:r>
              <a:rPr lang="en-US" dirty="0"/>
              <a:t>Gather data on employee salaries, roles, experience, performance, geographic location, and other relevant factors. This can be done through HR systems, surveys, or other data sources.</a:t>
            </a:r>
          </a:p>
          <a:p>
            <a:r>
              <a:rPr lang="en-US" dirty="0"/>
              <a:t>Data Organization: Input the data into an Excel spreadsheet. Ensure that the data is clean and organized in a structured format with columns for each variable, such as employee name, position, base salary, bonuses, benefits, etc.</a:t>
            </a:r>
          </a:p>
          <a:p>
            <a:r>
              <a:rPr lang="en-US" b="1" dirty="0"/>
              <a:t>Data Analysi</a:t>
            </a:r>
            <a:r>
              <a:rPr lang="en-US" dirty="0"/>
              <a:t>s: </a:t>
            </a:r>
          </a:p>
          <a:p>
            <a:r>
              <a:rPr lang="en-US" b="1" dirty="0"/>
              <a:t>Descriptive Statistics</a:t>
            </a:r>
            <a:r>
              <a:rPr lang="en-US" dirty="0"/>
              <a:t>: Calculate averages, medians, and standard deviations for salaries across different roles or departments.</a:t>
            </a:r>
          </a:p>
          <a:p>
            <a:r>
              <a:rPr lang="en-US" b="1" dirty="0"/>
              <a:t>Comparative Analysis</a:t>
            </a:r>
            <a:r>
              <a:rPr lang="en-US" dirty="0"/>
              <a:t>: Use pivot tables to compare salaries based on job titles, departments, or geographic locations.</a:t>
            </a:r>
          </a:p>
          <a:p>
            <a:r>
              <a:rPr lang="en-US" b="1" dirty="0"/>
              <a:t>Trend Analysis</a:t>
            </a:r>
            <a:r>
              <a:rPr lang="en-US" dirty="0"/>
              <a:t>: Create charts and graphs to visualize salary trends over time or across different levels of experience.</a:t>
            </a:r>
          </a:p>
        </p:txBody>
      </p:sp>
      <p:sp>
        <p:nvSpPr>
          <p:cNvPr id="14" name="TextBox 13">
            <a:extLst>
              <a:ext uri="{FF2B5EF4-FFF2-40B4-BE49-F238E27FC236}">
                <a16:creationId xmlns:a16="http://schemas.microsoft.com/office/drawing/2014/main" id="{F9312CBE-1278-F1DE-5850-A22CC497EF14}"/>
              </a:ext>
            </a:extLst>
          </p:cNvPr>
          <p:cNvSpPr txBox="1"/>
          <p:nvPr/>
        </p:nvSpPr>
        <p:spPr>
          <a:xfrm>
            <a:off x="327080" y="4272677"/>
            <a:ext cx="10222275" cy="2585323"/>
          </a:xfrm>
          <a:prstGeom prst="rect">
            <a:avLst/>
          </a:prstGeom>
          <a:noFill/>
        </p:spPr>
        <p:txBody>
          <a:bodyPr wrap="square">
            <a:spAutoFit/>
          </a:bodyPr>
          <a:lstStyle/>
          <a:p>
            <a:r>
              <a:rPr lang="en-US" b="1" dirty="0"/>
              <a:t>Value Proposition: </a:t>
            </a:r>
          </a:p>
          <a:p>
            <a:r>
              <a:rPr lang="en-US" b="1" dirty="0"/>
              <a:t>Improved Decision-Making</a:t>
            </a:r>
            <a:r>
              <a:rPr lang="en-US" dirty="0"/>
              <a:t>: Provides a data-driven basis for making informed compensation decisions, helping to align salary structures with organizational goals and market standards. </a:t>
            </a:r>
          </a:p>
          <a:p>
            <a:r>
              <a:rPr lang="en-US" b="1" dirty="0"/>
              <a:t>Cost Management:</a:t>
            </a:r>
            <a:r>
              <a:rPr lang="en-US" dirty="0"/>
              <a:t> Helps identify areas where compensation costs can be optimized, ensuring that salary expenditures are aligned with budget constraints and business objectives.</a:t>
            </a:r>
          </a:p>
          <a:p>
            <a:r>
              <a:rPr lang="en-US" b="1" dirty="0"/>
              <a:t>Competitive Edge:</a:t>
            </a:r>
            <a:r>
              <a:rPr lang="en-US" dirty="0"/>
              <a:t> By benchmarking against industry standards, organizations can ensure their compensation packages are attractive to current and potential employees.</a:t>
            </a:r>
          </a:p>
          <a:p>
            <a:r>
              <a:rPr lang="en-US" dirty="0"/>
              <a:t>By leveraging Excel for salary and compensation analysis, organizations can make more strategic, data-informed decisions, ultimately leading to better financial management and improved employee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55321" y="0"/>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F3CDEC6D-E6E7-8710-F422-99CAE61B8E4D}"/>
              </a:ext>
            </a:extLst>
          </p:cNvPr>
          <p:cNvSpPr txBox="1"/>
          <p:nvPr/>
        </p:nvSpPr>
        <p:spPr>
          <a:xfrm>
            <a:off x="355321" y="671691"/>
            <a:ext cx="7878321" cy="6186309"/>
          </a:xfrm>
          <a:prstGeom prst="rect">
            <a:avLst/>
          </a:prstGeom>
          <a:noFill/>
        </p:spPr>
        <p:txBody>
          <a:bodyPr wrap="square">
            <a:spAutoFit/>
          </a:bodyPr>
          <a:lstStyle/>
          <a:p>
            <a:r>
              <a:rPr lang="en-US" dirty="0"/>
              <a:t>For a salary and compensation analysis dataset in Excel, you might encounter the following types of data and columns:</a:t>
            </a:r>
          </a:p>
          <a:p>
            <a:r>
              <a:rPr lang="en-US" b="1" dirty="0"/>
              <a:t>Employee ID</a:t>
            </a:r>
            <a:r>
              <a:rPr lang="en-US" dirty="0"/>
              <a:t>: Unique identifier for each employee.</a:t>
            </a:r>
          </a:p>
          <a:p>
            <a:r>
              <a:rPr lang="en-US" b="1" dirty="0"/>
              <a:t>Name</a:t>
            </a:r>
            <a:r>
              <a:rPr lang="en-US" dirty="0"/>
              <a:t>: Employee's full name.</a:t>
            </a:r>
          </a:p>
          <a:p>
            <a:r>
              <a:rPr lang="en-US" b="1" dirty="0"/>
              <a:t>Department</a:t>
            </a:r>
            <a:r>
              <a:rPr lang="en-US" dirty="0"/>
              <a:t>: Department where the employee works (e.g., Sales, Engineering, HR).</a:t>
            </a:r>
          </a:p>
          <a:p>
            <a:r>
              <a:rPr lang="en-US" b="1" dirty="0"/>
              <a:t>Job Title</a:t>
            </a:r>
            <a:r>
              <a:rPr lang="en-US" dirty="0"/>
              <a:t>: Position held by the employee (e.g., Software Engineer, Sales Manager).</a:t>
            </a:r>
          </a:p>
          <a:p>
            <a:r>
              <a:rPr lang="en-US" b="1" dirty="0"/>
              <a:t>Base Salary:</a:t>
            </a:r>
            <a:r>
              <a:rPr lang="en-US" dirty="0"/>
              <a:t> Annual base salary of the employee.</a:t>
            </a:r>
          </a:p>
          <a:p>
            <a:r>
              <a:rPr lang="en-US" b="1" dirty="0"/>
              <a:t>Bonuses</a:t>
            </a:r>
            <a:r>
              <a:rPr lang="en-US" dirty="0"/>
              <a:t>: Additional performance-based or other types of bonuses.</a:t>
            </a:r>
          </a:p>
          <a:p>
            <a:r>
              <a:rPr lang="en-US" b="1" dirty="0"/>
              <a:t>Benefits</a:t>
            </a:r>
            <a:r>
              <a:rPr lang="en-US" dirty="0"/>
              <a:t>: Value of benefits provided (e.g., health insurance, retirement contributions).</a:t>
            </a:r>
          </a:p>
          <a:p>
            <a:r>
              <a:rPr lang="en-US" b="1" dirty="0"/>
              <a:t>Total Compensation</a:t>
            </a:r>
            <a:r>
              <a:rPr lang="en-US" dirty="0"/>
              <a:t>: Sum of base salary, bonuses, and benefits.</a:t>
            </a:r>
          </a:p>
          <a:p>
            <a:r>
              <a:rPr lang="en-US" b="1" dirty="0"/>
              <a:t>Years at Company</a:t>
            </a:r>
            <a:r>
              <a:rPr lang="en-US" dirty="0"/>
              <a:t>: Duration the employee has been with the company.</a:t>
            </a:r>
          </a:p>
          <a:p>
            <a:r>
              <a:rPr lang="en-US" b="1" dirty="0"/>
              <a:t>Location</a:t>
            </a:r>
            <a:r>
              <a:rPr lang="en-US" dirty="0"/>
              <a:t>: Geographic location or office where the employee is based.</a:t>
            </a:r>
          </a:p>
          <a:p>
            <a:r>
              <a:rPr lang="en-US" b="1" dirty="0"/>
              <a:t>Gender</a:t>
            </a:r>
            <a:r>
              <a:rPr lang="en-US" dirty="0"/>
              <a:t>: Gender of the employee (for analysis of pay equity).</a:t>
            </a:r>
          </a:p>
          <a:p>
            <a:r>
              <a:rPr lang="en-US" b="1" dirty="0"/>
              <a:t>Age</a:t>
            </a:r>
            <a:r>
              <a:rPr lang="en-US" dirty="0"/>
              <a:t>: Age of the employee (optional but can be relevant for various analyses).</a:t>
            </a:r>
          </a:p>
          <a:p>
            <a:r>
              <a:rPr lang="en-US" b="1" dirty="0"/>
              <a:t>Education Level</a:t>
            </a:r>
            <a:r>
              <a:rPr lang="en-US" dirty="0"/>
              <a:t>: Highest level of education attained (e.g., Bachelor’s, Master’s, PhD).</a:t>
            </a:r>
          </a:p>
          <a:p>
            <a:r>
              <a:rPr lang="en-US" b="1" dirty="0"/>
              <a:t>Performance Rating</a:t>
            </a:r>
            <a:r>
              <a:rPr lang="en-US" dirty="0"/>
              <a:t>: Employee's performance rating or review score.</a:t>
            </a:r>
          </a:p>
          <a:p>
            <a:r>
              <a:rPr lang="en-US" dirty="0"/>
              <a:t>In Excel, you might use functions and features such as pivot tables, charts, and conditional formatting to analyze and visualize salary distributions, compensation trends, and any disparities based on department, job title, or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00668" y="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32B6A61A-3D60-5644-8A43-A326F7485B5F}"/>
              </a:ext>
            </a:extLst>
          </p:cNvPr>
          <p:cNvSpPr txBox="1"/>
          <p:nvPr/>
        </p:nvSpPr>
        <p:spPr>
          <a:xfrm>
            <a:off x="286435" y="841026"/>
            <a:ext cx="10636429" cy="5632311"/>
          </a:xfrm>
          <a:prstGeom prst="rect">
            <a:avLst/>
          </a:prstGeom>
          <a:noFill/>
        </p:spPr>
        <p:txBody>
          <a:bodyPr wrap="square">
            <a:spAutoFit/>
          </a:bodyPr>
          <a:lstStyle/>
          <a:p>
            <a:r>
              <a:rPr lang="en-US" dirty="0"/>
              <a:t>To achieve a "wow" factor in salary and compensation analysis through Excel data modeling, you can focus on the following advanced techniques and visualizations:</a:t>
            </a:r>
          </a:p>
          <a:p>
            <a:r>
              <a:rPr lang="en-US" b="1" dirty="0"/>
              <a:t>Interactive</a:t>
            </a:r>
            <a:r>
              <a:rPr lang="en-US" dirty="0"/>
              <a:t> </a:t>
            </a:r>
            <a:r>
              <a:rPr lang="en-US" b="1" dirty="0"/>
              <a:t>Dashboards</a:t>
            </a:r>
            <a:r>
              <a:rPr lang="en-US" dirty="0"/>
              <a:t>: Create a dynamic dashboard using PivotTables and </a:t>
            </a:r>
            <a:r>
              <a:rPr lang="en-US" dirty="0" err="1"/>
              <a:t>PivotCharts</a:t>
            </a:r>
            <a:r>
              <a:rPr lang="en-US" dirty="0"/>
              <a:t> that allows users to filter and view compensation data by various criteria such as department, job title, or location.</a:t>
            </a:r>
          </a:p>
          <a:p>
            <a:r>
              <a:rPr lang="en-US" b="1" dirty="0"/>
              <a:t>Advanced</a:t>
            </a:r>
            <a:r>
              <a:rPr lang="en-US" dirty="0"/>
              <a:t> </a:t>
            </a:r>
            <a:r>
              <a:rPr lang="en-US" b="1" dirty="0" err="1"/>
              <a:t>Charting</a:t>
            </a:r>
            <a:r>
              <a:rPr lang="en-US" dirty="0" err="1"/>
              <a:t>:Use</a:t>
            </a:r>
            <a:r>
              <a:rPr lang="en-US" dirty="0"/>
              <a:t> combination charts (e.g., bar and line) to show base salary versus total </a:t>
            </a:r>
            <a:r>
              <a:rPr lang="en-US" dirty="0" err="1"/>
              <a:t>compensation.Create</a:t>
            </a:r>
            <a:r>
              <a:rPr lang="en-US" dirty="0"/>
              <a:t> heat maps to visually represent salary distributions or compensation disparities.</a:t>
            </a:r>
          </a:p>
          <a:p>
            <a:r>
              <a:rPr lang="en-US" b="1" dirty="0"/>
              <a:t>Slicers</a:t>
            </a:r>
            <a:r>
              <a:rPr lang="en-US" dirty="0"/>
              <a:t> </a:t>
            </a:r>
            <a:r>
              <a:rPr lang="en-US" b="1" dirty="0"/>
              <a:t>and</a:t>
            </a:r>
            <a:r>
              <a:rPr lang="en-US" dirty="0"/>
              <a:t> </a:t>
            </a:r>
            <a:r>
              <a:rPr lang="en-US" b="1" dirty="0" err="1"/>
              <a:t>Timelines</a:t>
            </a:r>
            <a:r>
              <a:rPr lang="en-US" dirty="0" err="1"/>
              <a:t>:Add</a:t>
            </a:r>
            <a:r>
              <a:rPr lang="en-US" dirty="0"/>
              <a:t> slicers to PivotTables and charts to enable interactive filtering by departments, job titles, or employee performance </a:t>
            </a:r>
            <a:r>
              <a:rPr lang="en-US" dirty="0" err="1"/>
              <a:t>ratings.Use</a:t>
            </a:r>
            <a:r>
              <a:rPr lang="en-US" dirty="0"/>
              <a:t> timelines to analyze changes in compensation over time if historical data is available.</a:t>
            </a:r>
          </a:p>
          <a:p>
            <a:r>
              <a:rPr lang="en-US" b="1" dirty="0"/>
              <a:t>Trend</a:t>
            </a:r>
            <a:r>
              <a:rPr lang="en-US" dirty="0"/>
              <a:t> </a:t>
            </a:r>
            <a:r>
              <a:rPr lang="en-US" b="1" dirty="0" err="1"/>
              <a:t>Analysis</a:t>
            </a:r>
            <a:r>
              <a:rPr lang="en-US" dirty="0" err="1"/>
              <a:t>:Implement</a:t>
            </a:r>
            <a:r>
              <a:rPr lang="en-US" dirty="0"/>
              <a:t> trend lines or moving averages in charts to observe compensation trends over time or by employee tenure.</a:t>
            </a:r>
          </a:p>
          <a:p>
            <a:r>
              <a:rPr lang="en-US" b="1" dirty="0"/>
              <a:t>Salary</a:t>
            </a:r>
            <a:r>
              <a:rPr lang="en-US" dirty="0"/>
              <a:t> </a:t>
            </a:r>
            <a:r>
              <a:rPr lang="en-US" b="1" dirty="0"/>
              <a:t>Disparity</a:t>
            </a:r>
            <a:r>
              <a:rPr lang="en-US" dirty="0"/>
              <a:t> </a:t>
            </a:r>
            <a:r>
              <a:rPr lang="en-US" b="1" dirty="0" err="1"/>
              <a:t>Analysis</a:t>
            </a:r>
            <a:r>
              <a:rPr lang="en-US" dirty="0" err="1"/>
              <a:t>:Use</a:t>
            </a:r>
            <a:r>
              <a:rPr lang="en-US" dirty="0"/>
              <a:t> scatter plots or box plots to identify and highlight disparities in compensation based on factors like gender or education level.</a:t>
            </a:r>
          </a:p>
          <a:p>
            <a:r>
              <a:rPr lang="en-US" b="1" dirty="0"/>
              <a:t>Data</a:t>
            </a:r>
            <a:r>
              <a:rPr lang="en-US" dirty="0"/>
              <a:t> </a:t>
            </a:r>
            <a:r>
              <a:rPr lang="en-US" b="1" dirty="0"/>
              <a:t>Validation</a:t>
            </a:r>
            <a:r>
              <a:rPr lang="en-US" dirty="0"/>
              <a:t> </a:t>
            </a:r>
            <a:r>
              <a:rPr lang="en-US" b="1" dirty="0"/>
              <a:t>and</a:t>
            </a:r>
            <a:r>
              <a:rPr lang="en-US" dirty="0"/>
              <a:t> </a:t>
            </a:r>
            <a:r>
              <a:rPr lang="en-US" b="1" dirty="0"/>
              <a:t>Conditional</a:t>
            </a:r>
            <a:r>
              <a:rPr lang="en-US" dirty="0"/>
              <a:t> </a:t>
            </a:r>
            <a:r>
              <a:rPr lang="en-US" b="1" dirty="0"/>
              <a:t>Formatting</a:t>
            </a:r>
            <a:r>
              <a:rPr lang="en-US" dirty="0"/>
              <a:t>: Apply data validation to ensure accuracy in inputs (e.g., salary ranges) and use conditional formatting to highlight anomalies or outliers in compensation data.</a:t>
            </a:r>
          </a:p>
          <a:p>
            <a:r>
              <a:rPr lang="en-US" b="1" dirty="0"/>
              <a:t>What-If</a:t>
            </a:r>
            <a:r>
              <a:rPr lang="en-US" dirty="0"/>
              <a:t> </a:t>
            </a:r>
            <a:r>
              <a:rPr lang="en-US" b="1" dirty="0" err="1"/>
              <a:t>Analysis</a:t>
            </a:r>
            <a:r>
              <a:rPr lang="en-US" dirty="0" err="1"/>
              <a:t>:Use</a:t>
            </a:r>
            <a:r>
              <a:rPr lang="en-US" dirty="0"/>
              <a:t> Excel’s What-If Analysis tools, like data tables or scenario managers, to model how changes in variables (e.g., salary increases, bonus adjustments) impact overall compensation.</a:t>
            </a:r>
          </a:p>
          <a:p>
            <a:r>
              <a:rPr lang="en-US" b="1" dirty="0"/>
              <a:t>Automated</a:t>
            </a:r>
            <a:r>
              <a:rPr lang="en-US" dirty="0"/>
              <a:t> </a:t>
            </a:r>
            <a:r>
              <a:rPr lang="en-US" b="1" dirty="0" err="1"/>
              <a:t>Reporting</a:t>
            </a:r>
            <a:r>
              <a:rPr lang="en-US" dirty="0" err="1"/>
              <a:t>:Set</a:t>
            </a:r>
            <a:r>
              <a:rPr lang="en-US" dirty="0"/>
              <a:t> up automated reports with Excel’s Power Query and Power Pivot to refresh data and generate up-to-date analysis </a:t>
            </a:r>
            <a:r>
              <a:rPr lang="en-US" dirty="0" err="1"/>
              <a:t>reports.Implementing</a:t>
            </a:r>
            <a:r>
              <a:rPr lang="en-US" dirty="0"/>
              <a:t> these features can transform a simple dataset into a powerful analytical tool, offering deep insights into compensation trends and patterns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haraniyavishu17@gmail.com</cp:lastModifiedBy>
  <cp:revision>16</cp:revision>
  <dcterms:created xsi:type="dcterms:W3CDTF">2024-03-29T15:07:22Z</dcterms:created>
  <dcterms:modified xsi:type="dcterms:W3CDTF">2024-08-30T12:17:44Z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