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822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E09CECE-B04C-45AB-948C-35B579376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4160" cy="37008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424B542-8CD1-45F6-829F-0CB852B6372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480" cy="41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114462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pl-PL" sz="2400" b="0" i="0" u="none" strike="noStrike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39C2603-13B8-4CB2-9AE4-BE2F5CDB4E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0B8172F-DBF9-431B-B017-8D415496CE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ECDA9C0A-D946-45D5-B273-8BF9998930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57300" y="331788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FEB3C1B-49BB-46BE-A6AC-3A49DC28A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325520" y="4170960"/>
            <a:ext cx="5226480" cy="5288040"/>
          </a:xfrm>
        </p:spPr>
        <p:txBody>
          <a:bodyPr/>
          <a:lstStyle/>
          <a:p>
            <a:pPr lvl="0"/>
            <a:r>
              <a:rPr lang="pl-PL" sz="2200"/>
              <a:t>Red Hat Enterprise Linux (RHEL) to dystrybucja Linuksa opracowana przez Red Hat i skierowana na rynek komercyjny. RedHatEnterprise Linux jest wydany ponownie dla serwerów x86, x86_64, Itanium, PowerPC i IBM System z architectures oraz wersje dla komputerów stacjonarnych z procesorami x86 i x86_64. Cała oficjalna pomoc i szkolenie Red Hat oraz program certyfikacyjny Red Hat koncentrują się wokół platformy Red Hat Enterprise Linux. Red Hat stosuje surowe reguły dotyczące znaków towarowych w celu ograniczenia bezpłatnej ponownej dystrybucji oficjalnie obsługiwanych wersji RedHatEnterpriseLinux, ale nadal zapewnia kod źródłowy.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1CEC507-BF00-4CAC-8EDB-9DA11B4B54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45FCBA2-321B-4FA3-BA34-D9DED4577E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480" cy="4460400"/>
          </a:xfrm>
        </p:spPr>
        <p:txBody>
          <a:bodyPr/>
          <a:lstStyle/>
          <a:p>
            <a:pPr lvl="0"/>
            <a:r>
              <a:rPr lang="pl-PL"/>
              <a:t>CentOS jako grupa to społeczność współpracowników i użytkowników open source. Typowi użytkownicy CentOS to organizacje i osoby, które nie potrzebują silnego wsparcia komercyjnego, aby osiągnąć pomyślne działanie. CentOS to w 100% kompatybilna przebudowa Red Hat Enterprise Linux, w pełni zgodny z wymogami redystrybucyjnymi Red Hat. CentOS jest przeznaczony dla osób, które potrzebują stabilności systemu operacyjnego klasy korporacyjnej bez kosztów certyfikacji i wsparcia.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B742BB6-3055-4C15-BDA5-EA79C300F5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0F6BB91-8D40-4EEB-B58E-EA42F092F3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EA3B138-E1C5-4436-A76E-210E81620F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011EA6D-6D03-4909-8E91-AA82A41B50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KaliLinux (wcześniej znany jako BackTrack) to oparta na Debianie dystrybucja z kolekcją narzędzi bezpieczeństwa. Oferuje aktualne aktualizacje zabezpieczeń, wsparcie dla architektury ARM, wybór środowisk czteropulardowych oraz płynne aktualizacje do nowszych wersji.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2EB8025-6334-4322-9116-5CAFDF472A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1D53811-2E54-4158-A32F-39FB4D75C6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pfSense to darmowa, dostosowana do potrzeb klienta otwarta dystrybucja FreeBSD specjalnie dostosowana do użytku jako zapora sieciowa i router, która jest w całości zarządzana przez interfejs sieciowy. Oprócz tego, że jest platformą routingu, pfSense zawiera długą listę powiązanych funkcji oraz system pakietów, który umożliwia dalszą rozbudowę.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B3412D4-56EE-471D-9F47-85AB784B3C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AF395BF-25F6-4107-954A-86FA9ECA13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54B7197-EDA7-4125-A029-555647EE2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41A201A-12A6-42EB-9BED-066A019B50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71A2016-4EB2-4435-ADD9-210508ACA9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908AE3F-DA83-401D-9262-D732497057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A82B220-7472-47E4-BE79-71DB0B0600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7EB7179-7BEA-410F-BBE9-A7F6ADE8B1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9A7102D-AA37-451E-90CF-C6865E51C2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B74E0F9-1167-4305-8236-E0FFFAD630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783B1CC-F655-43D3-8DEC-B072240363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19200" y="47625"/>
            <a:ext cx="4933950" cy="3700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64442E0-123B-4A43-BCE4-424BB07B28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80000" y="4247279"/>
            <a:ext cx="5226480" cy="5832719"/>
          </a:xfrm>
        </p:spPr>
        <p:txBody>
          <a:bodyPr/>
          <a:lstStyle/>
          <a:p>
            <a:pPr lvl="0"/>
            <a:r>
              <a:rPr lang="pl-PL"/>
              <a:t>Ubuntu to kompletny stacjonarny system operacyjny Linux, dostępny bezpłatnie zarówno ze wsparciem społeczności, jak i profesjonalistów. Społeczność Ubuntu została zbudowana w ramach zasady Ubuntu: że oprogramowanie powinno być dostępne bezpłatnie oraz że narzędzia programowe powinny być użyteczne dla ludzi w ich lokalnym języku i niezależnie od ograniczeń, oraz że ludzie powinni mieć swobodę dostosowywania i modyfikowania swojego oprogramowania w dowolny sposób, jaki uznają za odpowiedni. „Ubuntu” to starożytne afrykańskie słowo, oznaczające „ludzkość wobec innych”. Ubuntu rozpowszechnia ducha Ubuntu w świecie oprogramowania.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6639A80-234A-4487-808D-ED1693A0CF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6C9843C-B8A2-49DE-9D10-74B5283D8F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Linux Mint jest dystrybucją opartą na Ubuntu, której celem jest zapewnienie klasycznego środowiska pracy z wieloma wygodnymi, niestandardowymi narzędziami i opcjonalną obsługą wielu multimediów. Dodaje także niestandardowe menu, kilka unikatowych narzędzi konfiguracyjnych oraz interfejs instalacyjny pakietu internetowego. LinuxMint jest kompatybilny z repozytoriami oprogramowania Ubuntu.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505E6938-72F7-4129-B81A-24FDEEB654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B4A658B-379B-4436-90C3-9C02F8D602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Elementary OS to dystrybucja oparta na Ubuntu. Niektóre z jego bardziej interesujących funkcji obejmują niestandardowe środowisko pulpitu o nazwie Panteon i wiele innych aplikacji, w tym zdjęcia, muzykę, filmy, kalendarz, terminal, pliki i inne. Jest również wyposażony w niektóre znane aplikacje, takie jak przeglądarka internetowa Epiphany i aplikacja mailowa Gearymail.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583C408-C163-417A-B7B9-288B1C10A1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9B4A5A0-17E4-4503-BE7F-43D4154D7A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0184949-617E-47AD-93D8-DF2D9B40DA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223963" y="115888"/>
            <a:ext cx="4933950" cy="37004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BC03C95-8E2C-498B-A90A-D509C9D232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52000" y="4031999"/>
            <a:ext cx="5226480" cy="5599080"/>
          </a:xfrm>
        </p:spPr>
        <p:txBody>
          <a:bodyPr/>
          <a:lstStyle/>
          <a:p>
            <a:pPr lvl="0"/>
            <a:r>
              <a:rPr lang="pl-PL" sz="2200"/>
              <a:t>Projekt openSUSE to program społecznościowy sponsorowany przez SUSE Linux i inne firmy. Promując korzystanie z Linuksa ten program zapewnia darmowy oraz łatwy dostęp do openSUSE, kompletnej dystrybucji Linuksa. Projekt openSUSE miał trzy główne cele: uczynić openSUSE najłatwiejszym do zdobycia Linuksem dla każdego i jak najszerzej stosować dystrybucję Linuksa; wykorzystać współpracę open source, aby uczynić go najbardziej użyteczną dystrybucją systemu Linux dla nowych doświadczonych użytkowników Linuksa; dramatycznie uprościć i otworzyć proces tworzenia i pakowania, aby uczynić z openSUSE platformę wyboru dla programistów i sprzedawców oprogramowania Linux.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8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78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9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68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4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40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8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116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3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9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Dane\Workstation\Inne\Wyk&#322;ady\WDI\Modu&#322;%202\%20https:\distrowatch.com\table.php?distribution=centos" TargetMode="External"/><Relationship Id="rId3" Type="http://schemas.openxmlformats.org/officeDocument/2006/relationships/hyperlink" Target="https://distrowatch.com/table.php?distribution=ubuntu" TargetMode="External"/><Relationship Id="rId7" Type="http://schemas.openxmlformats.org/officeDocument/2006/relationships/hyperlink" Target="https://distrowatch.com/table.php?distribution=redha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strowatch.com/table.php?distribution=opensuse" TargetMode="External"/><Relationship Id="rId5" Type="http://schemas.openxmlformats.org/officeDocument/2006/relationships/hyperlink" Target="https://distrowatch.com/table.php?distribution=elementary" TargetMode="External"/><Relationship Id="rId10" Type="http://schemas.openxmlformats.org/officeDocument/2006/relationships/hyperlink" Target="https://distrowatch.com/table.php?distribution=pfsense" TargetMode="External"/><Relationship Id="rId4" Type="http://schemas.openxmlformats.org/officeDocument/2006/relationships/hyperlink" Target="https://distrowatch.com/table.php?distribution=mint" TargetMode="External"/><Relationship Id="rId9" Type="http://schemas.openxmlformats.org/officeDocument/2006/relationships/hyperlink" Target="https://distrowatch.com/table.php?distribution=kal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CC56DA-1EE3-42BD-B516-3E50F494AB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7445" y="2510703"/>
            <a:ext cx="8607425" cy="1700213"/>
          </a:xfrm>
        </p:spPr>
        <p:txBody>
          <a:bodyPr/>
          <a:lstStyle/>
          <a:p>
            <a:pPr lvl="0"/>
            <a:r>
              <a:rPr lang="pl-PL" dirty="0"/>
              <a:t>Dystrybucje </a:t>
            </a:r>
            <a:r>
              <a:rPr lang="pl-PL" dirty="0" err="1"/>
              <a:t>Linux'a</a:t>
            </a:r>
            <a:r>
              <a:rPr lang="pl-PL" dirty="0"/>
              <a:t> i ich kryteria wyboru do konkretnych zastosowań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2C3A16C-9B2B-4EC1-BACE-FB96CAAFBE0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4236" y="2867891"/>
            <a:ext cx="6182591" cy="4415126"/>
          </a:xfrm>
        </p:spPr>
        <p:txBody>
          <a:bodyPr anchor="ctr">
            <a:normAutofit fontScale="70000" lnSpcReduction="20000"/>
          </a:bodyPr>
          <a:lstStyle/>
          <a:p>
            <a:pPr lvl="0" indent="-216000" algn="ctr"/>
            <a:endParaRPr lang="pl-PL" dirty="0">
              <a:solidFill>
                <a:srgbClr val="CCCCCC"/>
              </a:solidFill>
            </a:endParaRPr>
          </a:p>
          <a:p>
            <a:pPr lvl="0" indent="-216000" algn="ctr"/>
            <a:endParaRPr lang="pl-PL" dirty="0">
              <a:solidFill>
                <a:srgbClr val="CCCCCC"/>
              </a:solidFill>
            </a:endParaRPr>
          </a:p>
          <a:p>
            <a:pPr lvl="0" indent="-216000" algn="ctr"/>
            <a:endParaRPr lang="pl-PL" dirty="0">
              <a:solidFill>
                <a:srgbClr val="CCCCCC"/>
              </a:solidFill>
            </a:endParaRPr>
          </a:p>
          <a:p>
            <a:pPr lvl="0" indent="-216000" algn="ctr"/>
            <a:endParaRPr lang="pl-PL" dirty="0">
              <a:solidFill>
                <a:srgbClr val="CCCCCC"/>
              </a:solidFill>
            </a:endParaRPr>
          </a:p>
          <a:p>
            <a:pPr lvl="0" indent="-216000" algn="r"/>
            <a:endParaRPr lang="pl-PL" sz="2000" dirty="0">
              <a:solidFill>
                <a:srgbClr val="CCCCCC"/>
              </a:solidFill>
            </a:endParaRPr>
          </a:p>
          <a:p>
            <a:pPr lvl="0" indent="-216000" algn="r"/>
            <a:endParaRPr lang="pl-PL" sz="2000" dirty="0">
              <a:solidFill>
                <a:srgbClr val="CCCCCC"/>
              </a:solidFill>
            </a:endParaRPr>
          </a:p>
          <a:p>
            <a:pPr lvl="0" indent="-216000" algn="r"/>
            <a:endParaRPr lang="pl-PL" sz="2000" dirty="0">
              <a:solidFill>
                <a:srgbClr val="CCCCCC"/>
              </a:solidFill>
            </a:endParaRPr>
          </a:p>
          <a:p>
            <a:pPr lvl="0" indent="-216000" algn="r"/>
            <a:endParaRPr lang="pl-PL" sz="2000" dirty="0">
              <a:solidFill>
                <a:srgbClr val="CCCCCC"/>
              </a:solidFill>
            </a:endParaRPr>
          </a:p>
          <a:p>
            <a:pPr lvl="0" indent="-216000" algn="r"/>
            <a:endParaRPr lang="pl-PL" sz="2000" dirty="0">
              <a:solidFill>
                <a:srgbClr val="CCCCCC"/>
              </a:solidFill>
            </a:endParaRPr>
          </a:p>
          <a:p>
            <a:pPr lvl="0" indent="-216000" algn="r"/>
            <a:endParaRPr lang="pl-PL" sz="2000" dirty="0">
              <a:solidFill>
                <a:srgbClr val="CCCCCC"/>
              </a:solidFill>
            </a:endParaRPr>
          </a:p>
          <a:p>
            <a:pPr lvl="0" indent="-216000" algn="r"/>
            <a:endParaRPr lang="pl-PL" sz="2000" dirty="0">
              <a:solidFill>
                <a:srgbClr val="CCCCCC"/>
              </a:solidFill>
            </a:endParaRPr>
          </a:p>
          <a:p>
            <a:pPr marL="161979" lvl="0" indent="0">
              <a:buNone/>
            </a:pPr>
            <a:r>
              <a:rPr lang="pl-PL" sz="2000" dirty="0">
                <a:solidFill>
                  <a:srgbClr val="CCCCCC"/>
                </a:solidFill>
              </a:rPr>
              <a:t>Autorzy:</a:t>
            </a:r>
          </a:p>
          <a:p>
            <a:pPr marL="504879" indent="-342900"/>
            <a:r>
              <a:rPr lang="pl-PL" sz="2000" dirty="0">
                <a:solidFill>
                  <a:srgbClr val="CCCCCC"/>
                </a:solidFill>
              </a:rPr>
              <a:t>Przemysław Nowak</a:t>
            </a:r>
          </a:p>
          <a:p>
            <a:pPr marL="504879" indent="-342900"/>
            <a:r>
              <a:rPr lang="pl-PL" sz="2000" dirty="0">
                <a:solidFill>
                  <a:srgbClr val="CCCCCC"/>
                </a:solidFill>
              </a:rPr>
              <a:t>Jakub Sydor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94DDF-6CEC-4AA5-B1AD-6477EA6FA6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Red Hat Enterprise Linux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BF49C30-38EC-4EEF-853A-B0D8EB67EE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98588"/>
            <a:ext cx="4281488" cy="4937125"/>
          </a:xfrm>
        </p:spPr>
        <p:txBody>
          <a:bodyPr/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Red Hat OpenShift pozwala nastworzenie środowiska pod natywną chmurę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Szybkie i dobre wsparcie producenta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Używany na najszybszych komputerach świata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Środowisko z dedykowanym oprogramowaniem do zarządzanie serwerem i jego usługami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73E6263-FB33-4D2D-854E-148BA212140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32350" y="1547813"/>
            <a:ext cx="5248275" cy="295275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871453-916A-40AD-812D-74071C73D6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CentOS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8F8C52-2E43-4624-A81C-DD421C4B2C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70025"/>
            <a:ext cx="4281488" cy="4938713"/>
          </a:xfrm>
        </p:spPr>
        <p:txBody>
          <a:bodyPr/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/>
              <a:t> Darmowa wersja RHEL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/>
              <a:t>Mniejsza stabilność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/>
              <a:t>Brak komercyjnego supportu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/>
              <a:t>Plusy takie jak w RHEL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807B7B7-481B-475A-9283-CC5F5F0F4C0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6763" y="1619250"/>
            <a:ext cx="5503862" cy="309721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2B0E761F-8261-4B6E-951D-92F1186BF40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26711"/>
            <a:ext cx="8607425" cy="6618288"/>
          </a:xfrm>
        </p:spPr>
        <p:txBody>
          <a:bodyPr anchor="ctr">
            <a:normAutofit/>
          </a:bodyPr>
          <a:lstStyle/>
          <a:p>
            <a:pPr marL="161979" lvl="0" indent="0" algn="ctr">
              <a:buNone/>
            </a:pPr>
            <a:r>
              <a:rPr lang="pl-PL" sz="4400" dirty="0">
                <a:solidFill>
                  <a:srgbClr val="CCCCCC"/>
                </a:solidFill>
              </a:rPr>
              <a:t>4. Wybrane dystrybucje do zastosowań specjalistycznych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CB5625-E69F-4650-9B84-45F5633E41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KaliLinux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42A278-996D-4081-974D-72B7A44772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98588"/>
            <a:ext cx="4281488" cy="4937125"/>
          </a:xfrm>
        </p:spPr>
        <p:txBody>
          <a:bodyPr/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Całe mnóstwo narzędzie do testów penetracyjnych oprogramowania oraz sieci (Nmap,Ncrack, whireshark, wordlists)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Możliwość zmiany kernela Linux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Duża możliwość konfiguracji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2D27450-8CF3-4FC6-BDD8-5698F4E5D58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81525" y="1398588"/>
            <a:ext cx="5499100" cy="27781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62AE2C-C232-4BEF-B164-1ABF827EC3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 pfSense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DD3BEB-FC51-47D6-96BB-5D3ECE74BA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98588"/>
            <a:ext cx="4279900" cy="4937125"/>
          </a:xfrm>
        </p:spPr>
        <p:txBody>
          <a:bodyPr>
            <a:normAutofit fontScale="85000" lnSpcReduction="10000"/>
          </a:bodyPr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000"/>
              <a:t>System przeznaczony do wcielenia komputera za sprzęt sieciowy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000"/>
              <a:t>Wbudowany Serwer VPN, Load Balancing, DNS/DHCP, Router, Firewall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000"/>
              <a:t>Firewall i Router z opcjami: GeoIP blocking, limir połączeń, VLAN, routingstatyczny i dynamiczny, PPPoE serwer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000"/>
              <a:t>VPN z opcjami: Ipseci OpenVPN, NAT support, dzielenie tuneli, wiele tuneli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000"/>
              <a:t>System anty włamaniowy: blacklista, Deep Packet Inspection (DPI), Suppressingfalse positive alerts, Layer 7 application detection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000"/>
              <a:t> Zarządzanie przez panel WWW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1A157A5-EC3E-48E6-BE02-17FCC919471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49813" y="2016125"/>
            <a:ext cx="5230812" cy="324008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14B777-D74D-4411-8A9B-32849322B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Linki do dystrybucji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90CD01-2C0C-4EE1-A5EE-1838A70C85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9773" y="1340428"/>
            <a:ext cx="9820852" cy="5396345"/>
          </a:xfrm>
        </p:spPr>
        <p:txBody>
          <a:bodyPr>
            <a:normAutofit/>
          </a:bodyPr>
          <a:lstStyle/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 err="1">
                <a:solidFill>
                  <a:srgbClr val="FF9900"/>
                </a:solidFill>
              </a:rPr>
              <a:t>Ubuntu</a:t>
            </a:r>
            <a:r>
              <a:rPr lang="pl-PL" sz="1800" dirty="0">
                <a:solidFill>
                  <a:srgbClr val="FF9900"/>
                </a:solidFill>
              </a:rPr>
              <a:t>: </a:t>
            </a:r>
            <a:r>
              <a:rPr lang="pl-PL" sz="1800" dirty="0">
                <a:solidFill>
                  <a:srgbClr val="3333FF"/>
                </a:solidFill>
                <a:hlinkClick r:id="rId3"/>
              </a:rPr>
              <a:t>https://distrowatch.com/table.php?distribution=ubuntu</a:t>
            </a:r>
          </a:p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 err="1">
                <a:solidFill>
                  <a:srgbClr val="FF9900"/>
                </a:solidFill>
              </a:rPr>
              <a:t>LinuxMint</a:t>
            </a:r>
            <a:r>
              <a:rPr lang="pl-PL" sz="1800" dirty="0">
                <a:solidFill>
                  <a:srgbClr val="FF9900"/>
                </a:solidFill>
              </a:rPr>
              <a:t>: </a:t>
            </a:r>
            <a:r>
              <a:rPr lang="pl-PL" sz="1800" dirty="0">
                <a:solidFill>
                  <a:srgbClr val="3333FF"/>
                </a:solidFill>
                <a:hlinkClick r:id="rId4"/>
              </a:rPr>
              <a:t>https://distrowatch.com/table.php?distribution=mint</a:t>
            </a:r>
          </a:p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 err="1">
                <a:solidFill>
                  <a:srgbClr val="FF9900"/>
                </a:solidFill>
              </a:rPr>
              <a:t>ElementaryOS</a:t>
            </a:r>
            <a:r>
              <a:rPr lang="pl-PL" sz="1800" dirty="0">
                <a:solidFill>
                  <a:srgbClr val="FF9900"/>
                </a:solidFill>
              </a:rPr>
              <a:t>: </a:t>
            </a:r>
            <a:r>
              <a:rPr lang="pl-PL" sz="1800" dirty="0">
                <a:solidFill>
                  <a:srgbClr val="3333FF"/>
                </a:solidFill>
                <a:hlinkClick r:id="rId5"/>
              </a:rPr>
              <a:t>https://distrowatch.com/table.php?distribution=elementary</a:t>
            </a:r>
          </a:p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 err="1">
                <a:solidFill>
                  <a:srgbClr val="FF9900"/>
                </a:solidFill>
              </a:rPr>
              <a:t>OpenSUSE</a:t>
            </a:r>
            <a:r>
              <a:rPr lang="pl-PL" sz="1800" dirty="0">
                <a:solidFill>
                  <a:srgbClr val="FF9900"/>
                </a:solidFill>
              </a:rPr>
              <a:t>: </a:t>
            </a:r>
            <a:r>
              <a:rPr lang="pl-PL" sz="1800" dirty="0">
                <a:solidFill>
                  <a:srgbClr val="3333FF"/>
                </a:solidFill>
                <a:hlinkClick r:id="rId6"/>
              </a:rPr>
              <a:t>https://distrowatch.com/table.php?distribution=opensuse</a:t>
            </a:r>
          </a:p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>
                <a:solidFill>
                  <a:srgbClr val="FF9900"/>
                </a:solidFill>
              </a:rPr>
              <a:t>Red </a:t>
            </a:r>
            <a:r>
              <a:rPr lang="pl-PL" sz="1800" dirty="0" err="1">
                <a:solidFill>
                  <a:srgbClr val="FF9900"/>
                </a:solidFill>
              </a:rPr>
              <a:t>Hat</a:t>
            </a:r>
            <a:r>
              <a:rPr lang="pl-PL" sz="1800" dirty="0">
                <a:solidFill>
                  <a:srgbClr val="FF9900"/>
                </a:solidFill>
              </a:rPr>
              <a:t> Enterprise Linux: </a:t>
            </a:r>
            <a:r>
              <a:rPr lang="pl-PL" sz="1800" dirty="0">
                <a:solidFill>
                  <a:srgbClr val="3333FF"/>
                </a:solidFill>
                <a:hlinkClick r:id="rId7"/>
              </a:rPr>
              <a:t>https://distrowatch.com/table.php?distribution=redhat</a:t>
            </a:r>
          </a:p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 err="1">
                <a:solidFill>
                  <a:srgbClr val="FF9900"/>
                </a:solidFill>
              </a:rPr>
              <a:t>CentOS</a:t>
            </a:r>
            <a:r>
              <a:rPr lang="pl-PL" sz="1800" dirty="0">
                <a:solidFill>
                  <a:srgbClr val="FF9900"/>
                </a:solidFill>
              </a:rPr>
              <a:t>: </a:t>
            </a:r>
            <a:r>
              <a:rPr lang="pl-PL" sz="1800" dirty="0">
                <a:solidFill>
                  <a:srgbClr val="3333FF"/>
                </a:solidFill>
                <a:hlinkClick r:id="rId8"/>
              </a:rPr>
              <a:t>https://distrowatch.com/table.php?distribution=centos</a:t>
            </a:r>
          </a:p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 err="1">
                <a:solidFill>
                  <a:srgbClr val="FF9900"/>
                </a:solidFill>
              </a:rPr>
              <a:t>KaliLinux</a:t>
            </a:r>
            <a:r>
              <a:rPr lang="pl-PL" sz="1800" dirty="0">
                <a:solidFill>
                  <a:srgbClr val="FF9900"/>
                </a:solidFill>
              </a:rPr>
              <a:t>: </a:t>
            </a:r>
            <a:r>
              <a:rPr lang="pl-PL" sz="1800" dirty="0">
                <a:solidFill>
                  <a:srgbClr val="3333FF"/>
                </a:solidFill>
                <a:hlinkClick r:id="rId9"/>
              </a:rPr>
              <a:t>https://distrowatch.com/table.php?distribution=kali</a:t>
            </a:r>
          </a:p>
          <a:p>
            <a:pPr marL="0" lvl="0" indent="0">
              <a:buClr>
                <a:srgbClr val="E6E6E6"/>
              </a:buClr>
              <a:buSzPct val="45000"/>
              <a:buNone/>
            </a:pPr>
            <a:r>
              <a:rPr lang="pl-PL" sz="1800" dirty="0" err="1">
                <a:solidFill>
                  <a:srgbClr val="FF9900"/>
                </a:solidFill>
              </a:rPr>
              <a:t>PfSense</a:t>
            </a:r>
            <a:r>
              <a:rPr lang="pl-PL" sz="1800" dirty="0">
                <a:solidFill>
                  <a:srgbClr val="FF9900"/>
                </a:solidFill>
              </a:rPr>
              <a:t>: </a:t>
            </a:r>
            <a:r>
              <a:rPr lang="pl-PL" sz="1800" dirty="0">
                <a:solidFill>
                  <a:srgbClr val="3333FF"/>
                </a:solidFill>
                <a:hlinkClick r:id="rId10"/>
              </a:rPr>
              <a:t>https://distrowatch.com/table.php?distribution=pfsense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668DC7A3-7411-4E1E-A30D-49483E44CD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282575"/>
            <a:ext cx="8607425" cy="6618288"/>
          </a:xfrm>
        </p:spPr>
        <p:txBody>
          <a:bodyPr anchor="ctr"/>
          <a:lstStyle/>
          <a:p>
            <a:pPr marL="161979" lvl="0" indent="0" algn="ctr">
              <a:buNone/>
            </a:pPr>
            <a:r>
              <a:rPr lang="pl-PL" dirty="0">
                <a:solidFill>
                  <a:srgbClr val="CCCCCC"/>
                </a:solidFill>
              </a:rPr>
              <a:t>Koniec</a:t>
            </a:r>
          </a:p>
          <a:p>
            <a:pPr marL="161979" lvl="0" indent="0" algn="ctr">
              <a:buNone/>
            </a:pPr>
            <a:endParaRPr lang="pl-PL" dirty="0">
              <a:solidFill>
                <a:srgbClr val="CCCCCC"/>
              </a:solidFill>
            </a:endParaRPr>
          </a:p>
          <a:p>
            <a:pPr marL="161979" lvl="0" indent="0" algn="ctr">
              <a:buNone/>
            </a:pPr>
            <a:r>
              <a:rPr lang="pl-PL" sz="2200" dirty="0">
                <a:solidFill>
                  <a:srgbClr val="CCCCCC"/>
                </a:solidFill>
              </a:rPr>
              <a:t>Dziękujemy za uwagę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F2DBC0-2490-4AB2-A759-6E21326446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Spis treści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1E8C5C-0C20-4BB5-A4C2-E0496C763C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08100" y="1963738"/>
            <a:ext cx="8772525" cy="493712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pl-PL" sz="2400" dirty="0"/>
              <a:t>1. Co to Linux?</a:t>
            </a:r>
          </a:p>
          <a:p>
            <a:pPr lvl="0"/>
            <a:r>
              <a:rPr lang="pl-PL" sz="2400" dirty="0"/>
              <a:t>2. Linux do zastosowań domowych oraz biurowych:</a:t>
            </a: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Ubuntu</a:t>
            </a:r>
            <a:endParaRPr lang="pl-PL" sz="2180" dirty="0">
              <a:solidFill>
                <a:srgbClr val="E6E6E6"/>
              </a:solidFill>
              <a:latin typeface="Thorndale" pitchFamily="18"/>
            </a:endParaRP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>
                <a:solidFill>
                  <a:srgbClr val="E6E6E6"/>
                </a:solidFill>
                <a:latin typeface="Thorndale" pitchFamily="18"/>
              </a:rPr>
              <a:t>Linux </a:t>
            </a: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Mint</a:t>
            </a:r>
            <a:endParaRPr lang="pl-PL" sz="2180" dirty="0">
              <a:solidFill>
                <a:srgbClr val="E6E6E6"/>
              </a:solidFill>
              <a:latin typeface="Thorndale" pitchFamily="18"/>
            </a:endParaRP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ElementaryOS</a:t>
            </a:r>
            <a:endParaRPr lang="pl-PL" sz="2180" dirty="0">
              <a:solidFill>
                <a:srgbClr val="E6E6E6"/>
              </a:solidFill>
              <a:latin typeface="Thorndale" pitchFamily="18"/>
            </a:endParaRPr>
          </a:p>
          <a:p>
            <a:pPr lvl="0"/>
            <a:r>
              <a:rPr lang="pl-PL" sz="2400" dirty="0"/>
              <a:t>3. Linux do zastosowań serwerowych:</a:t>
            </a: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OpenSUSE</a:t>
            </a:r>
            <a:endParaRPr lang="pl-PL" sz="2180" dirty="0">
              <a:solidFill>
                <a:srgbClr val="E6E6E6"/>
              </a:solidFill>
              <a:latin typeface="Thorndale" pitchFamily="18"/>
            </a:endParaRP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>
                <a:solidFill>
                  <a:srgbClr val="E6E6E6"/>
                </a:solidFill>
                <a:latin typeface="Thorndale" pitchFamily="18"/>
              </a:rPr>
              <a:t>Red </a:t>
            </a: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Hat</a:t>
            </a:r>
            <a:r>
              <a:rPr lang="pl-PL" sz="2180" dirty="0">
                <a:solidFill>
                  <a:srgbClr val="E6E6E6"/>
                </a:solidFill>
                <a:latin typeface="Thorndale" pitchFamily="18"/>
              </a:rPr>
              <a:t> Enterprise Linux</a:t>
            </a: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CentOS</a:t>
            </a:r>
            <a:endParaRPr lang="pl-PL" sz="2180" dirty="0">
              <a:solidFill>
                <a:srgbClr val="E6E6E6"/>
              </a:solidFill>
              <a:latin typeface="Thorndale" pitchFamily="18"/>
            </a:endParaRPr>
          </a:p>
          <a:p>
            <a:pPr lvl="0"/>
            <a:r>
              <a:rPr lang="pl-PL" sz="2400" dirty="0"/>
              <a:t>4. Wybrane dystrybucje do zastosowań specjalistycznych:</a:t>
            </a: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KaliLinux</a:t>
            </a:r>
            <a:endParaRPr lang="pl-PL" sz="2180" dirty="0">
              <a:solidFill>
                <a:srgbClr val="E6E6E6"/>
              </a:solidFill>
              <a:latin typeface="Thorndale" pitchFamily="18"/>
            </a:endParaRPr>
          </a:p>
          <a:p>
            <a:pPr marL="846871" lvl="3" indent="-342900" hangingPunct="0">
              <a:buClr>
                <a:srgbClr val="E6E6E6"/>
              </a:buClr>
              <a:buSzPct val="45000"/>
              <a:buFont typeface="Wingdings" panose="05000000000000000000" pitchFamily="2" charset="2"/>
              <a:buChar char="§"/>
            </a:pPr>
            <a:r>
              <a:rPr lang="pl-PL" sz="2180" dirty="0" err="1">
                <a:solidFill>
                  <a:srgbClr val="E6E6E6"/>
                </a:solidFill>
                <a:latin typeface="Thorndale" pitchFamily="18"/>
              </a:rPr>
              <a:t>PfSense</a:t>
            </a:r>
            <a:endParaRPr lang="pl-PL" sz="2180" dirty="0">
              <a:solidFill>
                <a:srgbClr val="E6E6E6"/>
              </a:solidFill>
              <a:latin typeface="Thorndale" pitchFamily="18"/>
            </a:endParaRPr>
          </a:p>
          <a:p>
            <a:pPr lvl="0"/>
            <a:r>
              <a:rPr lang="pl-PL" sz="2400" dirty="0"/>
              <a:t>5. Linki do dystrybucji</a:t>
            </a:r>
          </a:p>
          <a:p>
            <a:pPr lvl="0"/>
            <a:r>
              <a:rPr lang="pl-PL" sz="2400" dirty="0"/>
              <a:t>6. Zakończenie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BE82E-C94D-4A7B-871E-5EC7E52EBD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073" y="178665"/>
            <a:ext cx="8607425" cy="1262063"/>
          </a:xfrm>
        </p:spPr>
        <p:txBody>
          <a:bodyPr/>
          <a:lstStyle/>
          <a:p>
            <a:pPr lvl="0"/>
            <a:r>
              <a:rPr lang="pl-PL" dirty="0"/>
              <a:t>1. Co to Linux?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623EA2-4B6D-4A24-AF26-B0BE843D79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1746" y="1440728"/>
            <a:ext cx="8772525" cy="497681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l-PL" sz="2200" dirty="0"/>
              <a:t>Linux to klon systemu operacyjnego Unix, napisany od zera przez Linusa </a:t>
            </a:r>
            <a:r>
              <a:rPr lang="pl-PL" sz="2200" dirty="0" err="1"/>
              <a:t>Torvaldsa</a:t>
            </a:r>
            <a:r>
              <a:rPr lang="pl-PL" sz="2200" dirty="0"/>
              <a:t> z pomocą luźno zespolonego zespołu programistów w całej sieci. Ma na celu zapewnienie zgodności ze specyfikacją POSIX i Single UNIX </a:t>
            </a:r>
            <a:r>
              <a:rPr lang="pl-PL" sz="2200" dirty="0" err="1"/>
              <a:t>Specification</a:t>
            </a:r>
            <a:r>
              <a:rPr lang="pl-PL" sz="2200" dirty="0"/>
              <a:t>.</a:t>
            </a:r>
          </a:p>
          <a:p>
            <a:pPr marL="0" lvl="0" indent="0">
              <a:buNone/>
            </a:pPr>
            <a:endParaRPr lang="pl-PL" sz="2200" dirty="0"/>
          </a:p>
          <a:p>
            <a:pPr marL="0" lvl="0" indent="0">
              <a:buNone/>
            </a:pPr>
            <a:r>
              <a:rPr lang="pl-PL" sz="2200" dirty="0"/>
              <a:t>Linux </a:t>
            </a:r>
            <a:r>
              <a:rPr lang="pl-PL" sz="2200" dirty="0" err="1"/>
              <a:t>Kernel</a:t>
            </a:r>
            <a:r>
              <a:rPr lang="pl-PL" sz="2200" dirty="0"/>
              <a:t> Organization to firma założona w 2002 r. Jej celem jest bezpłatna dystrybucja jądra Linux i innego oprogramowania Open Source.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269C4488-48B5-48F1-927D-BFB50857245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209838"/>
            <a:ext cx="8607425" cy="6618288"/>
          </a:xfrm>
        </p:spPr>
        <p:txBody>
          <a:bodyPr anchor="ctr">
            <a:normAutofit/>
          </a:bodyPr>
          <a:lstStyle/>
          <a:p>
            <a:pPr marL="161979" lvl="0" indent="0" algn="ctr">
              <a:buNone/>
            </a:pPr>
            <a:r>
              <a:rPr lang="pl-PL" sz="4400" dirty="0">
                <a:solidFill>
                  <a:srgbClr val="CCCCCC"/>
                </a:solidFill>
              </a:rPr>
              <a:t>2. Linux do zastosowań domowych oraz biurowych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3A2DD8-3E29-493C-A449-B9C8C42E21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Ubuntu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E607A396-6561-40B1-8095-A9523E43EC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89399" y="1963509"/>
            <a:ext cx="5791226" cy="363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6BD47F-5C08-4940-9C40-925E415EAC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4281488" cy="4937125"/>
          </a:xfrm>
        </p:spPr>
        <p:txBody>
          <a:bodyPr/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Menadżer pakietów (Ubuntu Software Centre)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Dostępne programy: Spotify, Skype, VLCplayer, Firefox, Chrome, Atom, Telegram, Slack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Wbudowany darmowy pakiet biurowy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Wbudowana przeglądarka od Mozilla oraz klient pocztowy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Programy do edycji oraz porządkowania zdjęć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F621D3-7929-470B-9A23-FE032943E0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LinuxMint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4B18AB-07F4-469F-9544-398768EE53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4281488" cy="4937125"/>
          </a:xfrm>
        </p:spPr>
        <p:txBody>
          <a:bodyPr/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Xapps dla mulitmediów: Xreader(pdf), Xviewer(zdjęcia), Xed (edytor tekstu), Xplayer (muzyka, wideo), Pix(organizacja zdjeć)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Wbudowany pakiet biurowy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 Klient pocztowy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Gimp i Firefox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Update menager oraz packeg manager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7B65CD1-3409-41F6-A63C-D6D34D3D4CB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03788" y="1841500"/>
            <a:ext cx="5176837" cy="29098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C5A4A5-5805-4E50-A3D5-2B2859287D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ElementaryOS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FBEFB0-F5AC-4452-8954-448458F38E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655763"/>
            <a:ext cx="4281488" cy="4937125"/>
          </a:xfrm>
        </p:spPr>
        <p:txBody>
          <a:bodyPr/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AppCenter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Wbudowane zarządzanie zdjęciami oraz edycją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Rozbudowany odtwarzacz muzyki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Rozbudowany terminal z opcjami personalizacji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Łatwe użycie kamer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Własaą przeglądarka oparta na Firefox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Tryb dzień/noc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9018D5E-9948-4B1B-80B7-D8F5868953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6000" y="2016125"/>
            <a:ext cx="5254625" cy="27352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34BB0CC6-18B9-495F-A5EC-4D2151110C3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241300" y="376094"/>
            <a:ext cx="8607425" cy="6618288"/>
          </a:xfrm>
        </p:spPr>
        <p:txBody>
          <a:bodyPr anchor="ctr">
            <a:normAutofit/>
          </a:bodyPr>
          <a:lstStyle/>
          <a:p>
            <a:pPr marL="161979" lvl="0" indent="0" algn="ctr">
              <a:buNone/>
            </a:pPr>
            <a:r>
              <a:rPr lang="pl-PL" sz="4400" dirty="0">
                <a:solidFill>
                  <a:srgbClr val="CCCCCC"/>
                </a:solidFill>
              </a:rPr>
              <a:t>3. Linux do zastosowań serwerowych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696EB-EBDF-4ED1-85EB-E34AFA6535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73200" y="282575"/>
            <a:ext cx="8607425" cy="1262063"/>
          </a:xfrm>
        </p:spPr>
        <p:txBody>
          <a:bodyPr/>
          <a:lstStyle/>
          <a:p>
            <a:pPr lvl="0"/>
            <a:r>
              <a:rPr lang="pl-PL"/>
              <a:t>openSUSE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5D74BA-A8C1-4940-8869-40B60B14E2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39863"/>
            <a:ext cx="4279900" cy="4937125"/>
          </a:xfrm>
        </p:spPr>
        <p:txBody>
          <a:bodyPr/>
          <a:lstStyle/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YaST narzędzie do zarządzania usługami serwera oraz konfiguracją (okienkowo)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Zypper – menadżer pakietów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Dobre wsparcie sprzętowe</a:t>
            </a:r>
          </a:p>
          <a:p>
            <a:pPr lvl="0">
              <a:buClr>
                <a:srgbClr val="E6E6E6"/>
              </a:buClr>
              <a:buSzPct val="45000"/>
              <a:buFont typeface="StarSymbol"/>
              <a:buChar char="●"/>
            </a:pPr>
            <a:r>
              <a:rPr lang="pl-PL" sz="2200"/>
              <a:t>Tumbleweed - zawsze najnowsza i stabilna wersja serwera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9E221A0-4CB6-4E50-9FB4-CDC778DCFC8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48200" y="1479550"/>
            <a:ext cx="5432425" cy="30559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1136</Words>
  <Application>Microsoft Office PowerPoint</Application>
  <PresentationFormat>Panoramiczny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4" baseType="lpstr">
      <vt:lpstr>Arial</vt:lpstr>
      <vt:lpstr>StarSymbol</vt:lpstr>
      <vt:lpstr>Thorndale</vt:lpstr>
      <vt:lpstr>Times New Roman</vt:lpstr>
      <vt:lpstr>Trebuchet MS</vt:lpstr>
      <vt:lpstr>Wingdings</vt:lpstr>
      <vt:lpstr>Wingdings 3</vt:lpstr>
      <vt:lpstr>Faseta</vt:lpstr>
      <vt:lpstr>Dystrybucje Linux'a i ich kryteria wyboru do konkretnych zastosowań</vt:lpstr>
      <vt:lpstr>Spis treści</vt:lpstr>
      <vt:lpstr>1. Co to Linux?</vt:lpstr>
      <vt:lpstr>Prezentacja programu PowerPoint</vt:lpstr>
      <vt:lpstr>Ubuntu</vt:lpstr>
      <vt:lpstr>LinuxMint</vt:lpstr>
      <vt:lpstr>ElementaryOS</vt:lpstr>
      <vt:lpstr>Prezentacja programu PowerPoint</vt:lpstr>
      <vt:lpstr>openSUSE</vt:lpstr>
      <vt:lpstr>Red Hat Enterprise Linux</vt:lpstr>
      <vt:lpstr>CentOS</vt:lpstr>
      <vt:lpstr>Prezentacja programu PowerPoint</vt:lpstr>
      <vt:lpstr>KaliLinux</vt:lpstr>
      <vt:lpstr> pfSense</vt:lpstr>
      <vt:lpstr>Linki do dystrybucji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Granat</dc:title>
  <dc:creator>Jakub Sydor</dc:creator>
  <dc:description>Pomarańczowy tytuł na granatowym tle</dc:description>
  <cp:lastModifiedBy>Jakub Sydor</cp:lastModifiedBy>
  <cp:revision>47</cp:revision>
  <dcterms:created xsi:type="dcterms:W3CDTF">2019-11-20T15:41:57Z</dcterms:created>
  <dcterms:modified xsi:type="dcterms:W3CDTF">2019-11-20T21:05:52Z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