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23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86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3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24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0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82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5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4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6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5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20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5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3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  <p:sldLayoutId id="2147484337" r:id="rId14"/>
    <p:sldLayoutId id="2147484338" r:id="rId15"/>
    <p:sldLayoutId id="2147484339" r:id="rId16"/>
    <p:sldLayoutId id="21474843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032-9039-4756-AD8E-366091192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konquer" pitchFamily="2" charset="0"/>
              </a:rPr>
              <a:t>Dig 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66694-F7E0-479E-95BA-80E7E4178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A game about dwarves looking for a treasure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D916E6E-6419-47D9-872C-B447C6FC68D5}"/>
              </a:ext>
            </a:extLst>
          </p:cNvPr>
          <p:cNvSpPr txBox="1">
            <a:spLocks/>
          </p:cNvSpPr>
          <p:nvPr/>
        </p:nvSpPr>
        <p:spPr>
          <a:xfrm>
            <a:off x="4785220" y="2931994"/>
            <a:ext cx="2479646" cy="7843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Andrea Ortino - 40270115</a:t>
            </a:r>
          </a:p>
          <a:p>
            <a:r>
              <a:rPr lang="en-GB" sz="1200" dirty="0"/>
              <a:t>Giovanni Paolini - 40276003</a:t>
            </a:r>
          </a:p>
        </p:txBody>
      </p:sp>
    </p:spTree>
    <p:extLst>
      <p:ext uri="{BB962C8B-B14F-4D97-AF65-F5344CB8AC3E}">
        <p14:creationId xmlns:p14="http://schemas.microsoft.com/office/powerpoint/2010/main" val="38130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987B-3031-4F7E-A0D7-8B75E81D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508" y="647143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konquer" pitchFamily="2" charset="0"/>
              </a:rPr>
              <a:t>Game Concept </a:t>
            </a:r>
          </a:p>
        </p:txBody>
      </p:sp>
      <p:pic>
        <p:nvPicPr>
          <p:cNvPr id="4" name="Graphic 3" descr="Game controller">
            <a:extLst>
              <a:ext uri="{FF2B5EF4-FFF2-40B4-BE49-F238E27FC236}">
                <a16:creationId xmlns:a16="http://schemas.microsoft.com/office/drawing/2014/main" id="{E3C3DED7-8662-4DAB-B453-6BB89437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48440" y="487353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C5CF3-C009-40AF-80AB-9CF6D08579EE}"/>
              </a:ext>
            </a:extLst>
          </p:cNvPr>
          <p:cNvSpPr txBox="1"/>
          <p:nvPr/>
        </p:nvSpPr>
        <p:spPr>
          <a:xfrm>
            <a:off x="4893070" y="4873530"/>
            <a:ext cx="371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player should experience a sense of discovery, challenge, and competition.</a:t>
            </a:r>
          </a:p>
        </p:txBody>
      </p:sp>
      <p:sp>
        <p:nvSpPr>
          <p:cNvPr id="9" name="Rectangle 8" descr="Walk">
            <a:extLst>
              <a:ext uri="{FF2B5EF4-FFF2-40B4-BE49-F238E27FC236}">
                <a16:creationId xmlns:a16="http://schemas.microsoft.com/office/drawing/2014/main" id="{85CA05F8-48F1-40B9-87EF-66F12A8C8E67}"/>
              </a:ext>
            </a:extLst>
          </p:cNvPr>
          <p:cNvSpPr/>
          <p:nvPr/>
        </p:nvSpPr>
        <p:spPr>
          <a:xfrm>
            <a:off x="1376050" y="2334814"/>
            <a:ext cx="843117" cy="84311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BDDD47-CB6C-4855-A28B-47EEAC5F378B}"/>
              </a:ext>
            </a:extLst>
          </p:cNvPr>
          <p:cNvGrpSpPr/>
          <p:nvPr/>
        </p:nvGrpSpPr>
        <p:grpSpPr>
          <a:xfrm>
            <a:off x="668048" y="3213343"/>
            <a:ext cx="2408906" cy="1309842"/>
            <a:chOff x="49405" y="878529"/>
            <a:chExt cx="2408906" cy="130984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929181-D770-463C-8235-944285A9BC59}"/>
                </a:ext>
              </a:extLst>
            </p:cNvPr>
            <p:cNvSpPr/>
            <p:nvPr/>
          </p:nvSpPr>
          <p:spPr>
            <a:xfrm>
              <a:off x="49405" y="878529"/>
              <a:ext cx="2408906" cy="1309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86E404-9B24-4616-B289-5E3D199D87C7}"/>
                </a:ext>
              </a:extLst>
            </p:cNvPr>
            <p:cNvSpPr txBox="1"/>
            <p:nvPr/>
          </p:nvSpPr>
          <p:spPr>
            <a:xfrm>
              <a:off x="49405" y="878529"/>
              <a:ext cx="2408906" cy="1309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1400" b="0" kern="1200" dirty="0">
                  <a:solidFill>
                    <a:schemeClr val="tx2">
                      <a:lumMod val="90000"/>
                    </a:schemeClr>
                  </a:solidFill>
                </a:rPr>
                <a:t>Dig It is a top-down 2D game where the player can decide his/her path through a maze-like mine by destroying the rocks around him/her.</a:t>
              </a:r>
              <a:endParaRPr lang="en-US" sz="1400" b="0" kern="12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  <p:sp>
        <p:nvSpPr>
          <p:cNvPr id="11" name="Rectangle 10" descr="Gears">
            <a:extLst>
              <a:ext uri="{FF2B5EF4-FFF2-40B4-BE49-F238E27FC236}">
                <a16:creationId xmlns:a16="http://schemas.microsoft.com/office/drawing/2014/main" id="{2C1A8D7D-84E9-4035-BACB-D75AA213A1B6}"/>
              </a:ext>
            </a:extLst>
          </p:cNvPr>
          <p:cNvSpPr/>
          <p:nvPr/>
        </p:nvSpPr>
        <p:spPr>
          <a:xfrm>
            <a:off x="4243333" y="2334814"/>
            <a:ext cx="843117" cy="843117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83163"/>
              <a:satOff val="-6257"/>
              <a:lumOff val="392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3C2E57-BB29-445F-B202-3B003DA103CC}"/>
              </a:ext>
            </a:extLst>
          </p:cNvPr>
          <p:cNvGrpSpPr/>
          <p:nvPr/>
        </p:nvGrpSpPr>
        <p:grpSpPr>
          <a:xfrm>
            <a:off x="3482879" y="3213343"/>
            <a:ext cx="2408906" cy="1309842"/>
            <a:chOff x="2864236" y="878529"/>
            <a:chExt cx="2408906" cy="130984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BCB0A8-0066-475C-B17F-685E424562C7}"/>
                </a:ext>
              </a:extLst>
            </p:cNvPr>
            <p:cNvSpPr/>
            <p:nvPr/>
          </p:nvSpPr>
          <p:spPr>
            <a:xfrm>
              <a:off x="2864236" y="878529"/>
              <a:ext cx="2408906" cy="1309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DA6017-36E9-44B1-9FC5-CB0997CAD163}"/>
                </a:ext>
              </a:extLst>
            </p:cNvPr>
            <p:cNvSpPr txBox="1"/>
            <p:nvPr/>
          </p:nvSpPr>
          <p:spPr>
            <a:xfrm>
              <a:off x="2864236" y="878529"/>
              <a:ext cx="2408906" cy="1309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1400" b="0" kern="1200" dirty="0">
                  <a:solidFill>
                    <a:schemeClr val="tx2">
                      <a:lumMod val="90000"/>
                    </a:schemeClr>
                  </a:solidFill>
                </a:rPr>
                <a:t>Some of the destroyed rocks will spawn mysterious objects, ghosts, or the so desired treasure!</a:t>
              </a:r>
              <a:endParaRPr lang="en-US" sz="1400" b="0" kern="12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  <p:sp>
        <p:nvSpPr>
          <p:cNvPr id="13" name="Rectangle 12" descr="Coins">
            <a:extLst>
              <a:ext uri="{FF2B5EF4-FFF2-40B4-BE49-F238E27FC236}">
                <a16:creationId xmlns:a16="http://schemas.microsoft.com/office/drawing/2014/main" id="{AE64653E-C161-49B1-9AF7-54C32A6EBAA8}"/>
              </a:ext>
            </a:extLst>
          </p:cNvPr>
          <p:cNvSpPr/>
          <p:nvPr/>
        </p:nvSpPr>
        <p:spPr>
          <a:xfrm>
            <a:off x="7111275" y="2334814"/>
            <a:ext cx="843117" cy="84311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766327"/>
              <a:satOff val="-12515"/>
              <a:lumOff val="784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965455-D7D8-4258-BF42-DF01D4C03743}"/>
              </a:ext>
            </a:extLst>
          </p:cNvPr>
          <p:cNvGrpSpPr/>
          <p:nvPr/>
        </p:nvGrpSpPr>
        <p:grpSpPr>
          <a:xfrm>
            <a:off x="6289881" y="3213343"/>
            <a:ext cx="2408906" cy="1309842"/>
            <a:chOff x="5671238" y="878529"/>
            <a:chExt cx="2408906" cy="130984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3DD294-F23C-4592-AD7F-A074A54F518B}"/>
                </a:ext>
              </a:extLst>
            </p:cNvPr>
            <p:cNvSpPr/>
            <p:nvPr/>
          </p:nvSpPr>
          <p:spPr>
            <a:xfrm>
              <a:off x="5671238" y="878529"/>
              <a:ext cx="2408906" cy="1309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DC5250-1D99-427C-8753-5FCB62306D6E}"/>
                </a:ext>
              </a:extLst>
            </p:cNvPr>
            <p:cNvSpPr txBox="1"/>
            <p:nvPr/>
          </p:nvSpPr>
          <p:spPr>
            <a:xfrm>
              <a:off x="5671238" y="878529"/>
              <a:ext cx="2408906" cy="1309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1400" b="0" kern="1200" dirty="0">
                  <a:solidFill>
                    <a:schemeClr val="tx2">
                      <a:lumMod val="90000"/>
                    </a:schemeClr>
                  </a:solidFill>
                </a:rPr>
                <a:t>Claim your treasure and protect it.</a:t>
              </a:r>
              <a:endParaRPr lang="en-US" sz="1400" b="0" kern="12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  <p:sp>
        <p:nvSpPr>
          <p:cNvPr id="15" name="Rectangle 14" descr="Warning">
            <a:extLst>
              <a:ext uri="{FF2B5EF4-FFF2-40B4-BE49-F238E27FC236}">
                <a16:creationId xmlns:a16="http://schemas.microsoft.com/office/drawing/2014/main" id="{79BAEB15-F605-4822-8A6B-8959492706D0}"/>
              </a:ext>
            </a:extLst>
          </p:cNvPr>
          <p:cNvSpPr/>
          <p:nvPr/>
        </p:nvSpPr>
        <p:spPr>
          <a:xfrm>
            <a:off x="9911067" y="2334814"/>
            <a:ext cx="843117" cy="843117"/>
          </a:xfrm>
          <a:prstGeom prst="rect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1149490"/>
              <a:satOff val="-18772"/>
              <a:lumOff val="1176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E6602B-403B-4C5C-B4C2-E8C19BEB7337}"/>
              </a:ext>
            </a:extLst>
          </p:cNvPr>
          <p:cNvGrpSpPr/>
          <p:nvPr/>
        </p:nvGrpSpPr>
        <p:grpSpPr>
          <a:xfrm>
            <a:off x="9115045" y="3213343"/>
            <a:ext cx="2408906" cy="1309842"/>
            <a:chOff x="8496402" y="878529"/>
            <a:chExt cx="2408906" cy="13098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F96C42-E60D-40C2-9296-993B53349365}"/>
                </a:ext>
              </a:extLst>
            </p:cNvPr>
            <p:cNvSpPr/>
            <p:nvPr/>
          </p:nvSpPr>
          <p:spPr>
            <a:xfrm>
              <a:off x="8496402" y="878529"/>
              <a:ext cx="2408906" cy="1309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AFF5B6-A690-4A44-9FBA-E42ED195CCAE}"/>
                </a:ext>
              </a:extLst>
            </p:cNvPr>
            <p:cNvSpPr txBox="1"/>
            <p:nvPr/>
          </p:nvSpPr>
          <p:spPr>
            <a:xfrm>
              <a:off x="8496402" y="878529"/>
              <a:ext cx="2408906" cy="1309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1400" kern="1200" dirty="0">
                  <a:solidFill>
                    <a:schemeClr val="tx2">
                      <a:lumMod val="90000"/>
                    </a:schemeClr>
                  </a:solidFill>
                </a:rPr>
                <a:t>But this won’t be easy:</a:t>
              </a:r>
              <a:endParaRPr lang="en-US" sz="1400" kern="12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0987D8-B075-4749-B56A-11089227FB6F}"/>
              </a:ext>
            </a:extLst>
          </p:cNvPr>
          <p:cNvGrpSpPr/>
          <p:nvPr/>
        </p:nvGrpSpPr>
        <p:grpSpPr>
          <a:xfrm>
            <a:off x="9115045" y="3442806"/>
            <a:ext cx="2408906" cy="746820"/>
            <a:chOff x="8496402" y="1107992"/>
            <a:chExt cx="2408906" cy="7468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FBAB11-39C3-4024-9144-AEAFD6168BBD}"/>
                </a:ext>
              </a:extLst>
            </p:cNvPr>
            <p:cNvSpPr/>
            <p:nvPr/>
          </p:nvSpPr>
          <p:spPr>
            <a:xfrm>
              <a:off x="8496402" y="1107992"/>
              <a:ext cx="2408906" cy="7468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77E50-F75B-44AE-BC92-80E977B6167A}"/>
                </a:ext>
              </a:extLst>
            </p:cNvPr>
            <p:cNvSpPr txBox="1"/>
            <p:nvPr/>
          </p:nvSpPr>
          <p:spPr>
            <a:xfrm>
              <a:off x="8496402" y="1107992"/>
              <a:ext cx="2408906" cy="746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100" kern="1200" dirty="0">
                  <a:solidFill>
                    <a:schemeClr val="tx2">
                      <a:lumMod val="90000"/>
                    </a:schemeClr>
                  </a:solidFill>
                </a:rPr>
                <a:t>- Ghosts haunt in the inner parts of the mines.</a:t>
              </a:r>
              <a:endParaRPr lang="en-US" sz="1100" kern="1200" dirty="0">
                <a:solidFill>
                  <a:schemeClr val="tx2">
                    <a:lumMod val="90000"/>
                  </a:schemeClr>
                </a:solidFill>
              </a:endParaRP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100" kern="1200" dirty="0">
                  <a:solidFill>
                    <a:schemeClr val="tx2">
                      <a:lumMod val="90000"/>
                    </a:schemeClr>
                  </a:solidFill>
                </a:rPr>
                <a:t>- Other greedy players are looking for the treasure.</a:t>
              </a:r>
              <a:endParaRPr lang="en-US" sz="1100" kern="1200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3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C479-E9F5-4DAE-86D0-1D442181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640" y="639315"/>
            <a:ext cx="6832600" cy="12930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konquer" pitchFamily="2" charset="0"/>
              </a:rPr>
              <a:t>Core Mechanics 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D8F0-29C6-40DF-82E4-72C795A9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Dig</a:t>
            </a:r>
            <a:r>
              <a:rPr lang="en-GB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</a:t>
            </a:r>
            <a:r>
              <a:rPr lang="en-GB" sz="2000" dirty="0">
                <a:solidFill>
                  <a:schemeClr val="tx1">
                    <a:lumMod val="85000"/>
                  </a:schemeClr>
                </a:solidFill>
              </a:rPr>
              <a:t>the player destroys a tile with 1 or multiple hits.</a:t>
            </a:r>
          </a:p>
          <a:p>
            <a:r>
              <a:rPr lang="en-GB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Steal</a:t>
            </a:r>
            <a:r>
              <a:rPr lang="en-GB" sz="2000" b="1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en-GB" sz="2000" dirty="0">
                <a:solidFill>
                  <a:schemeClr val="tx1">
                    <a:lumMod val="85000"/>
                  </a:schemeClr>
                </a:solidFill>
              </a:rPr>
              <a:t>the player can steal the treasure from other players (only in multiplayer mode).</a:t>
            </a:r>
          </a:p>
          <a:p>
            <a:r>
              <a:rPr lang="en-GB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an Object: </a:t>
            </a:r>
            <a:r>
              <a:rPr lang="en-GB" sz="2000" dirty="0">
                <a:solidFill>
                  <a:schemeClr val="tx1">
                    <a:lumMod val="85000"/>
                  </a:schemeClr>
                </a:solidFill>
              </a:rPr>
              <a:t>the player can use an object he collected. Its effect would depend on the type of objects. Only one object can be held at a time and it will be consumed after use.</a:t>
            </a:r>
          </a:p>
          <a:p>
            <a:r>
              <a:rPr lang="en-GB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Ghosts: </a:t>
            </a:r>
            <a:r>
              <a:rPr lang="en-GB" sz="2000" dirty="0">
                <a:solidFill>
                  <a:schemeClr val="tx1">
                    <a:lumMod val="85000"/>
                  </a:schemeClr>
                </a:solidFill>
              </a:rPr>
              <a:t>the player cannot kill the ghosts, but they will catch him/her causing a respawn.</a:t>
            </a:r>
          </a:p>
          <a:p>
            <a:r>
              <a:rPr lang="en-GB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Respawn: </a:t>
            </a:r>
            <a:r>
              <a:rPr lang="en-GB" sz="2000" dirty="0">
                <a:solidFill>
                  <a:schemeClr val="tx1">
                    <a:lumMod val="85000"/>
                  </a:schemeClr>
                </a:solidFill>
              </a:rPr>
              <a:t>the player will start at the beginning of the level and will be able to move after 2 seconds.</a:t>
            </a:r>
            <a:endParaRPr lang="en-GB" sz="2000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en-GB" sz="2000" dirty="0"/>
          </a:p>
        </p:txBody>
      </p:sp>
      <p:pic>
        <p:nvPicPr>
          <p:cNvPr id="9" name="Graphic 6" descr="Gears">
            <a:extLst>
              <a:ext uri="{FF2B5EF4-FFF2-40B4-BE49-F238E27FC236}">
                <a16:creationId xmlns:a16="http://schemas.microsoft.com/office/drawing/2014/main" id="{B908D3F5-27D7-4348-AE8A-F22E11A43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27278" y="2057401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CBD45-AD01-454D-A09B-97E63AD7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21" y="3141741"/>
            <a:ext cx="3532553" cy="1305214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konquer" pitchFamily="2" charset="0"/>
              </a:rPr>
              <a:t>Gameplay Flow</a:t>
            </a:r>
            <a:endParaRPr lang="en-GB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D917D249-E959-4E70-B428-3E1ED52B0FE2}"/>
              </a:ext>
            </a:extLst>
          </p:cNvPr>
          <p:cNvSpPr/>
          <p:nvPr/>
        </p:nvSpPr>
        <p:spPr>
          <a:xfrm>
            <a:off x="2934314" y="1105584"/>
            <a:ext cx="6111615" cy="5377528"/>
          </a:xfrm>
          <a:prstGeom prst="circularArrow">
            <a:avLst>
              <a:gd name="adj1" fmla="val 5544"/>
              <a:gd name="adj2" fmla="val 330680"/>
              <a:gd name="adj3" fmla="val 14624836"/>
              <a:gd name="adj4" fmla="val 16888087"/>
              <a:gd name="adj5" fmla="val 5757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EC28CE-9949-43E6-A1E3-9C1E9DB5BEF2}"/>
              </a:ext>
            </a:extLst>
          </p:cNvPr>
          <p:cNvGrpSpPr/>
          <p:nvPr/>
        </p:nvGrpSpPr>
        <p:grpSpPr>
          <a:xfrm>
            <a:off x="5218127" y="1151837"/>
            <a:ext cx="1543987" cy="771993"/>
            <a:chOff x="4334219" y="2406"/>
            <a:chExt cx="1543987" cy="77199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955B32D-0F11-4082-AA5A-B633512FA33A}"/>
                </a:ext>
              </a:extLst>
            </p:cNvPr>
            <p:cNvSpPr/>
            <p:nvPr/>
          </p:nvSpPr>
          <p:spPr>
            <a:xfrm>
              <a:off x="4334219" y="2406"/>
              <a:ext cx="1543987" cy="77199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5">
              <a:extLst>
                <a:ext uri="{FF2B5EF4-FFF2-40B4-BE49-F238E27FC236}">
                  <a16:creationId xmlns:a16="http://schemas.microsoft.com/office/drawing/2014/main" id="{23449C2B-E328-41E4-B568-A5BB835CB65A}"/>
                </a:ext>
              </a:extLst>
            </p:cNvPr>
            <p:cNvSpPr txBox="1"/>
            <p:nvPr/>
          </p:nvSpPr>
          <p:spPr>
            <a:xfrm>
              <a:off x="4371905" y="40092"/>
              <a:ext cx="1468615" cy="696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Single and competitive multiplayer modes</a:t>
              </a:r>
              <a:endParaRPr lang="en-US" sz="1200" kern="12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8A38E8-6436-47D0-92D2-9410E4D6691B}"/>
              </a:ext>
            </a:extLst>
          </p:cNvPr>
          <p:cNvGrpSpPr/>
          <p:nvPr/>
        </p:nvGrpSpPr>
        <p:grpSpPr>
          <a:xfrm>
            <a:off x="7435967" y="2018070"/>
            <a:ext cx="1543987" cy="771993"/>
            <a:chOff x="6552059" y="868639"/>
            <a:chExt cx="1543987" cy="77199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FDD1346-8F23-4260-BC57-72F53F91A4F1}"/>
                </a:ext>
              </a:extLst>
            </p:cNvPr>
            <p:cNvSpPr/>
            <p:nvPr/>
          </p:nvSpPr>
          <p:spPr>
            <a:xfrm>
              <a:off x="6552059" y="868639"/>
              <a:ext cx="1543987" cy="77199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7">
              <a:extLst>
                <a:ext uri="{FF2B5EF4-FFF2-40B4-BE49-F238E27FC236}">
                  <a16:creationId xmlns:a16="http://schemas.microsoft.com/office/drawing/2014/main" id="{D086E4AB-4D89-4466-ADBA-DA3836E09E39}"/>
                </a:ext>
              </a:extLst>
            </p:cNvPr>
            <p:cNvSpPr txBox="1"/>
            <p:nvPr/>
          </p:nvSpPr>
          <p:spPr>
            <a:xfrm>
              <a:off x="6589745" y="906325"/>
              <a:ext cx="1468615" cy="696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100" kern="1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The player can </a:t>
              </a:r>
              <a:r>
                <a:rPr lang="en-GB" sz="1100" b="1" kern="1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“Dig” </a:t>
              </a:r>
              <a:r>
                <a:rPr lang="en-GB" sz="1100" kern="1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and create new path in the maze-like cavern</a:t>
              </a:r>
              <a:endParaRPr lang="en-US" sz="1100" kern="12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4A6E12-17D9-465D-8E87-1563B47DEC33}"/>
              </a:ext>
            </a:extLst>
          </p:cNvPr>
          <p:cNvGrpSpPr/>
          <p:nvPr/>
        </p:nvGrpSpPr>
        <p:grpSpPr>
          <a:xfrm>
            <a:off x="7903792" y="3412922"/>
            <a:ext cx="1618886" cy="780918"/>
            <a:chOff x="7019884" y="2263491"/>
            <a:chExt cx="1618886" cy="78091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CDF5F9D-FB3F-4130-8586-E71719283261}"/>
                </a:ext>
              </a:extLst>
            </p:cNvPr>
            <p:cNvSpPr/>
            <p:nvPr/>
          </p:nvSpPr>
          <p:spPr>
            <a:xfrm>
              <a:off x="7019884" y="2263491"/>
              <a:ext cx="1618886" cy="780918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9">
              <a:extLst>
                <a:ext uri="{FF2B5EF4-FFF2-40B4-BE49-F238E27FC236}">
                  <a16:creationId xmlns:a16="http://schemas.microsoft.com/office/drawing/2014/main" id="{9BA5D2C0-BF55-4445-BA2A-3D4D1C5FC570}"/>
                </a:ext>
              </a:extLst>
            </p:cNvPr>
            <p:cNvSpPr txBox="1"/>
            <p:nvPr/>
          </p:nvSpPr>
          <p:spPr>
            <a:xfrm>
              <a:off x="7058005" y="2301612"/>
              <a:ext cx="1542644" cy="704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50" kern="1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Random elements, like objects, ghosts, or the treasure, will spawn after destroying each tile</a:t>
              </a:r>
              <a:endParaRPr lang="en-US" sz="1050" kern="12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698C70-15EE-4065-A0A2-518E0F03600A}"/>
              </a:ext>
            </a:extLst>
          </p:cNvPr>
          <p:cNvGrpSpPr/>
          <p:nvPr/>
        </p:nvGrpSpPr>
        <p:grpSpPr>
          <a:xfrm>
            <a:off x="7288836" y="5027058"/>
            <a:ext cx="1543987" cy="771993"/>
            <a:chOff x="6404928" y="3877627"/>
            <a:chExt cx="1543987" cy="77199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8D1C53-E934-4902-8063-7AC88264F1BB}"/>
                </a:ext>
              </a:extLst>
            </p:cNvPr>
            <p:cNvSpPr/>
            <p:nvPr/>
          </p:nvSpPr>
          <p:spPr>
            <a:xfrm>
              <a:off x="6404928" y="3877627"/>
              <a:ext cx="1543987" cy="77199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11">
              <a:extLst>
                <a:ext uri="{FF2B5EF4-FFF2-40B4-BE49-F238E27FC236}">
                  <a16:creationId xmlns:a16="http://schemas.microsoft.com/office/drawing/2014/main" id="{5B20E660-87FF-47BD-8501-AF0F66445728}"/>
                </a:ext>
              </a:extLst>
            </p:cNvPr>
            <p:cNvSpPr txBox="1"/>
            <p:nvPr/>
          </p:nvSpPr>
          <p:spPr>
            <a:xfrm>
              <a:off x="6442614" y="3915313"/>
              <a:ext cx="1468615" cy="696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The Treasure spawns only in the inner sections of the level.</a:t>
              </a:r>
              <a:endParaRPr lang="en-US" sz="1200" kern="12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93EC82-EAC4-41EB-BEF2-DFE9C2FE0D68}"/>
              </a:ext>
            </a:extLst>
          </p:cNvPr>
          <p:cNvGrpSpPr/>
          <p:nvPr/>
        </p:nvGrpSpPr>
        <p:grpSpPr>
          <a:xfrm>
            <a:off x="5218127" y="5738216"/>
            <a:ext cx="1543987" cy="771993"/>
            <a:chOff x="4334219" y="4588785"/>
            <a:chExt cx="1543987" cy="77199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27B2549-4FD8-4473-98BB-844ECD4DE25C}"/>
                </a:ext>
              </a:extLst>
            </p:cNvPr>
            <p:cNvSpPr/>
            <p:nvPr/>
          </p:nvSpPr>
          <p:spPr>
            <a:xfrm>
              <a:off x="4334219" y="4588785"/>
              <a:ext cx="1543987" cy="77199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13">
              <a:extLst>
                <a:ext uri="{FF2B5EF4-FFF2-40B4-BE49-F238E27FC236}">
                  <a16:creationId xmlns:a16="http://schemas.microsoft.com/office/drawing/2014/main" id="{55935607-7B53-4999-85AF-32474D519C08}"/>
                </a:ext>
              </a:extLst>
            </p:cNvPr>
            <p:cNvSpPr txBox="1"/>
            <p:nvPr/>
          </p:nvSpPr>
          <p:spPr>
            <a:xfrm>
              <a:off x="4371905" y="4626471"/>
              <a:ext cx="1468615" cy="696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Ghosts haunt the inner areas</a:t>
              </a:r>
              <a:endParaRPr lang="en-US" sz="1400" kern="12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CB503D-616C-41C4-8F63-FFDC8A67019C}"/>
              </a:ext>
            </a:extLst>
          </p:cNvPr>
          <p:cNvGrpSpPr/>
          <p:nvPr/>
        </p:nvGrpSpPr>
        <p:grpSpPr>
          <a:xfrm>
            <a:off x="3161506" y="5042675"/>
            <a:ext cx="1543987" cy="771993"/>
            <a:chOff x="2277598" y="3893244"/>
            <a:chExt cx="1543987" cy="77199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3D6A451-851B-4233-A7A3-258535FCE898}"/>
                </a:ext>
              </a:extLst>
            </p:cNvPr>
            <p:cNvSpPr/>
            <p:nvPr/>
          </p:nvSpPr>
          <p:spPr>
            <a:xfrm>
              <a:off x="2277598" y="3893244"/>
              <a:ext cx="1543987" cy="77199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15">
              <a:extLst>
                <a:ext uri="{FF2B5EF4-FFF2-40B4-BE49-F238E27FC236}">
                  <a16:creationId xmlns:a16="http://schemas.microsoft.com/office/drawing/2014/main" id="{9E0034AB-4782-4C04-BBA6-2E427005DBB4}"/>
                </a:ext>
              </a:extLst>
            </p:cNvPr>
            <p:cNvSpPr txBox="1"/>
            <p:nvPr/>
          </p:nvSpPr>
          <p:spPr>
            <a:xfrm>
              <a:off x="2315284" y="3930930"/>
              <a:ext cx="1468615" cy="696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/>
                <a:t>No interactions between players, unless…</a:t>
              </a:r>
              <a:endParaRPr lang="en-US" sz="12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63377E-6DEF-4044-A9C8-16C26BF320AC}"/>
              </a:ext>
            </a:extLst>
          </p:cNvPr>
          <p:cNvGrpSpPr/>
          <p:nvPr/>
        </p:nvGrpSpPr>
        <p:grpSpPr>
          <a:xfrm>
            <a:off x="2447891" y="3396904"/>
            <a:ext cx="1543987" cy="771993"/>
            <a:chOff x="1563983" y="2247473"/>
            <a:chExt cx="1543987" cy="77199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45CA8DF-E902-447B-9B76-8FED8B9E0A88}"/>
                </a:ext>
              </a:extLst>
            </p:cNvPr>
            <p:cNvSpPr/>
            <p:nvPr/>
          </p:nvSpPr>
          <p:spPr>
            <a:xfrm>
              <a:off x="1563983" y="2247473"/>
              <a:ext cx="1543987" cy="7719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: Rounded Corners 17">
              <a:extLst>
                <a:ext uri="{FF2B5EF4-FFF2-40B4-BE49-F238E27FC236}">
                  <a16:creationId xmlns:a16="http://schemas.microsoft.com/office/drawing/2014/main" id="{7A5D60B7-8968-4CC3-A5C0-B69537C12E61}"/>
                </a:ext>
              </a:extLst>
            </p:cNvPr>
            <p:cNvSpPr txBox="1"/>
            <p:nvPr/>
          </p:nvSpPr>
          <p:spPr>
            <a:xfrm>
              <a:off x="1601669" y="2285159"/>
              <a:ext cx="1468615" cy="696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50" kern="1200" dirty="0">
                  <a:solidFill>
                    <a:schemeClr val="tx1">
                      <a:lumMod val="95000"/>
                    </a:schemeClr>
                  </a:solidFill>
                </a:rPr>
                <a:t>When a player finds the treasure, he/she must protect it from the other players for 30 seconds to win</a:t>
              </a:r>
              <a:endParaRPr lang="en-US" sz="1050" kern="120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B0CDAC-E929-40D2-93C2-6ACC72109AA9}"/>
              </a:ext>
            </a:extLst>
          </p:cNvPr>
          <p:cNvGrpSpPr/>
          <p:nvPr/>
        </p:nvGrpSpPr>
        <p:grpSpPr>
          <a:xfrm>
            <a:off x="2930146" y="2018067"/>
            <a:ext cx="1543987" cy="771993"/>
            <a:chOff x="2046238" y="868636"/>
            <a:chExt cx="1543987" cy="77199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2C83C81-867A-4A62-B538-EFECE2963CEF}"/>
                </a:ext>
              </a:extLst>
            </p:cNvPr>
            <p:cNvSpPr/>
            <p:nvPr/>
          </p:nvSpPr>
          <p:spPr>
            <a:xfrm>
              <a:off x="2046238" y="868636"/>
              <a:ext cx="1543987" cy="77199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19">
              <a:extLst>
                <a:ext uri="{FF2B5EF4-FFF2-40B4-BE49-F238E27FC236}">
                  <a16:creationId xmlns:a16="http://schemas.microsoft.com/office/drawing/2014/main" id="{E5D83B20-6705-4B96-BC1A-6FF9EE5718B8}"/>
                </a:ext>
              </a:extLst>
            </p:cNvPr>
            <p:cNvSpPr txBox="1"/>
            <p:nvPr/>
          </p:nvSpPr>
          <p:spPr>
            <a:xfrm>
              <a:off x="2083924" y="906322"/>
              <a:ext cx="1468615" cy="696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Other players will be able to steal the treasure</a:t>
              </a:r>
              <a:endParaRPr lang="en-US" sz="1300" kern="12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85" y="801039"/>
            <a:ext cx="6988871" cy="57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8AA0-E577-4E14-8892-511ED0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144" y="560817"/>
            <a:ext cx="8610599" cy="1303867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konquer" pitchFamily="2" charset="0"/>
              </a:rPr>
              <a:t>inspirations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2DA7F-7320-4865-B754-5C737FF6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04" y="1757206"/>
            <a:ext cx="3456432" cy="617320"/>
          </a:xfrm>
        </p:spPr>
        <p:txBody>
          <a:bodyPr/>
          <a:lstStyle/>
          <a:p>
            <a:pPr algn="ctr"/>
            <a:r>
              <a:rPr lang="en-GB" b="1" dirty="0">
                <a:latin typeface="+mj-lt"/>
                <a:ea typeface="Adobe Gothic Std B" panose="020B0800000000000000" pitchFamily="34" charset="-128"/>
              </a:rPr>
              <a:t>Bomberman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E2FDA6-EDBB-4367-AD84-DBE2F766E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63"/>
          <a:stretch/>
        </p:blipFill>
        <p:spPr>
          <a:xfrm>
            <a:off x="203198" y="2534718"/>
            <a:ext cx="3765243" cy="32187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7E29C-5C39-4E6A-9618-BDAFB0F74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7784" y="1766553"/>
            <a:ext cx="3456432" cy="626534"/>
          </a:xfrm>
        </p:spPr>
        <p:txBody>
          <a:bodyPr/>
          <a:lstStyle/>
          <a:p>
            <a:pPr algn="ctr"/>
            <a:r>
              <a:rPr lang="en-GB" b="1" dirty="0"/>
              <a:t>TowerFall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7A839C-A0DE-4213-9C9B-A3507C883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7311" y="1766553"/>
            <a:ext cx="3456432" cy="626534"/>
          </a:xfrm>
        </p:spPr>
        <p:txBody>
          <a:bodyPr/>
          <a:lstStyle/>
          <a:p>
            <a:pPr algn="ctr"/>
            <a:r>
              <a:rPr lang="en-GB" b="1" dirty="0"/>
              <a:t>Spelunky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F2685A-DF6D-4CB8-A1CF-37E2DED03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86" r="17514" b="7981"/>
          <a:stretch/>
        </p:blipFill>
        <p:spPr>
          <a:xfrm>
            <a:off x="4141499" y="2534717"/>
            <a:ext cx="3847313" cy="3218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19498E-4564-4BD5-8EF4-8BC1C9678B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27409"/>
          <a:stretch/>
        </p:blipFill>
        <p:spPr>
          <a:xfrm>
            <a:off x="8161871" y="2534717"/>
            <a:ext cx="3847312" cy="3218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A9C1E6-D46D-4E77-AC21-FED54B4305F5}"/>
              </a:ext>
            </a:extLst>
          </p:cNvPr>
          <p:cNvSpPr txBox="1"/>
          <p:nvPr/>
        </p:nvSpPr>
        <p:spPr>
          <a:xfrm>
            <a:off x="3642058" y="6037610"/>
            <a:ext cx="484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…and the classic “Tag” game (reversed)</a:t>
            </a:r>
          </a:p>
        </p:txBody>
      </p:sp>
    </p:spTree>
    <p:extLst>
      <p:ext uri="{BB962C8B-B14F-4D97-AF65-F5344CB8AC3E}">
        <p14:creationId xmlns:p14="http://schemas.microsoft.com/office/powerpoint/2010/main" val="150200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FD21-32A1-4A6C-BBC2-4579F933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78" y="610219"/>
            <a:ext cx="11423262" cy="12930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konquer" pitchFamily="2" charset="0"/>
              </a:rPr>
              <a:t>Future ideas to consider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34197CA-72DF-4BB5-8239-CE70804C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802" y="2057400"/>
            <a:ext cx="6832600" cy="40241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 of sprites for the dwarves/ghosts (the first development stage will use simple shapes for characters and enemies).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Adding random items (powerups, weapons, etc.)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Adding other types of enemies (“killable” monsters in order to support temporary cooperation for the players).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More maps (considering procedural generated maps).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Different winning conditions/modes.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CA398A45-E997-4A21-9814-55BA01F3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0195" y="2246981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7EEB-5F25-4A42-8691-78F4AB9AD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60644"/>
            <a:ext cx="9448800" cy="764003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konquer" pitchFamily="2" charset="0"/>
              </a:rPr>
              <a:t>Thanks for the attention</a:t>
            </a:r>
            <a:endParaRPr lang="en-GB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F278A8-B03D-45B1-99C9-6AA97486F609}"/>
              </a:ext>
            </a:extLst>
          </p:cNvPr>
          <p:cNvSpPr txBox="1">
            <a:spLocks/>
          </p:cNvSpPr>
          <p:nvPr/>
        </p:nvSpPr>
        <p:spPr>
          <a:xfrm>
            <a:off x="1790700" y="3214396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onquer" pitchFamily="2" charset="0"/>
              </a:rPr>
              <a:t>dig  it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255600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Gothic Std B</vt:lpstr>
      <vt:lpstr>Arial</vt:lpstr>
      <vt:lpstr>Century Gothic</vt:lpstr>
      <vt:lpstr>konquer</vt:lpstr>
      <vt:lpstr>Wingdings 2</vt:lpstr>
      <vt:lpstr>Vapor Trail</vt:lpstr>
      <vt:lpstr>Dig  It</vt:lpstr>
      <vt:lpstr>Game Concept </vt:lpstr>
      <vt:lpstr>Core Mechanics </vt:lpstr>
      <vt:lpstr>Gameplay Flow</vt:lpstr>
      <vt:lpstr>inspirations</vt:lpstr>
      <vt:lpstr>Future ideas to consider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  It</dc:title>
  <dc:creator>Andrea Silvestro Ortino</dc:creator>
  <cp:lastModifiedBy>bob</cp:lastModifiedBy>
  <cp:revision>5</cp:revision>
  <dcterms:created xsi:type="dcterms:W3CDTF">2019-02-03T18:14:08Z</dcterms:created>
  <dcterms:modified xsi:type="dcterms:W3CDTF">2019-02-07T10:45:22Z</dcterms:modified>
</cp:coreProperties>
</file>