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57" r:id="rId5"/>
    <p:sldId id="291" r:id="rId6"/>
    <p:sldId id="258" r:id="rId7"/>
    <p:sldId id="279" r:id="rId8"/>
    <p:sldId id="266" r:id="rId9"/>
    <p:sldId id="280" r:id="rId10"/>
    <p:sldId id="282" r:id="rId11"/>
    <p:sldId id="267" r:id="rId12"/>
    <p:sldId id="286" r:id="rId13"/>
    <p:sldId id="278" r:id="rId14"/>
    <p:sldId id="293" r:id="rId15"/>
    <p:sldId id="25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8C9D"/>
    <a:srgbClr val="5E889A"/>
    <a:srgbClr val="588497"/>
    <a:srgbClr val="558295"/>
    <a:srgbClr val="578397"/>
    <a:srgbClr val="538094"/>
    <a:srgbClr val="6F96A3"/>
    <a:srgbClr val="4A6C78"/>
    <a:srgbClr val="FFFFFF"/>
    <a:srgbClr val="8DA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25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Arial" panose="020B060402020209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5.jpe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85.xml"/><Relationship Id="rId5" Type="http://schemas.openxmlformats.org/officeDocument/2006/relationships/image" Target="../media/image6.jpe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2.jpeg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5.xml"/><Relationship Id="rId4" Type="http://schemas.openxmlformats.org/officeDocument/2006/relationships/image" Target="../media/image3.jpeg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150110" y="2677160"/>
            <a:ext cx="7919720" cy="1008000"/>
          </a:xfrm>
          <a:prstGeom prst="roundRect">
            <a:avLst/>
          </a:prstGeom>
          <a:solidFill>
            <a:srgbClr val="FE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50745" y="2677160"/>
            <a:ext cx="7919720" cy="972185"/>
          </a:xfrm>
        </p:spPr>
        <p:txBody>
          <a:bodyPr/>
          <a:lstStyle/>
          <a:p>
            <a:r>
              <a:rPr lang="en-US" altLang="en-US" sz="4400">
                <a:gradFill>
                  <a:gsLst>
                    <a:gs pos="0">
                      <a:srgbClr val="4A6C78"/>
                    </a:gs>
                    <a:gs pos="100000">
                      <a:srgbClr val="648FA0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Data Lake Analytics</a:t>
            </a:r>
            <a:endParaRPr lang="en-US" altLang="en-US" sz="4400">
              <a:gradFill>
                <a:gsLst>
                  <a:gs pos="0">
                    <a:srgbClr val="4A6C78"/>
                  </a:gs>
                  <a:gs pos="100000">
                    <a:srgbClr val="648FA0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2028000" y="3867150"/>
            <a:ext cx="8136000" cy="4508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End-to-End Data Pipeline with Azure Data Factory, ADLS, and Power BI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pic>
        <p:nvPicPr>
          <p:cNvPr id="2" name="Picture 1" descr="v1"/>
          <p:cNvPicPr>
            <a:picLocks noChangeAspect="1"/>
          </p:cNvPicPr>
          <p:nvPr/>
        </p:nvPicPr>
        <p:blipFill>
          <a:blip r:embed="rId2"/>
          <a:srcRect l="66129" t="6172" r="3398" b="27195"/>
          <a:stretch>
            <a:fillRect/>
          </a:stretch>
        </p:blipFill>
        <p:spPr>
          <a:xfrm>
            <a:off x="3494405" y="2560320"/>
            <a:ext cx="2699385" cy="2564130"/>
          </a:xfrm>
          <a:prstGeom prst="rect">
            <a:avLst/>
          </a:prstGeom>
        </p:spPr>
      </p:pic>
      <p:pic>
        <p:nvPicPr>
          <p:cNvPr id="3" name="Picture 2" descr="v1"/>
          <p:cNvPicPr>
            <a:picLocks noChangeAspect="1"/>
          </p:cNvPicPr>
          <p:nvPr/>
        </p:nvPicPr>
        <p:blipFill>
          <a:blip r:embed="rId2"/>
          <a:srcRect l="37226" t="6023" r="34452" b="27343"/>
          <a:stretch>
            <a:fillRect/>
          </a:stretch>
        </p:blipFill>
        <p:spPr>
          <a:xfrm>
            <a:off x="1170940" y="4124960"/>
            <a:ext cx="2508885" cy="2564130"/>
          </a:xfrm>
          <a:prstGeom prst="rect">
            <a:avLst/>
          </a:prstGeom>
        </p:spPr>
      </p:pic>
      <p:pic>
        <p:nvPicPr>
          <p:cNvPr id="5" name="Picture 4" descr="v1"/>
          <p:cNvPicPr>
            <a:picLocks noChangeAspect="1"/>
          </p:cNvPicPr>
          <p:nvPr/>
        </p:nvPicPr>
        <p:blipFill>
          <a:blip r:embed="rId2"/>
          <a:srcRect l="4616" t="6172" r="66186" b="27195"/>
          <a:stretch>
            <a:fillRect/>
          </a:stretch>
        </p:blipFill>
        <p:spPr>
          <a:xfrm>
            <a:off x="1093470" y="1030605"/>
            <a:ext cx="2586355" cy="2564130"/>
          </a:xfrm>
          <a:prstGeom prst="rect">
            <a:avLst/>
          </a:prstGeom>
        </p:spPr>
      </p:pic>
      <p:sp>
        <p:nvSpPr>
          <p:cNvPr id="6" name="圆角矩形 2"/>
          <p:cNvSpPr/>
          <p:nvPr/>
        </p:nvSpPr>
        <p:spPr>
          <a:xfrm>
            <a:off x="7236460" y="1565910"/>
            <a:ext cx="3865245" cy="1123315"/>
          </a:xfrm>
          <a:prstGeom prst="roundRect">
            <a:avLst/>
          </a:prstGeom>
          <a:gradFill>
            <a:gsLst>
              <a:gs pos="0">
                <a:srgbClr val="588497"/>
              </a:gs>
              <a:gs pos="100000">
                <a:srgbClr val="8EACB7"/>
              </a:gs>
            </a:gsLst>
            <a:lin ang="0" scaled="0"/>
          </a:gradFill>
          <a:ln>
            <a:solidFill>
              <a:srgbClr val="4A6C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7236460" y="3205480"/>
            <a:ext cx="3865245" cy="1123315"/>
          </a:xfrm>
          <a:prstGeom prst="roundRect">
            <a:avLst/>
          </a:prstGeom>
          <a:gradFill>
            <a:gsLst>
              <a:gs pos="0">
                <a:srgbClr val="5E889A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7236460" y="4845050"/>
            <a:ext cx="3865245" cy="1123315"/>
          </a:xfrm>
          <a:prstGeom prst="roundRect">
            <a:avLst/>
          </a:prstGeom>
          <a:gradFill>
            <a:gsLst>
              <a:gs pos="0">
                <a:srgbClr val="648C9D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7330440" y="4856480"/>
            <a:ext cx="3611880" cy="97155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Business is driven by many small transactions over fewer high-value ones.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7331075" y="3429000"/>
            <a:ext cx="3673475" cy="82677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Sales peak mid-month, especially on days 10–12.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331075" y="1617980"/>
            <a:ext cx="3674110" cy="102616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Day 11 records the highest monthly sales contribution (16%).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516370" y="2104390"/>
            <a:ext cx="720000" cy="0"/>
          </a:xfrm>
          <a:prstGeom prst="line">
            <a:avLst/>
          </a:prstGeom>
          <a:ln>
            <a:solidFill>
              <a:srgbClr val="4A6C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3"/>
          <p:cNvCxnSpPr/>
          <p:nvPr/>
        </p:nvCxnSpPr>
        <p:spPr>
          <a:xfrm>
            <a:off x="6610350" y="5403850"/>
            <a:ext cx="720000" cy="0"/>
          </a:xfrm>
          <a:prstGeom prst="line">
            <a:avLst/>
          </a:prstGeom>
          <a:ln>
            <a:solidFill>
              <a:srgbClr val="4A6C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/>
          <p:cNvCxnSpPr/>
          <p:nvPr/>
        </p:nvCxnSpPr>
        <p:spPr>
          <a:xfrm>
            <a:off x="6516370" y="3766820"/>
            <a:ext cx="720000" cy="0"/>
          </a:xfrm>
          <a:prstGeom prst="line">
            <a:avLst/>
          </a:prstGeom>
          <a:ln>
            <a:solidFill>
              <a:srgbClr val="4A6C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Visualization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Visualization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236460" y="1565910"/>
            <a:ext cx="3865245" cy="1123315"/>
          </a:xfrm>
          <a:prstGeom prst="roundRect">
            <a:avLst/>
          </a:prstGeom>
          <a:gradFill>
            <a:gsLst>
              <a:gs pos="0">
                <a:srgbClr val="4D7D91"/>
              </a:gs>
              <a:gs pos="100000">
                <a:srgbClr val="8EACB7"/>
              </a:gs>
            </a:gsLst>
            <a:lin ang="0" scaled="0"/>
          </a:gradFill>
          <a:ln>
            <a:solidFill>
              <a:srgbClr val="4A6C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236460" y="3205480"/>
            <a:ext cx="3865245" cy="1123315"/>
          </a:xfrm>
          <a:prstGeom prst="roundRect">
            <a:avLst/>
          </a:prstGeom>
          <a:gradFill>
            <a:gsLst>
              <a:gs pos="0">
                <a:srgbClr val="538094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236460" y="4845050"/>
            <a:ext cx="3865245" cy="1123315"/>
          </a:xfrm>
          <a:prstGeom prst="roundRect">
            <a:avLst/>
          </a:prstGeom>
          <a:gradFill>
            <a:gsLst>
              <a:gs pos="0">
                <a:srgbClr val="558295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highlight>
                <a:srgbClr val="C0C0C0"/>
              </a:highlight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7374890" y="4937125"/>
            <a:ext cx="3629025" cy="105092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en-US" sz="1600" dirty="0">
                <a:solidFill>
                  <a:schemeClr val="bg1"/>
                </a:solidFill>
                <a:ea typeface="Arial" panose="020B0604020202090204" pitchFamily="34" charset="0"/>
              </a:rPr>
              <a:t>2010 shows the highest sales, with missing year data indicating quality issues.</a:t>
            </a:r>
            <a:endParaRPr lang="en-US" altLang="en-US" sz="16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7331075" y="3354070"/>
            <a:ext cx="3673475" cy="82677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Year-wise sales trend dominates over month/day breakdowns.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330440" y="1663065"/>
            <a:ext cx="3674110" cy="1026160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Sales are dominated by the United Kingdom (~90%).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516370" y="2104390"/>
            <a:ext cx="720000" cy="0"/>
          </a:xfrm>
          <a:prstGeom prst="line">
            <a:avLst/>
          </a:prstGeom>
          <a:ln>
            <a:solidFill>
              <a:srgbClr val="4A6C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v2"/>
          <p:cNvPicPr>
            <a:picLocks noChangeAspect="1"/>
          </p:cNvPicPr>
          <p:nvPr/>
        </p:nvPicPr>
        <p:blipFill>
          <a:blip r:embed="rId5"/>
          <a:srcRect l="3974" t="18039" r="73288" b="15498"/>
          <a:stretch>
            <a:fillRect/>
          </a:stretch>
        </p:blipFill>
        <p:spPr>
          <a:xfrm>
            <a:off x="386715" y="689610"/>
            <a:ext cx="2241550" cy="3294380"/>
          </a:xfrm>
          <a:prstGeom prst="rect">
            <a:avLst/>
          </a:prstGeom>
        </p:spPr>
      </p:pic>
      <p:cxnSp>
        <p:nvCxnSpPr>
          <p:cNvPr id="16" name="直接连接符 13"/>
          <p:cNvCxnSpPr/>
          <p:nvPr/>
        </p:nvCxnSpPr>
        <p:spPr>
          <a:xfrm>
            <a:off x="6610350" y="5403850"/>
            <a:ext cx="720000" cy="0"/>
          </a:xfrm>
          <a:prstGeom prst="line">
            <a:avLst/>
          </a:prstGeom>
          <a:ln>
            <a:solidFill>
              <a:srgbClr val="4A6C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3"/>
          <p:cNvCxnSpPr/>
          <p:nvPr/>
        </p:nvCxnSpPr>
        <p:spPr>
          <a:xfrm>
            <a:off x="6516370" y="3766820"/>
            <a:ext cx="720000" cy="0"/>
          </a:xfrm>
          <a:prstGeom prst="line">
            <a:avLst/>
          </a:prstGeom>
          <a:ln>
            <a:solidFill>
              <a:srgbClr val="4A6C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v2"/>
          <p:cNvPicPr>
            <a:picLocks noChangeAspect="1"/>
          </p:cNvPicPr>
          <p:nvPr/>
        </p:nvPicPr>
        <p:blipFill>
          <a:blip r:embed="rId5"/>
          <a:srcRect l="29322" t="14947" r="43957" b="12177"/>
          <a:stretch>
            <a:fillRect/>
          </a:stretch>
        </p:blipFill>
        <p:spPr>
          <a:xfrm>
            <a:off x="2472690" y="2333625"/>
            <a:ext cx="2154555" cy="3070225"/>
          </a:xfrm>
          <a:prstGeom prst="rect">
            <a:avLst/>
          </a:prstGeom>
        </p:spPr>
      </p:pic>
      <p:pic>
        <p:nvPicPr>
          <p:cNvPr id="20" name="Picture 19" descr="v2"/>
          <p:cNvPicPr>
            <a:picLocks noChangeAspect="1"/>
          </p:cNvPicPr>
          <p:nvPr/>
        </p:nvPicPr>
        <p:blipFill>
          <a:blip r:embed="rId5"/>
          <a:srcRect l="56050" t="18019" r="15528" b="14448"/>
          <a:stretch>
            <a:fillRect/>
          </a:stretch>
        </p:blipFill>
        <p:spPr>
          <a:xfrm>
            <a:off x="4455795" y="3855720"/>
            <a:ext cx="2154555" cy="267462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5328" y="807085"/>
            <a:ext cx="5014595" cy="58356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en-US" sz="32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Conclusion</a:t>
            </a:r>
            <a:endParaRPr lang="en-US" altLang="en-US" sz="32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7449795" y="4615537"/>
            <a:ext cx="465137" cy="527050"/>
          </a:xfrm>
          <a:custGeom>
            <a:avLst/>
            <a:gdLst>
              <a:gd name="T0" fmla="*/ 54 w 105"/>
              <a:gd name="T1" fmla="*/ 33 h 119"/>
              <a:gd name="T2" fmla="*/ 51 w 105"/>
              <a:gd name="T3" fmla="*/ 33 h 119"/>
              <a:gd name="T4" fmla="*/ 51 w 105"/>
              <a:gd name="T5" fmla="*/ 66 h 119"/>
              <a:gd name="T6" fmla="*/ 49 w 105"/>
              <a:gd name="T7" fmla="*/ 69 h 119"/>
              <a:gd name="T8" fmla="*/ 50 w 105"/>
              <a:gd name="T9" fmla="*/ 71 h 119"/>
              <a:gd name="T10" fmla="*/ 51 w 105"/>
              <a:gd name="T11" fmla="*/ 70 h 119"/>
              <a:gd name="T12" fmla="*/ 51 w 105"/>
              <a:gd name="T13" fmla="*/ 73 h 119"/>
              <a:gd name="T14" fmla="*/ 54 w 105"/>
              <a:gd name="T15" fmla="*/ 73 h 119"/>
              <a:gd name="T16" fmla="*/ 54 w 105"/>
              <a:gd name="T17" fmla="*/ 67 h 119"/>
              <a:gd name="T18" fmla="*/ 72 w 105"/>
              <a:gd name="T19" fmla="*/ 49 h 119"/>
              <a:gd name="T20" fmla="*/ 71 w 105"/>
              <a:gd name="T21" fmla="*/ 47 h 119"/>
              <a:gd name="T22" fmla="*/ 54 w 105"/>
              <a:gd name="T23" fmla="*/ 64 h 119"/>
              <a:gd name="T24" fmla="*/ 54 w 105"/>
              <a:gd name="T25" fmla="*/ 33 h 119"/>
              <a:gd name="T26" fmla="*/ 51 w 105"/>
              <a:gd name="T27" fmla="*/ 31 h 119"/>
              <a:gd name="T28" fmla="*/ 54 w 105"/>
              <a:gd name="T29" fmla="*/ 31 h 119"/>
              <a:gd name="T30" fmla="*/ 54 w 105"/>
              <a:gd name="T31" fmla="*/ 21 h 119"/>
              <a:gd name="T32" fmla="*/ 84 w 105"/>
              <a:gd name="T33" fmla="*/ 34 h 119"/>
              <a:gd name="T34" fmla="*/ 77 w 105"/>
              <a:gd name="T35" fmla="*/ 40 h 119"/>
              <a:gd name="T36" fmla="*/ 79 w 105"/>
              <a:gd name="T37" fmla="*/ 42 h 119"/>
              <a:gd name="T38" fmla="*/ 86 w 105"/>
              <a:gd name="T39" fmla="*/ 35 h 119"/>
              <a:gd name="T40" fmla="*/ 98 w 105"/>
              <a:gd name="T41" fmla="*/ 65 h 119"/>
              <a:gd name="T42" fmla="*/ 89 w 105"/>
              <a:gd name="T43" fmla="*/ 65 h 119"/>
              <a:gd name="T44" fmla="*/ 89 w 105"/>
              <a:gd name="T45" fmla="*/ 68 h 119"/>
              <a:gd name="T46" fmla="*/ 98 w 105"/>
              <a:gd name="T47" fmla="*/ 68 h 119"/>
              <a:gd name="T48" fmla="*/ 86 w 105"/>
              <a:gd name="T49" fmla="*/ 98 h 119"/>
              <a:gd name="T50" fmla="*/ 79 w 105"/>
              <a:gd name="T51" fmla="*/ 91 h 119"/>
              <a:gd name="T52" fmla="*/ 77 w 105"/>
              <a:gd name="T53" fmla="*/ 93 h 119"/>
              <a:gd name="T54" fmla="*/ 84 w 105"/>
              <a:gd name="T55" fmla="*/ 100 h 119"/>
              <a:gd name="T56" fmla="*/ 54 w 105"/>
              <a:gd name="T57" fmla="*/ 112 h 119"/>
              <a:gd name="T58" fmla="*/ 54 w 105"/>
              <a:gd name="T59" fmla="*/ 103 h 119"/>
              <a:gd name="T60" fmla="*/ 51 w 105"/>
              <a:gd name="T61" fmla="*/ 103 h 119"/>
              <a:gd name="T62" fmla="*/ 51 w 105"/>
              <a:gd name="T63" fmla="*/ 112 h 119"/>
              <a:gd name="T64" fmla="*/ 21 w 105"/>
              <a:gd name="T65" fmla="*/ 100 h 119"/>
              <a:gd name="T66" fmla="*/ 28 w 105"/>
              <a:gd name="T67" fmla="*/ 93 h 119"/>
              <a:gd name="T68" fmla="*/ 26 w 105"/>
              <a:gd name="T69" fmla="*/ 91 h 119"/>
              <a:gd name="T70" fmla="*/ 20 w 105"/>
              <a:gd name="T71" fmla="*/ 98 h 119"/>
              <a:gd name="T72" fmla="*/ 7 w 105"/>
              <a:gd name="T73" fmla="*/ 68 h 119"/>
              <a:gd name="T74" fmla="*/ 17 w 105"/>
              <a:gd name="T75" fmla="*/ 68 h 119"/>
              <a:gd name="T76" fmla="*/ 17 w 105"/>
              <a:gd name="T77" fmla="*/ 65 h 119"/>
              <a:gd name="T78" fmla="*/ 7 w 105"/>
              <a:gd name="T79" fmla="*/ 65 h 119"/>
              <a:gd name="T80" fmla="*/ 20 w 105"/>
              <a:gd name="T81" fmla="*/ 35 h 119"/>
              <a:gd name="T82" fmla="*/ 26 w 105"/>
              <a:gd name="T83" fmla="*/ 42 h 119"/>
              <a:gd name="T84" fmla="*/ 28 w 105"/>
              <a:gd name="T85" fmla="*/ 40 h 119"/>
              <a:gd name="T86" fmla="*/ 21 w 105"/>
              <a:gd name="T87" fmla="*/ 34 h 119"/>
              <a:gd name="T88" fmla="*/ 51 w 105"/>
              <a:gd name="T89" fmla="*/ 21 h 119"/>
              <a:gd name="T90" fmla="*/ 51 w 105"/>
              <a:gd name="T91" fmla="*/ 31 h 119"/>
              <a:gd name="T92" fmla="*/ 65 w 105"/>
              <a:gd name="T93" fmla="*/ 0 h 119"/>
              <a:gd name="T94" fmla="*/ 40 w 105"/>
              <a:gd name="T95" fmla="*/ 0 h 119"/>
              <a:gd name="T96" fmla="*/ 40 w 105"/>
              <a:gd name="T97" fmla="*/ 10 h 119"/>
              <a:gd name="T98" fmla="*/ 50 w 105"/>
              <a:gd name="T99" fmla="*/ 10 h 119"/>
              <a:gd name="T100" fmla="*/ 50 w 105"/>
              <a:gd name="T101" fmla="*/ 14 h 119"/>
              <a:gd name="T102" fmla="*/ 0 w 105"/>
              <a:gd name="T103" fmla="*/ 67 h 119"/>
              <a:gd name="T104" fmla="*/ 53 w 105"/>
              <a:gd name="T105" fmla="*/ 119 h 119"/>
              <a:gd name="T106" fmla="*/ 105 w 105"/>
              <a:gd name="T107" fmla="*/ 67 h 119"/>
              <a:gd name="T108" fmla="*/ 56 w 105"/>
              <a:gd name="T109" fmla="*/ 14 h 119"/>
              <a:gd name="T110" fmla="*/ 56 w 105"/>
              <a:gd name="T111" fmla="*/ 10 h 119"/>
              <a:gd name="T112" fmla="*/ 65 w 105"/>
              <a:gd name="T113" fmla="*/ 10 h 119"/>
              <a:gd name="T114" fmla="*/ 65 w 105"/>
              <a:gd name="T11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" h="119">
                <a:moveTo>
                  <a:pt x="54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66"/>
                  <a:pt x="51" y="66"/>
                  <a:pt x="51" y="66"/>
                </a:cubicBezTo>
                <a:cubicBezTo>
                  <a:pt x="49" y="69"/>
                  <a:pt x="49" y="69"/>
                  <a:pt x="49" y="69"/>
                </a:cubicBezTo>
                <a:cubicBezTo>
                  <a:pt x="50" y="71"/>
                  <a:pt x="50" y="71"/>
                  <a:pt x="50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3"/>
                  <a:pt x="51" y="73"/>
                  <a:pt x="51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67"/>
                  <a:pt x="54" y="67"/>
                  <a:pt x="54" y="67"/>
                </a:cubicBezTo>
                <a:cubicBezTo>
                  <a:pt x="72" y="49"/>
                  <a:pt x="72" y="49"/>
                  <a:pt x="72" y="49"/>
                </a:cubicBezTo>
                <a:cubicBezTo>
                  <a:pt x="71" y="47"/>
                  <a:pt x="71" y="47"/>
                  <a:pt x="71" y="47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33"/>
                  <a:pt x="54" y="33"/>
                  <a:pt x="54" y="33"/>
                </a:cubicBezTo>
                <a:moveTo>
                  <a:pt x="51" y="31"/>
                </a:moveTo>
                <a:cubicBezTo>
                  <a:pt x="54" y="31"/>
                  <a:pt x="54" y="31"/>
                  <a:pt x="54" y="31"/>
                </a:cubicBezTo>
                <a:cubicBezTo>
                  <a:pt x="54" y="21"/>
                  <a:pt x="54" y="21"/>
                  <a:pt x="54" y="21"/>
                </a:cubicBezTo>
                <a:cubicBezTo>
                  <a:pt x="66" y="21"/>
                  <a:pt x="76" y="26"/>
                  <a:pt x="84" y="34"/>
                </a:cubicBezTo>
                <a:cubicBezTo>
                  <a:pt x="77" y="40"/>
                  <a:pt x="77" y="40"/>
                  <a:pt x="77" y="40"/>
                </a:cubicBezTo>
                <a:cubicBezTo>
                  <a:pt x="79" y="42"/>
                  <a:pt x="79" y="42"/>
                  <a:pt x="79" y="42"/>
                </a:cubicBezTo>
                <a:cubicBezTo>
                  <a:pt x="86" y="35"/>
                  <a:pt x="86" y="35"/>
                  <a:pt x="86" y="35"/>
                </a:cubicBezTo>
                <a:cubicBezTo>
                  <a:pt x="93" y="43"/>
                  <a:pt x="98" y="54"/>
                  <a:pt x="98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89" y="68"/>
                  <a:pt x="89" y="68"/>
                  <a:pt x="89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98" y="79"/>
                  <a:pt x="93" y="90"/>
                  <a:pt x="86" y="98"/>
                </a:cubicBezTo>
                <a:cubicBezTo>
                  <a:pt x="79" y="91"/>
                  <a:pt x="79" y="91"/>
                  <a:pt x="79" y="91"/>
                </a:cubicBezTo>
                <a:cubicBezTo>
                  <a:pt x="77" y="93"/>
                  <a:pt x="77" y="93"/>
                  <a:pt x="77" y="9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76" y="107"/>
                  <a:pt x="66" y="112"/>
                  <a:pt x="54" y="112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0" y="112"/>
                  <a:pt x="29" y="107"/>
                  <a:pt x="21" y="100"/>
                </a:cubicBezTo>
                <a:cubicBezTo>
                  <a:pt x="28" y="93"/>
                  <a:pt x="28" y="93"/>
                  <a:pt x="28" y="93"/>
                </a:cubicBezTo>
                <a:cubicBezTo>
                  <a:pt x="26" y="91"/>
                  <a:pt x="26" y="91"/>
                  <a:pt x="26" y="91"/>
                </a:cubicBezTo>
                <a:cubicBezTo>
                  <a:pt x="20" y="98"/>
                  <a:pt x="20" y="98"/>
                  <a:pt x="20" y="98"/>
                </a:cubicBezTo>
                <a:cubicBezTo>
                  <a:pt x="12" y="90"/>
                  <a:pt x="8" y="79"/>
                  <a:pt x="7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7" y="65"/>
                  <a:pt x="17" y="65"/>
                  <a:pt x="1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8" y="54"/>
                  <a:pt x="12" y="43"/>
                  <a:pt x="20" y="35"/>
                </a:cubicBezTo>
                <a:cubicBezTo>
                  <a:pt x="26" y="42"/>
                  <a:pt x="26" y="42"/>
                  <a:pt x="26" y="42"/>
                </a:cubicBezTo>
                <a:cubicBezTo>
                  <a:pt x="28" y="40"/>
                  <a:pt x="28" y="40"/>
                  <a:pt x="28" y="40"/>
                </a:cubicBezTo>
                <a:cubicBezTo>
                  <a:pt x="21" y="34"/>
                  <a:pt x="21" y="34"/>
                  <a:pt x="21" y="34"/>
                </a:cubicBezTo>
                <a:cubicBezTo>
                  <a:pt x="29" y="26"/>
                  <a:pt x="40" y="21"/>
                  <a:pt x="51" y="21"/>
                </a:cubicBezTo>
                <a:cubicBezTo>
                  <a:pt x="51" y="31"/>
                  <a:pt x="51" y="31"/>
                  <a:pt x="51" y="31"/>
                </a:cubicBezTo>
                <a:moveTo>
                  <a:pt x="65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10"/>
                  <a:pt x="40" y="10"/>
                  <a:pt x="4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4"/>
                  <a:pt x="50" y="14"/>
                  <a:pt x="50" y="14"/>
                </a:cubicBezTo>
                <a:cubicBezTo>
                  <a:pt x="22" y="16"/>
                  <a:pt x="0" y="39"/>
                  <a:pt x="0" y="67"/>
                </a:cubicBezTo>
                <a:cubicBezTo>
                  <a:pt x="0" y="96"/>
                  <a:pt x="24" y="119"/>
                  <a:pt x="53" y="119"/>
                </a:cubicBezTo>
                <a:cubicBezTo>
                  <a:pt x="82" y="119"/>
                  <a:pt x="105" y="96"/>
                  <a:pt x="105" y="67"/>
                </a:cubicBezTo>
                <a:cubicBezTo>
                  <a:pt x="105" y="39"/>
                  <a:pt x="83" y="16"/>
                  <a:pt x="56" y="14"/>
                </a:cubicBezTo>
                <a:cubicBezTo>
                  <a:pt x="56" y="10"/>
                  <a:pt x="56" y="10"/>
                  <a:pt x="56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0"/>
                  <a:pt x="65" y="0"/>
                  <a:pt x="6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" name="圆角矩形 12"/>
          <p:cNvSpPr/>
          <p:nvPr/>
        </p:nvSpPr>
        <p:spPr>
          <a:xfrm>
            <a:off x="332105" y="1814830"/>
            <a:ext cx="8907145" cy="437896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45"/>
          <p:cNvSpPr>
            <a:spLocks noChangeAspect="1" noEditPoints="1"/>
          </p:cNvSpPr>
          <p:nvPr/>
        </p:nvSpPr>
        <p:spPr bwMode="auto">
          <a:xfrm>
            <a:off x="4337184" y="4615649"/>
            <a:ext cx="278276" cy="464405"/>
          </a:xfrm>
          <a:custGeom>
            <a:avLst/>
            <a:gdLst>
              <a:gd name="T0" fmla="*/ 427 w 463"/>
              <a:gd name="T1" fmla="*/ 0 h 773"/>
              <a:gd name="T2" fmla="*/ 42 w 463"/>
              <a:gd name="T3" fmla="*/ 0 h 773"/>
              <a:gd name="T4" fmla="*/ 0 w 463"/>
              <a:gd name="T5" fmla="*/ 35 h 773"/>
              <a:gd name="T6" fmla="*/ 0 w 463"/>
              <a:gd name="T7" fmla="*/ 733 h 773"/>
              <a:gd name="T8" fmla="*/ 42 w 463"/>
              <a:gd name="T9" fmla="*/ 773 h 773"/>
              <a:gd name="T10" fmla="*/ 427 w 463"/>
              <a:gd name="T11" fmla="*/ 773 h 773"/>
              <a:gd name="T12" fmla="*/ 463 w 463"/>
              <a:gd name="T13" fmla="*/ 733 h 773"/>
              <a:gd name="T14" fmla="*/ 463 w 463"/>
              <a:gd name="T15" fmla="*/ 35 h 773"/>
              <a:gd name="T16" fmla="*/ 427 w 463"/>
              <a:gd name="T17" fmla="*/ 0 h 773"/>
              <a:gd name="T18" fmla="*/ 152 w 463"/>
              <a:gd name="T19" fmla="*/ 730 h 773"/>
              <a:gd name="T20" fmla="*/ 139 w 463"/>
              <a:gd name="T21" fmla="*/ 743 h 773"/>
              <a:gd name="T22" fmla="*/ 112 w 463"/>
              <a:gd name="T23" fmla="*/ 743 h 773"/>
              <a:gd name="T24" fmla="*/ 99 w 463"/>
              <a:gd name="T25" fmla="*/ 730 h 773"/>
              <a:gd name="T26" fmla="*/ 99 w 463"/>
              <a:gd name="T27" fmla="*/ 722 h 773"/>
              <a:gd name="T28" fmla="*/ 112 w 463"/>
              <a:gd name="T29" fmla="*/ 709 h 773"/>
              <a:gd name="T30" fmla="*/ 139 w 463"/>
              <a:gd name="T31" fmla="*/ 709 h 773"/>
              <a:gd name="T32" fmla="*/ 152 w 463"/>
              <a:gd name="T33" fmla="*/ 722 h 773"/>
              <a:gd name="T34" fmla="*/ 152 w 463"/>
              <a:gd name="T35" fmla="*/ 730 h 773"/>
              <a:gd name="T36" fmla="*/ 263 w 463"/>
              <a:gd name="T37" fmla="*/ 724 h 773"/>
              <a:gd name="T38" fmla="*/ 247 w 463"/>
              <a:gd name="T39" fmla="*/ 743 h 773"/>
              <a:gd name="T40" fmla="*/ 219 w 463"/>
              <a:gd name="T41" fmla="*/ 743 h 773"/>
              <a:gd name="T42" fmla="*/ 202 w 463"/>
              <a:gd name="T43" fmla="*/ 724 h 773"/>
              <a:gd name="T44" fmla="*/ 202 w 463"/>
              <a:gd name="T45" fmla="*/ 716 h 773"/>
              <a:gd name="T46" fmla="*/ 219 w 463"/>
              <a:gd name="T47" fmla="*/ 699 h 773"/>
              <a:gd name="T48" fmla="*/ 247 w 463"/>
              <a:gd name="T49" fmla="*/ 699 h 773"/>
              <a:gd name="T50" fmla="*/ 263 w 463"/>
              <a:gd name="T51" fmla="*/ 716 h 773"/>
              <a:gd name="T52" fmla="*/ 263 w 463"/>
              <a:gd name="T53" fmla="*/ 724 h 773"/>
              <a:gd name="T54" fmla="*/ 366 w 463"/>
              <a:gd name="T55" fmla="*/ 730 h 773"/>
              <a:gd name="T56" fmla="*/ 354 w 463"/>
              <a:gd name="T57" fmla="*/ 743 h 773"/>
              <a:gd name="T58" fmla="*/ 326 w 463"/>
              <a:gd name="T59" fmla="*/ 743 h 773"/>
              <a:gd name="T60" fmla="*/ 314 w 463"/>
              <a:gd name="T61" fmla="*/ 730 h 773"/>
              <a:gd name="T62" fmla="*/ 314 w 463"/>
              <a:gd name="T63" fmla="*/ 722 h 773"/>
              <a:gd name="T64" fmla="*/ 326 w 463"/>
              <a:gd name="T65" fmla="*/ 709 h 773"/>
              <a:gd name="T66" fmla="*/ 354 w 463"/>
              <a:gd name="T67" fmla="*/ 709 h 773"/>
              <a:gd name="T68" fmla="*/ 366 w 463"/>
              <a:gd name="T69" fmla="*/ 722 h 773"/>
              <a:gd name="T70" fmla="*/ 366 w 463"/>
              <a:gd name="T71" fmla="*/ 730 h 773"/>
              <a:gd name="T72" fmla="*/ 417 w 463"/>
              <a:gd name="T73" fmla="*/ 644 h 773"/>
              <a:gd name="T74" fmla="*/ 394 w 463"/>
              <a:gd name="T75" fmla="*/ 671 h 773"/>
              <a:gd name="T76" fmla="*/ 74 w 463"/>
              <a:gd name="T77" fmla="*/ 671 h 773"/>
              <a:gd name="T78" fmla="*/ 49 w 463"/>
              <a:gd name="T79" fmla="*/ 644 h 773"/>
              <a:gd name="T80" fmla="*/ 49 w 463"/>
              <a:gd name="T81" fmla="*/ 67 h 773"/>
              <a:gd name="T82" fmla="*/ 74 w 463"/>
              <a:gd name="T83" fmla="*/ 46 h 773"/>
              <a:gd name="T84" fmla="*/ 394 w 463"/>
              <a:gd name="T85" fmla="*/ 46 h 773"/>
              <a:gd name="T86" fmla="*/ 417 w 463"/>
              <a:gd name="T87" fmla="*/ 67 h 773"/>
              <a:gd name="T88" fmla="*/ 417 w 463"/>
              <a:gd name="T89" fmla="*/ 644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773">
                <a:moveTo>
                  <a:pt x="427" y="0"/>
                </a:move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7"/>
                  <a:pt x="0" y="35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756"/>
                  <a:pt x="17" y="773"/>
                  <a:pt x="42" y="773"/>
                </a:cubicBezTo>
                <a:cubicBezTo>
                  <a:pt x="427" y="773"/>
                  <a:pt x="427" y="773"/>
                  <a:pt x="427" y="773"/>
                </a:cubicBezTo>
                <a:cubicBezTo>
                  <a:pt x="448" y="773"/>
                  <a:pt x="463" y="756"/>
                  <a:pt x="463" y="733"/>
                </a:cubicBezTo>
                <a:cubicBezTo>
                  <a:pt x="463" y="35"/>
                  <a:pt x="463" y="35"/>
                  <a:pt x="463" y="35"/>
                </a:cubicBezTo>
                <a:cubicBezTo>
                  <a:pt x="463" y="19"/>
                  <a:pt x="451" y="0"/>
                  <a:pt x="427" y="0"/>
                </a:cubicBezTo>
                <a:close/>
                <a:moveTo>
                  <a:pt x="152" y="730"/>
                </a:moveTo>
                <a:cubicBezTo>
                  <a:pt x="152" y="737"/>
                  <a:pt x="146" y="743"/>
                  <a:pt x="139" y="743"/>
                </a:cubicBezTo>
                <a:cubicBezTo>
                  <a:pt x="112" y="743"/>
                  <a:pt x="112" y="743"/>
                  <a:pt x="112" y="743"/>
                </a:cubicBezTo>
                <a:cubicBezTo>
                  <a:pt x="106" y="743"/>
                  <a:pt x="99" y="737"/>
                  <a:pt x="99" y="730"/>
                </a:cubicBezTo>
                <a:cubicBezTo>
                  <a:pt x="99" y="722"/>
                  <a:pt x="99" y="722"/>
                  <a:pt x="99" y="722"/>
                </a:cubicBezTo>
                <a:cubicBezTo>
                  <a:pt x="99" y="714"/>
                  <a:pt x="106" y="709"/>
                  <a:pt x="112" y="709"/>
                </a:cubicBezTo>
                <a:cubicBezTo>
                  <a:pt x="139" y="709"/>
                  <a:pt x="139" y="709"/>
                  <a:pt x="139" y="709"/>
                </a:cubicBezTo>
                <a:cubicBezTo>
                  <a:pt x="146" y="709"/>
                  <a:pt x="152" y="714"/>
                  <a:pt x="152" y="722"/>
                </a:cubicBezTo>
                <a:cubicBezTo>
                  <a:pt x="152" y="730"/>
                  <a:pt x="152" y="730"/>
                  <a:pt x="152" y="730"/>
                </a:cubicBezTo>
                <a:close/>
                <a:moveTo>
                  <a:pt x="263" y="724"/>
                </a:moveTo>
                <a:cubicBezTo>
                  <a:pt x="263" y="735"/>
                  <a:pt x="255" y="743"/>
                  <a:pt x="247" y="743"/>
                </a:cubicBezTo>
                <a:cubicBezTo>
                  <a:pt x="219" y="743"/>
                  <a:pt x="219" y="743"/>
                  <a:pt x="219" y="743"/>
                </a:cubicBezTo>
                <a:cubicBezTo>
                  <a:pt x="211" y="743"/>
                  <a:pt x="202" y="735"/>
                  <a:pt x="202" y="724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05"/>
                  <a:pt x="209" y="699"/>
                  <a:pt x="219" y="699"/>
                </a:cubicBezTo>
                <a:cubicBezTo>
                  <a:pt x="247" y="699"/>
                  <a:pt x="247" y="699"/>
                  <a:pt x="247" y="699"/>
                </a:cubicBezTo>
                <a:cubicBezTo>
                  <a:pt x="255" y="699"/>
                  <a:pt x="263" y="705"/>
                  <a:pt x="263" y="716"/>
                </a:cubicBezTo>
                <a:cubicBezTo>
                  <a:pt x="263" y="724"/>
                  <a:pt x="263" y="724"/>
                  <a:pt x="263" y="724"/>
                </a:cubicBezTo>
                <a:close/>
                <a:moveTo>
                  <a:pt x="366" y="730"/>
                </a:moveTo>
                <a:cubicBezTo>
                  <a:pt x="366" y="737"/>
                  <a:pt x="360" y="743"/>
                  <a:pt x="354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0" y="743"/>
                  <a:pt x="314" y="737"/>
                  <a:pt x="314" y="730"/>
                </a:cubicBezTo>
                <a:cubicBezTo>
                  <a:pt x="314" y="722"/>
                  <a:pt x="314" y="722"/>
                  <a:pt x="314" y="722"/>
                </a:cubicBezTo>
                <a:cubicBezTo>
                  <a:pt x="314" y="714"/>
                  <a:pt x="320" y="709"/>
                  <a:pt x="326" y="709"/>
                </a:cubicBezTo>
                <a:cubicBezTo>
                  <a:pt x="354" y="709"/>
                  <a:pt x="354" y="709"/>
                  <a:pt x="354" y="709"/>
                </a:cubicBezTo>
                <a:cubicBezTo>
                  <a:pt x="360" y="709"/>
                  <a:pt x="366" y="714"/>
                  <a:pt x="366" y="722"/>
                </a:cubicBezTo>
                <a:cubicBezTo>
                  <a:pt x="366" y="730"/>
                  <a:pt x="366" y="730"/>
                  <a:pt x="366" y="730"/>
                </a:cubicBezTo>
                <a:close/>
                <a:moveTo>
                  <a:pt x="417" y="644"/>
                </a:moveTo>
                <a:cubicBezTo>
                  <a:pt x="417" y="657"/>
                  <a:pt x="409" y="671"/>
                  <a:pt x="394" y="671"/>
                </a:cubicBezTo>
                <a:cubicBezTo>
                  <a:pt x="74" y="671"/>
                  <a:pt x="74" y="671"/>
                  <a:pt x="74" y="671"/>
                </a:cubicBezTo>
                <a:cubicBezTo>
                  <a:pt x="59" y="671"/>
                  <a:pt x="49" y="659"/>
                  <a:pt x="49" y="644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50"/>
                  <a:pt x="61" y="46"/>
                  <a:pt x="74" y="46"/>
                </a:cubicBezTo>
                <a:cubicBezTo>
                  <a:pt x="394" y="46"/>
                  <a:pt x="394" y="46"/>
                  <a:pt x="394" y="46"/>
                </a:cubicBezTo>
                <a:cubicBezTo>
                  <a:pt x="404" y="46"/>
                  <a:pt x="417" y="48"/>
                  <a:pt x="417" y="67"/>
                </a:cubicBezTo>
                <a:cubicBezTo>
                  <a:pt x="417" y="644"/>
                  <a:pt x="417" y="644"/>
                  <a:pt x="417" y="6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3256" tIns="46627" rIns="93256" bIns="46627" numCol="1" anchor="t" anchorCtr="0" compatLnSpc="1"/>
          <a:p>
            <a:pPr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870585" y="2118995"/>
            <a:ext cx="6664325" cy="35845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Successfully built a modern Data Lake Analytics Pipeline on Azure.</a:t>
            </a:r>
            <a:endParaRPr lang="en-US" altLang="en-US" sz="18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Automated workflows ensure scalable and repeatable processes.</a:t>
            </a:r>
            <a:endParaRPr lang="en-US" altLang="en-US" sz="18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Data transformations improved data quality and consistency.</a:t>
            </a:r>
            <a:endParaRPr lang="en-US" altLang="en-US" sz="18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Gold datasets provide business-ready insights.</a:t>
            </a:r>
            <a:endParaRPr lang="en-US" altLang="en-US" sz="18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Power BI dashboards enable real-time decision-making.</a:t>
            </a:r>
            <a:endParaRPr lang="en-US" altLang="en-US" sz="18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2162175" y="2928620"/>
            <a:ext cx="7919720" cy="1008000"/>
          </a:xfrm>
          <a:prstGeom prst="roundRect">
            <a:avLst/>
          </a:prstGeom>
          <a:solidFill>
            <a:srgbClr val="FE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136140" y="3076575"/>
            <a:ext cx="7971790" cy="723900"/>
          </a:xfrm>
        </p:spPr>
        <p:txBody>
          <a:bodyPr/>
          <a:lstStyle/>
          <a:p>
            <a:pPr algn="ctr"/>
            <a:r>
              <a:rPr lang="en-US" altLang="zh-CN" sz="3600">
                <a:gradFill>
                  <a:gsLst>
                    <a:gs pos="0">
                      <a:srgbClr val="4A6C78"/>
                    </a:gs>
                    <a:gs pos="100000">
                      <a:srgbClr val="648FA0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Thank you </a:t>
            </a:r>
            <a:endParaRPr lang="en-US" altLang="zh-CN" sz="3600">
              <a:gradFill>
                <a:gsLst>
                  <a:gs pos="0">
                    <a:srgbClr val="4A6C78"/>
                  </a:gs>
                  <a:gs pos="100000">
                    <a:srgbClr val="648FA0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6311900" y="1351915"/>
            <a:ext cx="4239895" cy="53975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431800" y="2994660"/>
            <a:ext cx="4657090" cy="1049655"/>
          </a:xfrm>
        </p:spPr>
        <p:txBody>
          <a:bodyPr/>
          <a:p>
            <a:r>
              <a:rPr lang="en-US" altLang="en-US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Agenda</a:t>
            </a:r>
            <a:endParaRPr lang="en-US" altLang="en-US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51295" y="1404620"/>
            <a:ext cx="3787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Problem Statement</a:t>
            </a:r>
            <a:endParaRPr lang="en-US" altLang="zh-CN" sz="2200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10" name="圆角矩形 12"/>
          <p:cNvSpPr/>
          <p:nvPr/>
        </p:nvSpPr>
        <p:spPr>
          <a:xfrm>
            <a:off x="6311900" y="2045335"/>
            <a:ext cx="4239895" cy="53975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5"/>
          <p:cNvSpPr txBox="1"/>
          <p:nvPr/>
        </p:nvSpPr>
        <p:spPr>
          <a:xfrm>
            <a:off x="6551295" y="2098040"/>
            <a:ext cx="3787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Introduction</a:t>
            </a:r>
            <a:endParaRPr lang="en-US" altLang="zh-CN" sz="2200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12" name="圆角矩形 12"/>
          <p:cNvSpPr/>
          <p:nvPr/>
        </p:nvSpPr>
        <p:spPr>
          <a:xfrm>
            <a:off x="6311900" y="2769235"/>
            <a:ext cx="4239895" cy="53975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5"/>
          <p:cNvSpPr txBox="1"/>
          <p:nvPr/>
        </p:nvSpPr>
        <p:spPr>
          <a:xfrm>
            <a:off x="6551295" y="2821940"/>
            <a:ext cx="3787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Technologies Used</a:t>
            </a:r>
            <a:endParaRPr lang="en-US" altLang="zh-CN" sz="2200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16" name="圆角矩形 12"/>
          <p:cNvSpPr/>
          <p:nvPr/>
        </p:nvSpPr>
        <p:spPr>
          <a:xfrm>
            <a:off x="6311900" y="3427095"/>
            <a:ext cx="4239895" cy="53975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5"/>
          <p:cNvSpPr txBox="1"/>
          <p:nvPr/>
        </p:nvSpPr>
        <p:spPr>
          <a:xfrm>
            <a:off x="6510020" y="3536950"/>
            <a:ext cx="3787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200" b="1" dirty="0">
                <a:solidFill>
                  <a:srgbClr val="4A6C78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  <a:sym typeface="+mn-ea"/>
              </a:rPr>
              <a:t>Architecture Diagram</a:t>
            </a:r>
            <a:endParaRPr lang="en-US" altLang="en-US" sz="2200" b="1" dirty="0">
              <a:solidFill>
                <a:srgbClr val="4A6C78"/>
              </a:solidFill>
              <a:effectLst/>
              <a:latin typeface="Arial" panose="020B0604020202090204" pitchFamily="34" charset="0"/>
              <a:ea typeface="Arial" panose="020B0604020202090204" pitchFamily="34" charset="0"/>
              <a:sym typeface="+mn-ea"/>
            </a:endParaRPr>
          </a:p>
        </p:txBody>
      </p:sp>
      <p:sp>
        <p:nvSpPr>
          <p:cNvPr id="18" name="圆角矩形 12"/>
          <p:cNvSpPr/>
          <p:nvPr/>
        </p:nvSpPr>
        <p:spPr>
          <a:xfrm>
            <a:off x="6311900" y="4084955"/>
            <a:ext cx="4239895" cy="53975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5"/>
          <p:cNvSpPr txBox="1"/>
          <p:nvPr/>
        </p:nvSpPr>
        <p:spPr>
          <a:xfrm>
            <a:off x="6551295" y="4137660"/>
            <a:ext cx="3787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Conclusion</a:t>
            </a:r>
            <a:endParaRPr lang="en-US" altLang="zh-CN" sz="2200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20" name="圆角矩形 12"/>
          <p:cNvSpPr/>
          <p:nvPr/>
        </p:nvSpPr>
        <p:spPr>
          <a:xfrm>
            <a:off x="6311900" y="4753610"/>
            <a:ext cx="4239895" cy="53975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5"/>
          <p:cNvSpPr txBox="1"/>
          <p:nvPr/>
        </p:nvSpPr>
        <p:spPr>
          <a:xfrm>
            <a:off x="6551295" y="4808855"/>
            <a:ext cx="3787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How It Works</a:t>
            </a:r>
            <a:endParaRPr lang="en-US" altLang="zh-CN" sz="2200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22" name="圆角矩形 12"/>
          <p:cNvSpPr/>
          <p:nvPr/>
        </p:nvSpPr>
        <p:spPr>
          <a:xfrm>
            <a:off x="6311900" y="5422265"/>
            <a:ext cx="4239895" cy="53975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>
                  <a:alpha val="100000"/>
                </a:schemeClr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5"/>
          <p:cNvSpPr txBox="1"/>
          <p:nvPr/>
        </p:nvSpPr>
        <p:spPr>
          <a:xfrm>
            <a:off x="6551295" y="5474970"/>
            <a:ext cx="3787775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Execution Overview</a:t>
            </a:r>
            <a:endParaRPr lang="en-US" altLang="zh-CN" sz="2200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537335" y="2024380"/>
            <a:ext cx="9094470" cy="354965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25650" y="2368550"/>
            <a:ext cx="83185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b="1">
                <a:solidFill>
                  <a:srgbClr val="4A6C78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Organizations deal with large, diverse, and raw datasets (Excel, CSV, Parquet, Databases).</a:t>
            </a:r>
            <a:endParaRPr lang="en-US" altLang="zh-CN" b="1">
              <a:solidFill>
                <a:srgbClr val="4A6C78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zh-CN" b="1">
              <a:solidFill>
                <a:srgbClr val="4A6C78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b="1">
                <a:solidFill>
                  <a:srgbClr val="4A6C78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Lack of structured transformation leads to inconsistent reporting and slow decision-making.</a:t>
            </a:r>
            <a:endParaRPr lang="en-US" altLang="zh-CN" b="1">
              <a:solidFill>
                <a:srgbClr val="4A6C78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zh-CN" b="1">
              <a:solidFill>
                <a:srgbClr val="4A6C78"/>
              </a:solidFill>
              <a:latin typeface="Arial Bold" panose="020B0604020202090204" charset="0"/>
              <a:cs typeface="Arial Bold" panose="020B0604020202090204" charset="0"/>
              <a:sym typeface="+mn-ea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zh-CN" b="1">
                <a:solidFill>
                  <a:srgbClr val="4A6C78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Business needs a scalable, automated, and efficient pipeline for</a:t>
            </a:r>
            <a:endParaRPr lang="en-US" altLang="zh-CN" b="1">
              <a:solidFill>
                <a:srgbClr val="4A6C78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b="1">
                <a:solidFill>
                  <a:srgbClr val="4A6C78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Data ingestion</a:t>
            </a:r>
            <a:endParaRPr lang="en-US" altLang="zh-CN" b="1">
              <a:solidFill>
                <a:srgbClr val="4A6C78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b="1">
                <a:solidFill>
                  <a:srgbClr val="4A6C78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Data cleaning &amp; transformation</a:t>
            </a:r>
            <a:endParaRPr lang="en-US" altLang="zh-CN" b="1">
              <a:solidFill>
                <a:srgbClr val="4A6C78"/>
              </a:solidFill>
              <a:latin typeface="Arial Bold" panose="020B0604020202090204" charset="0"/>
              <a:cs typeface="Arial Bold" panose="020B06040202020902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 b="1">
                <a:solidFill>
                  <a:srgbClr val="4A6C78"/>
                </a:solidFill>
                <a:latin typeface="Arial Bold" panose="020B0604020202090204" charset="0"/>
                <a:cs typeface="Arial Bold" panose="020B0604020202090204" charset="0"/>
                <a:sym typeface="+mn-ea"/>
              </a:rPr>
              <a:t>Business-ready reporting</a:t>
            </a:r>
            <a:endParaRPr lang="en-US" altLang="zh-CN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145" y="1085850"/>
            <a:ext cx="6730365" cy="938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Problem Statement</a:t>
            </a:r>
            <a:endParaRPr lang="en-US" altLang="en-US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  <a:p>
            <a:pPr algn="l"/>
            <a:endParaRPr lang="en-US" altLang="en-US" sz="44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537335" y="2024380"/>
            <a:ext cx="9094470" cy="354965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25650" y="2414270"/>
            <a:ext cx="83185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This project demonstrates a Data Lake Analytics solution using Azure services.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The goal is to ingest, transform, and analyze data efficiently.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Data is processed in layers (Bronze, Silver, Gold) for clarity and governance.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Final insights are visualized using Power BI.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4535" y="1086485"/>
            <a:ext cx="50399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44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Introduction</a:t>
            </a:r>
            <a:endParaRPr lang="en-US" altLang="en-US" sz="44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1537335" y="2024380"/>
            <a:ext cx="9094470" cy="377063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871345" y="2159000"/>
            <a:ext cx="85274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Azure Data Factory (ADF) – Orchestration &amp; ingestion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Azure Data Lake Storage (ADLS Gen2) – Centralized storage with Bronze, Silver, Gold layers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Azure Data Flow – Cleansing &amp; transformation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Azure Synapse Analytics – Querying and integration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Power BI – Data visualization and reporting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File Types Used – XLSX, CSV, Parquet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4535" y="1086485"/>
            <a:ext cx="7139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32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Technologies / Azure Resources</a:t>
            </a:r>
            <a:endParaRPr lang="en-US" altLang="en-US" sz="32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en-US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Architecture Diagram</a:t>
            </a:r>
            <a:endParaRPr lang="en-US" altLang="en-US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018530" y="1801495"/>
            <a:ext cx="5536565" cy="2567940"/>
          </a:xfrm>
          <a:prstGeom prst="roundRect">
            <a:avLst>
              <a:gd name="adj" fmla="val 10671"/>
            </a:avLst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6018530" y="1967865"/>
            <a:ext cx="5535930" cy="219773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Source Systems → Azure Data Factory → ADLS (Bronze → Silver → Gold)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Data transformations with Azure Data Flow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Curated data consumed by Synapse Analytics / Power BI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7361555" y="1243330"/>
            <a:ext cx="2851150" cy="4508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altLang="en-US" sz="1800" b="1" dirty="0">
                <a:solidFill>
                  <a:srgbClr val="4A6C78"/>
                </a:solidFill>
                <a:ea typeface="Arial" panose="020B0604020202090204" pitchFamily="34" charset="0"/>
                <a:sym typeface="+mn-ea"/>
              </a:rPr>
              <a:t>Flow Summary</a:t>
            </a:r>
            <a:endParaRPr lang="en-US" altLang="en-US" sz="1800" b="1" dirty="0">
              <a:solidFill>
                <a:srgbClr val="4A6C78"/>
              </a:solidFill>
              <a:ea typeface="Arial" panose="020B0604020202090204" pitchFamily="34" charset="0"/>
              <a:sym typeface="+mn-ea"/>
            </a:endParaRPr>
          </a:p>
        </p:txBody>
      </p:sp>
      <p:pic>
        <p:nvPicPr>
          <p:cNvPr id="2" name="Picture 1" descr="WhatsApp Image 2025-08-28 at 21.54.23"/>
          <p:cNvPicPr>
            <a:picLocks noChangeAspect="1"/>
          </p:cNvPicPr>
          <p:nvPr/>
        </p:nvPicPr>
        <p:blipFill>
          <a:blip r:embed="rId4"/>
          <a:srcRect l="1094" t="522"/>
          <a:stretch>
            <a:fillRect/>
          </a:stretch>
        </p:blipFill>
        <p:spPr>
          <a:xfrm>
            <a:off x="572770" y="863600"/>
            <a:ext cx="5166360" cy="56857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en-US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ER Diagram</a:t>
            </a:r>
            <a:endParaRPr lang="en-US" altLang="en-US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2" name="圆角矩形 4"/>
          <p:cNvSpPr/>
          <p:nvPr/>
        </p:nvSpPr>
        <p:spPr>
          <a:xfrm>
            <a:off x="6018530" y="1801495"/>
            <a:ext cx="5536565" cy="2567940"/>
          </a:xfrm>
          <a:prstGeom prst="roundRect">
            <a:avLst>
              <a:gd name="adj" fmla="val 10671"/>
            </a:avLst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2"/>
            </p:custDataLst>
          </p:nvPr>
        </p:nvSpPr>
        <p:spPr>
          <a:xfrm>
            <a:off x="6028690" y="1910080"/>
            <a:ext cx="5436870" cy="235140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Customer (customer_id, name, country)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Product (product_id, stock_code, description)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Sales Fact (invoice_no, date_key, customer_id, product_id, quantity, total_amount)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ea typeface="Arial" panose="020B0604020202090204" pitchFamily="34" charset="0"/>
              </a:rPr>
              <a:t>Date Dimension (date_key, year, month, day)</a:t>
            </a:r>
            <a:endParaRPr lang="en-US" altLang="en-US" sz="18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8228330" y="1218565"/>
            <a:ext cx="1116965" cy="45085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altLang="en-US" sz="1800" b="1" dirty="0">
                <a:solidFill>
                  <a:srgbClr val="4A6C78"/>
                </a:solidFill>
                <a:ea typeface="Arial" panose="020B0604020202090204" pitchFamily="34" charset="0"/>
                <a:sym typeface="+mn-ea"/>
              </a:rPr>
              <a:t>Entities</a:t>
            </a:r>
            <a:endParaRPr lang="en-US" altLang="en-US" sz="1800" b="1" dirty="0">
              <a:solidFill>
                <a:srgbClr val="4A6C78"/>
              </a:solidFill>
              <a:ea typeface="Arial" panose="020B0604020202090204" pitchFamily="34" charset="0"/>
              <a:sym typeface="+mn-ea"/>
            </a:endParaRPr>
          </a:p>
        </p:txBody>
      </p:sp>
      <p:pic>
        <p:nvPicPr>
          <p:cNvPr id="8" name="Picture 7" descr="er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695" y="960755"/>
            <a:ext cx="5161280" cy="56184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13" name="圆角矩形 12"/>
          <p:cNvSpPr/>
          <p:nvPr/>
        </p:nvSpPr>
        <p:spPr>
          <a:xfrm>
            <a:off x="332105" y="1814830"/>
            <a:ext cx="8475980" cy="437896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9435" y="2157730"/>
            <a:ext cx="831850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  <a:sym typeface="+mn-ea"/>
              </a:rPr>
              <a:t>Ingestion</a:t>
            </a:r>
            <a:r>
              <a:rPr lang="en-US" altLang="en-US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  <a:sym typeface="+mn-ea"/>
              </a:rPr>
              <a:t>: ADF collects data from source systems (XLSX, CSV, Databases).</a:t>
            </a: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  <a:sym typeface="+mn-ea"/>
              </a:rPr>
              <a:t>Bronze Layer</a:t>
            </a:r>
            <a:r>
              <a:rPr lang="en-US" altLang="en-US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  <a:sym typeface="+mn-ea"/>
              </a:rPr>
              <a:t>: Raw unprocessed data stored in ADLS.</a:t>
            </a: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  <a:sym typeface="+mn-ea"/>
              </a:rPr>
              <a:t>Transformation</a:t>
            </a:r>
            <a:r>
              <a:rPr lang="en-US" altLang="en-US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  <a:sym typeface="+mn-ea"/>
              </a:rPr>
              <a:t>: ADF Data Flows clean, validate, and join datasets.</a:t>
            </a: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  <a:sym typeface="+mn-ea"/>
              </a:rPr>
              <a:t>Silver Layer</a:t>
            </a:r>
            <a:r>
              <a:rPr lang="en-US" altLang="en-US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  <a:sym typeface="+mn-ea"/>
              </a:rPr>
              <a:t>: Standardized, cleansed data stored in ADLS.</a:t>
            </a: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  <a:sym typeface="+mn-ea"/>
              </a:rPr>
              <a:t>Aggregation &amp; Business Rules</a:t>
            </a:r>
            <a:r>
              <a:rPr lang="en-US" altLang="en-US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  <a:sym typeface="+mn-ea"/>
              </a:rPr>
              <a:t>: Curated tables created.</a:t>
            </a: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  <a:sym typeface="+mn-ea"/>
              </a:rPr>
              <a:t>Gold Layer:</a:t>
            </a:r>
            <a:r>
              <a:rPr lang="en-US" altLang="en-US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  <a:sym typeface="+mn-ea"/>
              </a:rPr>
              <a:t> Final, business-ready datasets.</a:t>
            </a: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endParaRPr lang="en-US" altLang="en-US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en-US" altLang="en-US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  <a:sym typeface="+mn-ea"/>
              </a:rPr>
              <a:t>Analytics</a:t>
            </a:r>
            <a:r>
              <a:rPr lang="en-US" altLang="en-US" dirty="0">
                <a:solidFill>
                  <a:srgbClr val="4A6C78"/>
                </a:solidFill>
                <a:latin typeface="Arial" panose="020B0604020202090204" pitchFamily="34" charset="0"/>
                <a:ea typeface="Arial" panose="020B0604020202090204" pitchFamily="34" charset="0"/>
                <a:sym typeface="+mn-ea"/>
              </a:rPr>
              <a:t>: Power BI consumes Gold data for dashboards.</a:t>
            </a:r>
            <a:endParaRPr lang="en-US" altLang="en-US" b="1" dirty="0">
              <a:solidFill>
                <a:srgbClr val="4A6C78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7860" y="812800"/>
            <a:ext cx="3115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32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  <a:sym typeface="+mn-ea"/>
              </a:rPr>
              <a:t>How It Works</a:t>
            </a:r>
            <a:endParaRPr lang="en-US" altLang="en-US" sz="32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architecture_diagram_upd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995" y="890270"/>
            <a:ext cx="2120900" cy="54375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5328" y="807085"/>
            <a:ext cx="5014595" cy="58356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l"/>
            <a:r>
              <a:rPr lang="en-US" altLang="en-US" sz="32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Execution Overview</a:t>
            </a:r>
            <a:endParaRPr lang="en-US" altLang="en-US" sz="32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16" name="Freeform 33"/>
          <p:cNvSpPr>
            <a:spLocks noEditPoints="1"/>
          </p:cNvSpPr>
          <p:nvPr/>
        </p:nvSpPr>
        <p:spPr bwMode="auto">
          <a:xfrm>
            <a:off x="7449795" y="4615537"/>
            <a:ext cx="465137" cy="527050"/>
          </a:xfrm>
          <a:custGeom>
            <a:avLst/>
            <a:gdLst>
              <a:gd name="T0" fmla="*/ 54 w 105"/>
              <a:gd name="T1" fmla="*/ 33 h 119"/>
              <a:gd name="T2" fmla="*/ 51 w 105"/>
              <a:gd name="T3" fmla="*/ 33 h 119"/>
              <a:gd name="T4" fmla="*/ 51 w 105"/>
              <a:gd name="T5" fmla="*/ 66 h 119"/>
              <a:gd name="T6" fmla="*/ 49 w 105"/>
              <a:gd name="T7" fmla="*/ 69 h 119"/>
              <a:gd name="T8" fmla="*/ 50 w 105"/>
              <a:gd name="T9" fmla="*/ 71 h 119"/>
              <a:gd name="T10" fmla="*/ 51 w 105"/>
              <a:gd name="T11" fmla="*/ 70 h 119"/>
              <a:gd name="T12" fmla="*/ 51 w 105"/>
              <a:gd name="T13" fmla="*/ 73 h 119"/>
              <a:gd name="T14" fmla="*/ 54 w 105"/>
              <a:gd name="T15" fmla="*/ 73 h 119"/>
              <a:gd name="T16" fmla="*/ 54 w 105"/>
              <a:gd name="T17" fmla="*/ 67 h 119"/>
              <a:gd name="T18" fmla="*/ 72 w 105"/>
              <a:gd name="T19" fmla="*/ 49 h 119"/>
              <a:gd name="T20" fmla="*/ 71 w 105"/>
              <a:gd name="T21" fmla="*/ 47 h 119"/>
              <a:gd name="T22" fmla="*/ 54 w 105"/>
              <a:gd name="T23" fmla="*/ 64 h 119"/>
              <a:gd name="T24" fmla="*/ 54 w 105"/>
              <a:gd name="T25" fmla="*/ 33 h 119"/>
              <a:gd name="T26" fmla="*/ 51 w 105"/>
              <a:gd name="T27" fmla="*/ 31 h 119"/>
              <a:gd name="T28" fmla="*/ 54 w 105"/>
              <a:gd name="T29" fmla="*/ 31 h 119"/>
              <a:gd name="T30" fmla="*/ 54 w 105"/>
              <a:gd name="T31" fmla="*/ 21 h 119"/>
              <a:gd name="T32" fmla="*/ 84 w 105"/>
              <a:gd name="T33" fmla="*/ 34 h 119"/>
              <a:gd name="T34" fmla="*/ 77 w 105"/>
              <a:gd name="T35" fmla="*/ 40 h 119"/>
              <a:gd name="T36" fmla="*/ 79 w 105"/>
              <a:gd name="T37" fmla="*/ 42 h 119"/>
              <a:gd name="T38" fmla="*/ 86 w 105"/>
              <a:gd name="T39" fmla="*/ 35 h 119"/>
              <a:gd name="T40" fmla="*/ 98 w 105"/>
              <a:gd name="T41" fmla="*/ 65 h 119"/>
              <a:gd name="T42" fmla="*/ 89 w 105"/>
              <a:gd name="T43" fmla="*/ 65 h 119"/>
              <a:gd name="T44" fmla="*/ 89 w 105"/>
              <a:gd name="T45" fmla="*/ 68 h 119"/>
              <a:gd name="T46" fmla="*/ 98 w 105"/>
              <a:gd name="T47" fmla="*/ 68 h 119"/>
              <a:gd name="T48" fmla="*/ 86 w 105"/>
              <a:gd name="T49" fmla="*/ 98 h 119"/>
              <a:gd name="T50" fmla="*/ 79 w 105"/>
              <a:gd name="T51" fmla="*/ 91 h 119"/>
              <a:gd name="T52" fmla="*/ 77 w 105"/>
              <a:gd name="T53" fmla="*/ 93 h 119"/>
              <a:gd name="T54" fmla="*/ 84 w 105"/>
              <a:gd name="T55" fmla="*/ 100 h 119"/>
              <a:gd name="T56" fmla="*/ 54 w 105"/>
              <a:gd name="T57" fmla="*/ 112 h 119"/>
              <a:gd name="T58" fmla="*/ 54 w 105"/>
              <a:gd name="T59" fmla="*/ 103 h 119"/>
              <a:gd name="T60" fmla="*/ 51 w 105"/>
              <a:gd name="T61" fmla="*/ 103 h 119"/>
              <a:gd name="T62" fmla="*/ 51 w 105"/>
              <a:gd name="T63" fmla="*/ 112 h 119"/>
              <a:gd name="T64" fmla="*/ 21 w 105"/>
              <a:gd name="T65" fmla="*/ 100 h 119"/>
              <a:gd name="T66" fmla="*/ 28 w 105"/>
              <a:gd name="T67" fmla="*/ 93 h 119"/>
              <a:gd name="T68" fmla="*/ 26 w 105"/>
              <a:gd name="T69" fmla="*/ 91 h 119"/>
              <a:gd name="T70" fmla="*/ 20 w 105"/>
              <a:gd name="T71" fmla="*/ 98 h 119"/>
              <a:gd name="T72" fmla="*/ 7 w 105"/>
              <a:gd name="T73" fmla="*/ 68 h 119"/>
              <a:gd name="T74" fmla="*/ 17 w 105"/>
              <a:gd name="T75" fmla="*/ 68 h 119"/>
              <a:gd name="T76" fmla="*/ 17 w 105"/>
              <a:gd name="T77" fmla="*/ 65 h 119"/>
              <a:gd name="T78" fmla="*/ 7 w 105"/>
              <a:gd name="T79" fmla="*/ 65 h 119"/>
              <a:gd name="T80" fmla="*/ 20 w 105"/>
              <a:gd name="T81" fmla="*/ 35 h 119"/>
              <a:gd name="T82" fmla="*/ 26 w 105"/>
              <a:gd name="T83" fmla="*/ 42 h 119"/>
              <a:gd name="T84" fmla="*/ 28 w 105"/>
              <a:gd name="T85" fmla="*/ 40 h 119"/>
              <a:gd name="T86" fmla="*/ 21 w 105"/>
              <a:gd name="T87" fmla="*/ 34 h 119"/>
              <a:gd name="T88" fmla="*/ 51 w 105"/>
              <a:gd name="T89" fmla="*/ 21 h 119"/>
              <a:gd name="T90" fmla="*/ 51 w 105"/>
              <a:gd name="T91" fmla="*/ 31 h 119"/>
              <a:gd name="T92" fmla="*/ 65 w 105"/>
              <a:gd name="T93" fmla="*/ 0 h 119"/>
              <a:gd name="T94" fmla="*/ 40 w 105"/>
              <a:gd name="T95" fmla="*/ 0 h 119"/>
              <a:gd name="T96" fmla="*/ 40 w 105"/>
              <a:gd name="T97" fmla="*/ 10 h 119"/>
              <a:gd name="T98" fmla="*/ 50 w 105"/>
              <a:gd name="T99" fmla="*/ 10 h 119"/>
              <a:gd name="T100" fmla="*/ 50 w 105"/>
              <a:gd name="T101" fmla="*/ 14 h 119"/>
              <a:gd name="T102" fmla="*/ 0 w 105"/>
              <a:gd name="T103" fmla="*/ 67 h 119"/>
              <a:gd name="T104" fmla="*/ 53 w 105"/>
              <a:gd name="T105" fmla="*/ 119 h 119"/>
              <a:gd name="T106" fmla="*/ 105 w 105"/>
              <a:gd name="T107" fmla="*/ 67 h 119"/>
              <a:gd name="T108" fmla="*/ 56 w 105"/>
              <a:gd name="T109" fmla="*/ 14 h 119"/>
              <a:gd name="T110" fmla="*/ 56 w 105"/>
              <a:gd name="T111" fmla="*/ 10 h 119"/>
              <a:gd name="T112" fmla="*/ 65 w 105"/>
              <a:gd name="T113" fmla="*/ 10 h 119"/>
              <a:gd name="T114" fmla="*/ 65 w 105"/>
              <a:gd name="T115" fmla="*/ 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5" h="119">
                <a:moveTo>
                  <a:pt x="54" y="33"/>
                </a:moveTo>
                <a:cubicBezTo>
                  <a:pt x="51" y="33"/>
                  <a:pt x="51" y="33"/>
                  <a:pt x="51" y="33"/>
                </a:cubicBezTo>
                <a:cubicBezTo>
                  <a:pt x="51" y="66"/>
                  <a:pt x="51" y="66"/>
                  <a:pt x="51" y="66"/>
                </a:cubicBezTo>
                <a:cubicBezTo>
                  <a:pt x="49" y="69"/>
                  <a:pt x="49" y="69"/>
                  <a:pt x="49" y="69"/>
                </a:cubicBezTo>
                <a:cubicBezTo>
                  <a:pt x="50" y="71"/>
                  <a:pt x="50" y="71"/>
                  <a:pt x="50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3"/>
                  <a:pt x="51" y="73"/>
                  <a:pt x="51" y="73"/>
                </a:cubicBezTo>
                <a:cubicBezTo>
                  <a:pt x="54" y="73"/>
                  <a:pt x="54" y="73"/>
                  <a:pt x="54" y="73"/>
                </a:cubicBezTo>
                <a:cubicBezTo>
                  <a:pt x="54" y="67"/>
                  <a:pt x="54" y="67"/>
                  <a:pt x="54" y="67"/>
                </a:cubicBezTo>
                <a:cubicBezTo>
                  <a:pt x="72" y="49"/>
                  <a:pt x="72" y="49"/>
                  <a:pt x="72" y="49"/>
                </a:cubicBezTo>
                <a:cubicBezTo>
                  <a:pt x="71" y="47"/>
                  <a:pt x="71" y="47"/>
                  <a:pt x="71" y="47"/>
                </a:cubicBezTo>
                <a:cubicBezTo>
                  <a:pt x="54" y="64"/>
                  <a:pt x="54" y="64"/>
                  <a:pt x="54" y="64"/>
                </a:cubicBezTo>
                <a:cubicBezTo>
                  <a:pt x="54" y="33"/>
                  <a:pt x="54" y="33"/>
                  <a:pt x="54" y="33"/>
                </a:cubicBezTo>
                <a:moveTo>
                  <a:pt x="51" y="31"/>
                </a:moveTo>
                <a:cubicBezTo>
                  <a:pt x="54" y="31"/>
                  <a:pt x="54" y="31"/>
                  <a:pt x="54" y="31"/>
                </a:cubicBezTo>
                <a:cubicBezTo>
                  <a:pt x="54" y="21"/>
                  <a:pt x="54" y="21"/>
                  <a:pt x="54" y="21"/>
                </a:cubicBezTo>
                <a:cubicBezTo>
                  <a:pt x="66" y="21"/>
                  <a:pt x="76" y="26"/>
                  <a:pt x="84" y="34"/>
                </a:cubicBezTo>
                <a:cubicBezTo>
                  <a:pt x="77" y="40"/>
                  <a:pt x="77" y="40"/>
                  <a:pt x="77" y="40"/>
                </a:cubicBezTo>
                <a:cubicBezTo>
                  <a:pt x="79" y="42"/>
                  <a:pt x="79" y="42"/>
                  <a:pt x="79" y="42"/>
                </a:cubicBezTo>
                <a:cubicBezTo>
                  <a:pt x="86" y="35"/>
                  <a:pt x="86" y="35"/>
                  <a:pt x="86" y="35"/>
                </a:cubicBezTo>
                <a:cubicBezTo>
                  <a:pt x="93" y="43"/>
                  <a:pt x="98" y="54"/>
                  <a:pt x="98" y="65"/>
                </a:cubicBezTo>
                <a:cubicBezTo>
                  <a:pt x="89" y="65"/>
                  <a:pt x="89" y="65"/>
                  <a:pt x="89" y="65"/>
                </a:cubicBezTo>
                <a:cubicBezTo>
                  <a:pt x="89" y="68"/>
                  <a:pt x="89" y="68"/>
                  <a:pt x="89" y="68"/>
                </a:cubicBezTo>
                <a:cubicBezTo>
                  <a:pt x="98" y="68"/>
                  <a:pt x="98" y="68"/>
                  <a:pt x="98" y="68"/>
                </a:cubicBezTo>
                <a:cubicBezTo>
                  <a:pt x="98" y="79"/>
                  <a:pt x="93" y="90"/>
                  <a:pt x="86" y="98"/>
                </a:cubicBezTo>
                <a:cubicBezTo>
                  <a:pt x="79" y="91"/>
                  <a:pt x="79" y="91"/>
                  <a:pt x="79" y="91"/>
                </a:cubicBezTo>
                <a:cubicBezTo>
                  <a:pt x="77" y="93"/>
                  <a:pt x="77" y="93"/>
                  <a:pt x="77" y="93"/>
                </a:cubicBezTo>
                <a:cubicBezTo>
                  <a:pt x="84" y="100"/>
                  <a:pt x="84" y="100"/>
                  <a:pt x="84" y="100"/>
                </a:cubicBezTo>
                <a:cubicBezTo>
                  <a:pt x="76" y="107"/>
                  <a:pt x="66" y="112"/>
                  <a:pt x="54" y="112"/>
                </a:cubicBezTo>
                <a:cubicBezTo>
                  <a:pt x="54" y="103"/>
                  <a:pt x="54" y="103"/>
                  <a:pt x="54" y="103"/>
                </a:cubicBezTo>
                <a:cubicBezTo>
                  <a:pt x="51" y="103"/>
                  <a:pt x="51" y="103"/>
                  <a:pt x="51" y="103"/>
                </a:cubicBezTo>
                <a:cubicBezTo>
                  <a:pt x="51" y="112"/>
                  <a:pt x="51" y="112"/>
                  <a:pt x="51" y="112"/>
                </a:cubicBezTo>
                <a:cubicBezTo>
                  <a:pt x="40" y="112"/>
                  <a:pt x="29" y="107"/>
                  <a:pt x="21" y="100"/>
                </a:cubicBezTo>
                <a:cubicBezTo>
                  <a:pt x="28" y="93"/>
                  <a:pt x="28" y="93"/>
                  <a:pt x="28" y="93"/>
                </a:cubicBezTo>
                <a:cubicBezTo>
                  <a:pt x="26" y="91"/>
                  <a:pt x="26" y="91"/>
                  <a:pt x="26" y="91"/>
                </a:cubicBezTo>
                <a:cubicBezTo>
                  <a:pt x="20" y="98"/>
                  <a:pt x="20" y="98"/>
                  <a:pt x="20" y="98"/>
                </a:cubicBezTo>
                <a:cubicBezTo>
                  <a:pt x="12" y="90"/>
                  <a:pt x="8" y="79"/>
                  <a:pt x="7" y="68"/>
                </a:cubicBezTo>
                <a:cubicBezTo>
                  <a:pt x="17" y="68"/>
                  <a:pt x="17" y="68"/>
                  <a:pt x="17" y="68"/>
                </a:cubicBezTo>
                <a:cubicBezTo>
                  <a:pt x="17" y="65"/>
                  <a:pt x="17" y="65"/>
                  <a:pt x="17" y="65"/>
                </a:cubicBezTo>
                <a:cubicBezTo>
                  <a:pt x="7" y="65"/>
                  <a:pt x="7" y="65"/>
                  <a:pt x="7" y="65"/>
                </a:cubicBezTo>
                <a:cubicBezTo>
                  <a:pt x="8" y="54"/>
                  <a:pt x="12" y="43"/>
                  <a:pt x="20" y="35"/>
                </a:cubicBezTo>
                <a:cubicBezTo>
                  <a:pt x="26" y="42"/>
                  <a:pt x="26" y="42"/>
                  <a:pt x="26" y="42"/>
                </a:cubicBezTo>
                <a:cubicBezTo>
                  <a:pt x="28" y="40"/>
                  <a:pt x="28" y="40"/>
                  <a:pt x="28" y="40"/>
                </a:cubicBezTo>
                <a:cubicBezTo>
                  <a:pt x="21" y="34"/>
                  <a:pt x="21" y="34"/>
                  <a:pt x="21" y="34"/>
                </a:cubicBezTo>
                <a:cubicBezTo>
                  <a:pt x="29" y="26"/>
                  <a:pt x="40" y="21"/>
                  <a:pt x="51" y="21"/>
                </a:cubicBezTo>
                <a:cubicBezTo>
                  <a:pt x="51" y="31"/>
                  <a:pt x="51" y="31"/>
                  <a:pt x="51" y="31"/>
                </a:cubicBezTo>
                <a:moveTo>
                  <a:pt x="65" y="0"/>
                </a:moveTo>
                <a:cubicBezTo>
                  <a:pt x="40" y="0"/>
                  <a:pt x="40" y="0"/>
                  <a:pt x="40" y="0"/>
                </a:cubicBezTo>
                <a:cubicBezTo>
                  <a:pt x="40" y="10"/>
                  <a:pt x="40" y="10"/>
                  <a:pt x="40" y="10"/>
                </a:cubicBezTo>
                <a:cubicBezTo>
                  <a:pt x="50" y="10"/>
                  <a:pt x="50" y="10"/>
                  <a:pt x="50" y="10"/>
                </a:cubicBezTo>
                <a:cubicBezTo>
                  <a:pt x="50" y="14"/>
                  <a:pt x="50" y="14"/>
                  <a:pt x="50" y="14"/>
                </a:cubicBezTo>
                <a:cubicBezTo>
                  <a:pt x="22" y="16"/>
                  <a:pt x="0" y="39"/>
                  <a:pt x="0" y="67"/>
                </a:cubicBezTo>
                <a:cubicBezTo>
                  <a:pt x="0" y="96"/>
                  <a:pt x="24" y="119"/>
                  <a:pt x="53" y="119"/>
                </a:cubicBezTo>
                <a:cubicBezTo>
                  <a:pt x="82" y="119"/>
                  <a:pt x="105" y="96"/>
                  <a:pt x="105" y="67"/>
                </a:cubicBezTo>
                <a:cubicBezTo>
                  <a:pt x="105" y="39"/>
                  <a:pt x="83" y="16"/>
                  <a:pt x="56" y="14"/>
                </a:cubicBezTo>
                <a:cubicBezTo>
                  <a:pt x="56" y="10"/>
                  <a:pt x="56" y="10"/>
                  <a:pt x="56" y="10"/>
                </a:cubicBezTo>
                <a:cubicBezTo>
                  <a:pt x="65" y="10"/>
                  <a:pt x="65" y="10"/>
                  <a:pt x="65" y="10"/>
                </a:cubicBezTo>
                <a:cubicBezTo>
                  <a:pt x="65" y="0"/>
                  <a:pt x="65" y="0"/>
                  <a:pt x="65" y="0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/>
          </a:p>
        </p:txBody>
      </p:sp>
      <p:sp>
        <p:nvSpPr>
          <p:cNvPr id="2" name="圆角矩形 12"/>
          <p:cNvSpPr/>
          <p:nvPr/>
        </p:nvSpPr>
        <p:spPr>
          <a:xfrm>
            <a:off x="332105" y="1814830"/>
            <a:ext cx="8907145" cy="4378960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/>
              </a:gs>
            </a:gsLst>
            <a:lin ang="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Freeform 45"/>
          <p:cNvSpPr>
            <a:spLocks noChangeAspect="1" noEditPoints="1"/>
          </p:cNvSpPr>
          <p:nvPr/>
        </p:nvSpPr>
        <p:spPr bwMode="auto">
          <a:xfrm>
            <a:off x="4337184" y="4615649"/>
            <a:ext cx="278276" cy="464405"/>
          </a:xfrm>
          <a:custGeom>
            <a:avLst/>
            <a:gdLst>
              <a:gd name="T0" fmla="*/ 427 w 463"/>
              <a:gd name="T1" fmla="*/ 0 h 773"/>
              <a:gd name="T2" fmla="*/ 42 w 463"/>
              <a:gd name="T3" fmla="*/ 0 h 773"/>
              <a:gd name="T4" fmla="*/ 0 w 463"/>
              <a:gd name="T5" fmla="*/ 35 h 773"/>
              <a:gd name="T6" fmla="*/ 0 w 463"/>
              <a:gd name="T7" fmla="*/ 733 h 773"/>
              <a:gd name="T8" fmla="*/ 42 w 463"/>
              <a:gd name="T9" fmla="*/ 773 h 773"/>
              <a:gd name="T10" fmla="*/ 427 w 463"/>
              <a:gd name="T11" fmla="*/ 773 h 773"/>
              <a:gd name="T12" fmla="*/ 463 w 463"/>
              <a:gd name="T13" fmla="*/ 733 h 773"/>
              <a:gd name="T14" fmla="*/ 463 w 463"/>
              <a:gd name="T15" fmla="*/ 35 h 773"/>
              <a:gd name="T16" fmla="*/ 427 w 463"/>
              <a:gd name="T17" fmla="*/ 0 h 773"/>
              <a:gd name="T18" fmla="*/ 152 w 463"/>
              <a:gd name="T19" fmla="*/ 730 h 773"/>
              <a:gd name="T20" fmla="*/ 139 w 463"/>
              <a:gd name="T21" fmla="*/ 743 h 773"/>
              <a:gd name="T22" fmla="*/ 112 w 463"/>
              <a:gd name="T23" fmla="*/ 743 h 773"/>
              <a:gd name="T24" fmla="*/ 99 w 463"/>
              <a:gd name="T25" fmla="*/ 730 h 773"/>
              <a:gd name="T26" fmla="*/ 99 w 463"/>
              <a:gd name="T27" fmla="*/ 722 h 773"/>
              <a:gd name="T28" fmla="*/ 112 w 463"/>
              <a:gd name="T29" fmla="*/ 709 h 773"/>
              <a:gd name="T30" fmla="*/ 139 w 463"/>
              <a:gd name="T31" fmla="*/ 709 h 773"/>
              <a:gd name="T32" fmla="*/ 152 w 463"/>
              <a:gd name="T33" fmla="*/ 722 h 773"/>
              <a:gd name="T34" fmla="*/ 152 w 463"/>
              <a:gd name="T35" fmla="*/ 730 h 773"/>
              <a:gd name="T36" fmla="*/ 263 w 463"/>
              <a:gd name="T37" fmla="*/ 724 h 773"/>
              <a:gd name="T38" fmla="*/ 247 w 463"/>
              <a:gd name="T39" fmla="*/ 743 h 773"/>
              <a:gd name="T40" fmla="*/ 219 w 463"/>
              <a:gd name="T41" fmla="*/ 743 h 773"/>
              <a:gd name="T42" fmla="*/ 202 w 463"/>
              <a:gd name="T43" fmla="*/ 724 h 773"/>
              <a:gd name="T44" fmla="*/ 202 w 463"/>
              <a:gd name="T45" fmla="*/ 716 h 773"/>
              <a:gd name="T46" fmla="*/ 219 w 463"/>
              <a:gd name="T47" fmla="*/ 699 h 773"/>
              <a:gd name="T48" fmla="*/ 247 w 463"/>
              <a:gd name="T49" fmla="*/ 699 h 773"/>
              <a:gd name="T50" fmla="*/ 263 w 463"/>
              <a:gd name="T51" fmla="*/ 716 h 773"/>
              <a:gd name="T52" fmla="*/ 263 w 463"/>
              <a:gd name="T53" fmla="*/ 724 h 773"/>
              <a:gd name="T54" fmla="*/ 366 w 463"/>
              <a:gd name="T55" fmla="*/ 730 h 773"/>
              <a:gd name="T56" fmla="*/ 354 w 463"/>
              <a:gd name="T57" fmla="*/ 743 h 773"/>
              <a:gd name="T58" fmla="*/ 326 w 463"/>
              <a:gd name="T59" fmla="*/ 743 h 773"/>
              <a:gd name="T60" fmla="*/ 314 w 463"/>
              <a:gd name="T61" fmla="*/ 730 h 773"/>
              <a:gd name="T62" fmla="*/ 314 w 463"/>
              <a:gd name="T63" fmla="*/ 722 h 773"/>
              <a:gd name="T64" fmla="*/ 326 w 463"/>
              <a:gd name="T65" fmla="*/ 709 h 773"/>
              <a:gd name="T66" fmla="*/ 354 w 463"/>
              <a:gd name="T67" fmla="*/ 709 h 773"/>
              <a:gd name="T68" fmla="*/ 366 w 463"/>
              <a:gd name="T69" fmla="*/ 722 h 773"/>
              <a:gd name="T70" fmla="*/ 366 w 463"/>
              <a:gd name="T71" fmla="*/ 730 h 773"/>
              <a:gd name="T72" fmla="*/ 417 w 463"/>
              <a:gd name="T73" fmla="*/ 644 h 773"/>
              <a:gd name="T74" fmla="*/ 394 w 463"/>
              <a:gd name="T75" fmla="*/ 671 h 773"/>
              <a:gd name="T76" fmla="*/ 74 w 463"/>
              <a:gd name="T77" fmla="*/ 671 h 773"/>
              <a:gd name="T78" fmla="*/ 49 w 463"/>
              <a:gd name="T79" fmla="*/ 644 h 773"/>
              <a:gd name="T80" fmla="*/ 49 w 463"/>
              <a:gd name="T81" fmla="*/ 67 h 773"/>
              <a:gd name="T82" fmla="*/ 74 w 463"/>
              <a:gd name="T83" fmla="*/ 46 h 773"/>
              <a:gd name="T84" fmla="*/ 394 w 463"/>
              <a:gd name="T85" fmla="*/ 46 h 773"/>
              <a:gd name="T86" fmla="*/ 417 w 463"/>
              <a:gd name="T87" fmla="*/ 67 h 773"/>
              <a:gd name="T88" fmla="*/ 417 w 463"/>
              <a:gd name="T89" fmla="*/ 644 h 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773">
                <a:moveTo>
                  <a:pt x="427" y="0"/>
                </a:moveTo>
                <a:cubicBezTo>
                  <a:pt x="42" y="0"/>
                  <a:pt x="42" y="0"/>
                  <a:pt x="42" y="0"/>
                </a:cubicBezTo>
                <a:cubicBezTo>
                  <a:pt x="19" y="0"/>
                  <a:pt x="0" y="17"/>
                  <a:pt x="0" y="35"/>
                </a:cubicBezTo>
                <a:cubicBezTo>
                  <a:pt x="0" y="733"/>
                  <a:pt x="0" y="733"/>
                  <a:pt x="0" y="733"/>
                </a:cubicBezTo>
                <a:cubicBezTo>
                  <a:pt x="0" y="756"/>
                  <a:pt x="17" y="773"/>
                  <a:pt x="42" y="773"/>
                </a:cubicBezTo>
                <a:cubicBezTo>
                  <a:pt x="427" y="773"/>
                  <a:pt x="427" y="773"/>
                  <a:pt x="427" y="773"/>
                </a:cubicBezTo>
                <a:cubicBezTo>
                  <a:pt x="448" y="773"/>
                  <a:pt x="463" y="756"/>
                  <a:pt x="463" y="733"/>
                </a:cubicBezTo>
                <a:cubicBezTo>
                  <a:pt x="463" y="35"/>
                  <a:pt x="463" y="35"/>
                  <a:pt x="463" y="35"/>
                </a:cubicBezTo>
                <a:cubicBezTo>
                  <a:pt x="463" y="19"/>
                  <a:pt x="451" y="0"/>
                  <a:pt x="427" y="0"/>
                </a:cubicBezTo>
                <a:close/>
                <a:moveTo>
                  <a:pt x="152" y="730"/>
                </a:moveTo>
                <a:cubicBezTo>
                  <a:pt x="152" y="737"/>
                  <a:pt x="146" y="743"/>
                  <a:pt x="139" y="743"/>
                </a:cubicBezTo>
                <a:cubicBezTo>
                  <a:pt x="112" y="743"/>
                  <a:pt x="112" y="743"/>
                  <a:pt x="112" y="743"/>
                </a:cubicBezTo>
                <a:cubicBezTo>
                  <a:pt x="106" y="743"/>
                  <a:pt x="99" y="737"/>
                  <a:pt x="99" y="730"/>
                </a:cubicBezTo>
                <a:cubicBezTo>
                  <a:pt x="99" y="722"/>
                  <a:pt x="99" y="722"/>
                  <a:pt x="99" y="722"/>
                </a:cubicBezTo>
                <a:cubicBezTo>
                  <a:pt x="99" y="714"/>
                  <a:pt x="106" y="709"/>
                  <a:pt x="112" y="709"/>
                </a:cubicBezTo>
                <a:cubicBezTo>
                  <a:pt x="139" y="709"/>
                  <a:pt x="139" y="709"/>
                  <a:pt x="139" y="709"/>
                </a:cubicBezTo>
                <a:cubicBezTo>
                  <a:pt x="146" y="709"/>
                  <a:pt x="152" y="714"/>
                  <a:pt x="152" y="722"/>
                </a:cubicBezTo>
                <a:cubicBezTo>
                  <a:pt x="152" y="730"/>
                  <a:pt x="152" y="730"/>
                  <a:pt x="152" y="730"/>
                </a:cubicBezTo>
                <a:close/>
                <a:moveTo>
                  <a:pt x="263" y="724"/>
                </a:moveTo>
                <a:cubicBezTo>
                  <a:pt x="263" y="735"/>
                  <a:pt x="255" y="743"/>
                  <a:pt x="247" y="743"/>
                </a:cubicBezTo>
                <a:cubicBezTo>
                  <a:pt x="219" y="743"/>
                  <a:pt x="219" y="743"/>
                  <a:pt x="219" y="743"/>
                </a:cubicBezTo>
                <a:cubicBezTo>
                  <a:pt x="211" y="743"/>
                  <a:pt x="202" y="735"/>
                  <a:pt x="202" y="724"/>
                </a:cubicBezTo>
                <a:cubicBezTo>
                  <a:pt x="202" y="716"/>
                  <a:pt x="202" y="716"/>
                  <a:pt x="202" y="716"/>
                </a:cubicBezTo>
                <a:cubicBezTo>
                  <a:pt x="202" y="705"/>
                  <a:pt x="209" y="699"/>
                  <a:pt x="219" y="699"/>
                </a:cubicBezTo>
                <a:cubicBezTo>
                  <a:pt x="247" y="699"/>
                  <a:pt x="247" y="699"/>
                  <a:pt x="247" y="699"/>
                </a:cubicBezTo>
                <a:cubicBezTo>
                  <a:pt x="255" y="699"/>
                  <a:pt x="263" y="705"/>
                  <a:pt x="263" y="716"/>
                </a:cubicBezTo>
                <a:cubicBezTo>
                  <a:pt x="263" y="724"/>
                  <a:pt x="263" y="724"/>
                  <a:pt x="263" y="724"/>
                </a:cubicBezTo>
                <a:close/>
                <a:moveTo>
                  <a:pt x="366" y="730"/>
                </a:moveTo>
                <a:cubicBezTo>
                  <a:pt x="366" y="737"/>
                  <a:pt x="360" y="743"/>
                  <a:pt x="354" y="743"/>
                </a:cubicBezTo>
                <a:cubicBezTo>
                  <a:pt x="326" y="743"/>
                  <a:pt x="326" y="743"/>
                  <a:pt x="326" y="743"/>
                </a:cubicBezTo>
                <a:cubicBezTo>
                  <a:pt x="320" y="743"/>
                  <a:pt x="314" y="737"/>
                  <a:pt x="314" y="730"/>
                </a:cubicBezTo>
                <a:cubicBezTo>
                  <a:pt x="314" y="722"/>
                  <a:pt x="314" y="722"/>
                  <a:pt x="314" y="722"/>
                </a:cubicBezTo>
                <a:cubicBezTo>
                  <a:pt x="314" y="714"/>
                  <a:pt x="320" y="709"/>
                  <a:pt x="326" y="709"/>
                </a:cubicBezTo>
                <a:cubicBezTo>
                  <a:pt x="354" y="709"/>
                  <a:pt x="354" y="709"/>
                  <a:pt x="354" y="709"/>
                </a:cubicBezTo>
                <a:cubicBezTo>
                  <a:pt x="360" y="709"/>
                  <a:pt x="366" y="714"/>
                  <a:pt x="366" y="722"/>
                </a:cubicBezTo>
                <a:cubicBezTo>
                  <a:pt x="366" y="730"/>
                  <a:pt x="366" y="730"/>
                  <a:pt x="366" y="730"/>
                </a:cubicBezTo>
                <a:close/>
                <a:moveTo>
                  <a:pt x="417" y="644"/>
                </a:moveTo>
                <a:cubicBezTo>
                  <a:pt x="417" y="657"/>
                  <a:pt x="409" y="671"/>
                  <a:pt x="394" y="671"/>
                </a:cubicBezTo>
                <a:cubicBezTo>
                  <a:pt x="74" y="671"/>
                  <a:pt x="74" y="671"/>
                  <a:pt x="74" y="671"/>
                </a:cubicBezTo>
                <a:cubicBezTo>
                  <a:pt x="59" y="671"/>
                  <a:pt x="49" y="659"/>
                  <a:pt x="49" y="644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50"/>
                  <a:pt x="61" y="46"/>
                  <a:pt x="74" y="46"/>
                </a:cubicBezTo>
                <a:cubicBezTo>
                  <a:pt x="394" y="46"/>
                  <a:pt x="394" y="46"/>
                  <a:pt x="394" y="46"/>
                </a:cubicBezTo>
                <a:cubicBezTo>
                  <a:pt x="404" y="46"/>
                  <a:pt x="417" y="48"/>
                  <a:pt x="417" y="67"/>
                </a:cubicBezTo>
                <a:cubicBezTo>
                  <a:pt x="417" y="644"/>
                  <a:pt x="417" y="644"/>
                  <a:pt x="417" y="64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3256" tIns="46627" rIns="93256" bIns="46627" numCol="1" anchor="t" anchorCtr="0" compatLnSpc="1"/>
          <a:p>
            <a:pPr>
              <a:defRPr/>
            </a:pPr>
            <a:endParaRPr lang="en-US" kern="0" dirty="0">
              <a:solidFill>
                <a:srgbClr val="FFFFFF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1072515" y="2373630"/>
            <a:ext cx="6377305" cy="326136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Data ingestion pipeline executed successfully.</a:t>
            </a:r>
            <a:endParaRPr lang="en-US" altLang="en-US" sz="20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Raw files landed in ADLS Bronze.</a:t>
            </a:r>
            <a:endParaRPr lang="en-US" altLang="en-US" sz="20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Azure Data Flow applied transformations.</a:t>
            </a:r>
            <a:endParaRPr lang="en-US" altLang="en-US" sz="20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Processed data moved to Silver and Gold.</a:t>
            </a:r>
            <a:endParaRPr lang="en-US" altLang="en-US" sz="20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Synapse queries validated data quality.</a:t>
            </a:r>
            <a:endParaRPr lang="en-US" altLang="en-US" sz="20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en-US" sz="2000" b="1" dirty="0">
                <a:solidFill>
                  <a:srgbClr val="4A6C78"/>
                </a:solidFill>
                <a:latin typeface="Arial Bold" panose="020B0604020202090204" charset="0"/>
                <a:ea typeface="Arial" panose="020B0604020202090204" pitchFamily="34" charset="0"/>
                <a:cs typeface="Arial Bold" panose="020B0604020202090204" charset="0"/>
              </a:rPr>
              <a:t>Power BI dashboards built on curated data.</a:t>
            </a:r>
            <a:endParaRPr lang="en-US" altLang="en-US" sz="2000" b="1" dirty="0">
              <a:solidFill>
                <a:srgbClr val="4A6C78"/>
              </a:solidFill>
              <a:latin typeface="Arial Bold" panose="020B0604020202090204" charset="0"/>
              <a:ea typeface="Arial" panose="020B0604020202090204" pitchFamily="34" charset="0"/>
              <a:cs typeface="Arial Bold" panose="020B060402020209020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ID" val="custom20187308_1*a*1"/>
  <p:tag name="KSO_WM_TEMPLATE_CATEGORY" val="custom"/>
  <p:tag name="KSO_WM_TEMPLATE_INDEX" val="20187308"/>
  <p:tag name="KSO_WM_UNIT_LAYERLEVEL" val="1"/>
  <p:tag name="KSO_WM_TAG_VERSION" val="1.0"/>
</p:tagLst>
</file>

<file path=ppt/tags/tag63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6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ID" val="custom20187308_1*a*1"/>
  <p:tag name="KSO_WM_TEMPLATE_CATEGORY" val="custom"/>
  <p:tag name="KSO_WM_TEMPLATE_INDEX" val="20187308"/>
  <p:tag name="KSO_WM_UNIT_LAYERLEVEL" val="1"/>
  <p:tag name="KSO_WM_TAG_VERSION" val="1.0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EXT_PART_ID" val="4-b"/>
  <p:tag name="KSO_WM_UNIT_TEXT_PART_ID_V2" val="d-4-1"/>
  <p:tag name="ORIWIDTHHEIGHT" val="854.5068,75.55"/>
</p:tagLst>
</file>

<file path=ppt/tags/tag71.xml><?xml version="1.0" encoding="utf-8"?>
<p:tagLst xmlns:p="http://schemas.openxmlformats.org/presentationml/2006/main">
  <p:tag name="KSO_WM_UNIT_TEXT_PART_ID" val="1-a"/>
  <p:tag name="KSO_WM_UNIT_TEXT_PART_ID_V2" val="d-1-1"/>
  <p:tag name="ORIWIDTHHEIGHT" val="224.5,25.15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UNIT_TEXT_PART_ID" val="4-b"/>
  <p:tag name="KSO_WM_UNIT_TEXT_PART_ID_V2" val="d-4-1"/>
  <p:tag name="ORIWIDTHHEIGHT" val="854.5068,75.55"/>
</p:tagLst>
</file>

<file path=ppt/tags/tag74.xml><?xml version="1.0" encoding="utf-8"?>
<p:tagLst xmlns:p="http://schemas.openxmlformats.org/presentationml/2006/main">
  <p:tag name="KSO_WM_UNIT_TEXT_PART_ID" val="1-a"/>
  <p:tag name="KSO_WM_UNIT_TEXT_PART_ID_V2" val="d-1-1"/>
  <p:tag name="ORIWIDTHHEIGHT" val="224.5,25.15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UNIT_TEXT_PART_ID" val="4-b"/>
  <p:tag name="KSO_WM_UNIT_TEXT_PART_ID_V2" val="d-4-1"/>
  <p:tag name="ORIWIDTHHEIGHT" val="854.5068,75.55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EXT_PART_ID" val="4-b"/>
  <p:tag name="KSO_WM_UNIT_TEXT_PART_ID_V2" val="d-4-1"/>
  <p:tag name="ORIWIDTHHEIGHT" val="854.5068,75.55"/>
</p:tagLst>
</file>

<file path=ppt/tags/tag81.xml><?xml version="1.0" encoding="utf-8"?>
<p:tagLst xmlns:p="http://schemas.openxmlformats.org/presentationml/2006/main">
  <p:tag name="KSO_WM_UNIT_TEXT_PART_ID" val="4-b"/>
  <p:tag name="KSO_WM_UNIT_TEXT_PART_ID_V2" val="d-4-1"/>
  <p:tag name="ORIWIDTHHEIGHT" val="854.5068,75.55"/>
</p:tagLst>
</file>

<file path=ppt/tags/tag82.xml><?xml version="1.0" encoding="utf-8"?>
<p:tagLst xmlns:p="http://schemas.openxmlformats.org/presentationml/2006/main">
  <p:tag name="KSO_WM_UNIT_TEXT_PART_ID" val="4-b"/>
  <p:tag name="KSO_WM_UNIT_TEXT_PART_ID_V2" val="d-4-1"/>
  <p:tag name="ORIWIDTHHEIGHT" val="854.5068,75.55"/>
</p:tagLst>
</file>

<file path=ppt/tags/tag83.xml><?xml version="1.0" encoding="utf-8"?>
<p:tagLst xmlns:p="http://schemas.openxmlformats.org/presentationml/2006/main">
  <p:tag name="KSO_WM_UNIT_TEXT_PART_ID" val="4-b"/>
  <p:tag name="KSO_WM_UNIT_TEXT_PART_ID_V2" val="d-4-1"/>
  <p:tag name="ORIWIDTHHEIGHT" val="854.5068,75.55"/>
</p:tagLst>
</file>

<file path=ppt/tags/tag84.xml><?xml version="1.0" encoding="utf-8"?>
<p:tagLst xmlns:p="http://schemas.openxmlformats.org/presentationml/2006/main">
  <p:tag name="KSO_WM_UNIT_TEXT_PART_ID" val="4-b"/>
  <p:tag name="KSO_WM_UNIT_TEXT_PART_ID_V2" val="d-4-1"/>
  <p:tag name="ORIWIDTHHEIGHT" val="854.5068,75.55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ID" val="custom20187308_1*a*1"/>
  <p:tag name="KSO_WM_TEMPLATE_CATEGORY" val="custom"/>
  <p:tag name="KSO_WM_TEMPLATE_INDEX" val="20187308"/>
  <p:tag name="KSO_WM_UNIT_LAYERLEVEL" val="1"/>
  <p:tag name="KSO_WM_TAG_VERSION" val="1.0"/>
</p:tagLst>
</file>

<file path=ppt/tags/tag8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2929</Words>
  <Application>WPS Presentation</Application>
  <PresentationFormat>宽屏</PresentationFormat>
  <Paragraphs>124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SimSun</vt:lpstr>
      <vt:lpstr>Wingdings</vt:lpstr>
      <vt:lpstr>Microsoft YaHei</vt:lpstr>
      <vt:lpstr>Arial Black</vt:lpstr>
      <vt:lpstr>Open Sans</vt:lpstr>
      <vt:lpstr>苹方-简</vt:lpstr>
      <vt:lpstr>汉仪旗黑</vt:lpstr>
      <vt:lpstr>Arial Unicode MS</vt:lpstr>
      <vt:lpstr>SimSun</vt:lpstr>
      <vt:lpstr>汉仪书宋二KW</vt:lpstr>
      <vt:lpstr>Calibri</vt:lpstr>
      <vt:lpstr>宋体-简</vt:lpstr>
      <vt:lpstr>Helvetica Neue</vt:lpstr>
      <vt:lpstr>Arial Bold</vt:lpstr>
      <vt:lpstr>Arial</vt:lpstr>
      <vt:lpstr>Office 主题​​</vt:lpstr>
      <vt:lpstr>WORK REPORT</vt:lpstr>
      <vt:lpstr>CONTENTS: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watching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Aarthi Parthasarathy</cp:lastModifiedBy>
  <cp:revision>36</cp:revision>
  <dcterms:created xsi:type="dcterms:W3CDTF">2025-08-29T05:21:20Z</dcterms:created>
  <dcterms:modified xsi:type="dcterms:W3CDTF">2025-08-29T05:21:20Z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1033-12.1.21937.21937</vt:lpwstr>
  </property>
  <property fmtid="{D5CDD505-2E9C-101B-9397-08002B2CF9AE}" pid="3" name="ICV">
    <vt:lpwstr>C73594B82FD72D4D3D24B1684ABF82DA_41</vt:lpwstr>
  </property>
</Properties>
</file>