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4" r:id="rId4"/>
  </p:sldMasterIdLst>
  <p:notesMasterIdLst>
    <p:notesMasterId r:id="rId18"/>
  </p:notesMasterIdLst>
  <p:handoutMasterIdLst>
    <p:handoutMasterId r:id="rId19"/>
  </p:handoutMasterIdLst>
  <p:sldIdLst>
    <p:sldId id="256" r:id="rId5"/>
    <p:sldId id="343" r:id="rId6"/>
    <p:sldId id="257" r:id="rId7"/>
    <p:sldId id="330" r:id="rId8"/>
    <p:sldId id="305" r:id="rId9"/>
    <p:sldId id="338" r:id="rId10"/>
    <p:sldId id="339" r:id="rId11"/>
    <p:sldId id="335" r:id="rId12"/>
    <p:sldId id="340" r:id="rId13"/>
    <p:sldId id="341" r:id="rId14"/>
    <p:sldId id="342" r:id="rId15"/>
    <p:sldId id="336" r:id="rId16"/>
    <p:sldId id="33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725" autoAdjust="0"/>
  </p:normalViewPr>
  <p:slideViewPr>
    <p:cSldViewPr snapToGrid="0">
      <p:cViewPr varScale="1">
        <p:scale>
          <a:sx n="80" d="100"/>
          <a:sy n="80" d="100"/>
        </p:scale>
        <p:origin x="71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554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en-US" sz="20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 userDrawn="1"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6/27/2025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 userDrawn="1"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 userDrawn="1"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30430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32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095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8768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295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730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1308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6152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8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914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9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50935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85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05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4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45747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78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1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6" r:id="rId2"/>
    <p:sldLayoutId id="2147483699" r:id="rId3"/>
    <p:sldLayoutId id="2147483698" r:id="rId4"/>
    <p:sldLayoutId id="2147483686" r:id="rId5"/>
    <p:sldLayoutId id="2147483700" r:id="rId6"/>
    <p:sldLayoutId id="2147483705" r:id="rId7"/>
    <p:sldLayoutId id="2147483689" r:id="rId8"/>
    <p:sldLayoutId id="2147483704" r:id="rId9"/>
    <p:sldLayoutId id="2147483702" r:id="rId10"/>
    <p:sldLayoutId id="2147483701" r:id="rId11"/>
    <p:sldLayoutId id="2147483703" r:id="rId12"/>
    <p:sldLayoutId id="2147483685" r:id="rId13"/>
    <p:sldLayoutId id="2147483687" r:id="rId14"/>
    <p:sldLayoutId id="2147483688" r:id="rId15"/>
    <p:sldLayoutId id="2147483690" r:id="rId16"/>
    <p:sldLayoutId id="2147483692" r:id="rId17"/>
    <p:sldLayoutId id="2147483693" r:id="rId18"/>
  </p:sldLayoutIdLst>
  <p:hf hdr="0"/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500493" TargetMode="External"/><Relationship Id="rId7" Type="http://schemas.openxmlformats.org/officeDocument/2006/relationships/hyperlink" Target="https://pixabay.com/en/flowers-wall-park-garden-painting-21390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jpg"/><Relationship Id="rId5" Type="http://schemas.openxmlformats.org/officeDocument/2006/relationships/hyperlink" Target="https://www.wallpaperflare.com/tea-rainbows-colorful-black-background-studio-shot-indoors-wallpaper-pxczg" TargetMode="Externa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gears-team-together-function-drive-1059756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wallpaperflare.com/network-of-people-brain-wired-to-be-social-dark-version-business-wallpaper-agmtu" TargetMode="External"/><Relationship Id="rId4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775" y="1121700"/>
            <a:ext cx="10306049" cy="1897725"/>
          </a:xfrm>
        </p:spPr>
        <p:txBody>
          <a:bodyPr anchor="b" anchorCtr="0"/>
          <a:lstStyle/>
          <a:p>
            <a:r>
              <a:rPr lang="en-US" dirty="0"/>
              <a:t> </a:t>
            </a:r>
            <a:r>
              <a:rPr lang="en-IN" dirty="0">
                <a:solidFill>
                  <a:schemeClr val="tx1"/>
                </a:solidFill>
                <a:latin typeface="Algerian" panose="04020705040A02060702" pitchFamily="82" charset="0"/>
              </a:rPr>
              <a:t>Virtual Art Gallery</a:t>
            </a:r>
            <a:br>
              <a:rPr lang="en-IN" dirty="0"/>
            </a:b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981200" y="3019425"/>
            <a:ext cx="8286750" cy="3038475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Algerian" panose="04020705040A02060702" pitchFamily="82" charset="0"/>
              </a:rPr>
              <a:t>Case Study Project </a:t>
            </a:r>
          </a:p>
          <a:p>
            <a:r>
              <a:rPr lang="en-US" sz="4000" dirty="0"/>
              <a:t> </a:t>
            </a:r>
          </a:p>
          <a:p>
            <a:endParaRPr lang="en-US" sz="4000" dirty="0"/>
          </a:p>
          <a:p>
            <a:pPr algn="r"/>
            <a:r>
              <a:rPr lang="en-US" dirty="0">
                <a:solidFill>
                  <a:schemeClr val="tx1"/>
                </a:solidFill>
                <a:latin typeface="Arial Rounded MT Bold" panose="020F0704030504030204" pitchFamily="34" charset="0"/>
              </a:rPr>
              <a:t>J . Vijaya Harcini 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3A04C-F5F5-F4C3-F203-4CE7CC786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43D5C2-CCC9-4031-EF8C-5488B64FA4ED}"/>
              </a:ext>
            </a:extLst>
          </p:cNvPr>
          <p:cNvSpPr txBox="1"/>
          <p:nvPr/>
        </p:nvSpPr>
        <p:spPr>
          <a:xfrm>
            <a:off x="3429000" y="958334"/>
            <a:ext cx="70675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SCREENSHOTS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A490C2-E957-EE0D-DEC1-937569A3E63C}"/>
              </a:ext>
            </a:extLst>
          </p:cNvPr>
          <p:cNvSpPr txBox="1"/>
          <p:nvPr/>
        </p:nvSpPr>
        <p:spPr>
          <a:xfrm>
            <a:off x="2133192" y="2147411"/>
            <a:ext cx="25622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Results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63049F-6C7E-EE64-338E-ACA329DA75F2}"/>
              </a:ext>
            </a:extLst>
          </p:cNvPr>
          <p:cNvSpPr txBox="1"/>
          <p:nvPr/>
        </p:nvSpPr>
        <p:spPr>
          <a:xfrm>
            <a:off x="7172325" y="21802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 Passed 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D599C6-3041-02E5-BFD6-EB39B8892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596" y="3087915"/>
            <a:ext cx="3962808" cy="191976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95FF35-AA0D-8904-485C-5AC2394AFB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528" y="3087915"/>
            <a:ext cx="3892373" cy="1955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328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870C71-2083-3A9E-01B0-9EDCFCC87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248BF-8B2F-869D-8C20-70150366CEE1}"/>
              </a:ext>
            </a:extLst>
          </p:cNvPr>
          <p:cNvSpPr txBox="1"/>
          <p:nvPr/>
        </p:nvSpPr>
        <p:spPr>
          <a:xfrm>
            <a:off x="2788443" y="1005342"/>
            <a:ext cx="74533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SUMMARY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1EA3A1-D241-DE8C-AE20-66E7522441E3}"/>
              </a:ext>
            </a:extLst>
          </p:cNvPr>
          <p:cNvSpPr txBox="1"/>
          <p:nvPr/>
        </p:nvSpPr>
        <p:spPr>
          <a:xfrm>
            <a:off x="2428875" y="2252185"/>
            <a:ext cx="8172450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Test Cases: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PyUnit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 Tested: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Artwork: Add, Update, Delete, Search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Gallery: Add, Update, Delete, Search</a:t>
            </a:r>
          </a:p>
        </p:txBody>
      </p:sp>
    </p:spTree>
    <p:extLst>
      <p:ext uri="{BB962C8B-B14F-4D97-AF65-F5344CB8AC3E}">
        <p14:creationId xmlns:p14="http://schemas.microsoft.com/office/powerpoint/2010/main" val="1275578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58CC6-FF60-4FC8-BA35-52A8BDDCF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1409699"/>
          </a:xfrm>
        </p:spPr>
        <p:txBody>
          <a:bodyPr/>
          <a:lstStyle/>
          <a:p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IN" b="1" dirty="0"/>
            </a:br>
            <a:endParaRPr lang="en-US" dirty="0"/>
          </a:p>
        </p:txBody>
      </p:sp>
      <p:pic>
        <p:nvPicPr>
          <p:cNvPr id="7" name="Picture Placeholder 6" descr="Photo of artist  with a paint brush brushing on orange paint on a palette">
            <a:extLst>
              <a:ext uri="{FF2B5EF4-FFF2-40B4-BE49-F238E27FC236}">
                <a16:creationId xmlns:a16="http://schemas.microsoft.com/office/drawing/2014/main" id="{7D1EAA44-4F3D-44D6-B1B6-5140800EC0A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4928" y="484632"/>
            <a:ext cx="4279392" cy="2862072"/>
          </a:xfrm>
        </p:spPr>
      </p:pic>
      <p:pic>
        <p:nvPicPr>
          <p:cNvPr id="9" name="Picture Placeholder 8" descr="Photo of an artist opening up a tube of paint">
            <a:extLst>
              <a:ext uri="{FF2B5EF4-FFF2-40B4-BE49-F238E27FC236}">
                <a16:creationId xmlns:a16="http://schemas.microsoft.com/office/drawing/2014/main" id="{78CF4775-4C31-488E-AB32-6C7A887A129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24928" y="3511296"/>
            <a:ext cx="4279392" cy="2862072"/>
          </a:xfrm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068389-EB02-493E-9416-4F35FEE4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0DD2227-8A41-D598-EAFA-36528977DC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C3BCEDE-A674-919D-0435-9FCA20CAD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87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F5E752-20A2-3CA8-8C30-5FEB9D103E12}"/>
              </a:ext>
            </a:extLst>
          </p:cNvPr>
          <p:cNvSpPr txBox="1"/>
          <p:nvPr/>
        </p:nvSpPr>
        <p:spPr>
          <a:xfrm>
            <a:off x="896537" y="1925193"/>
            <a:ext cx="6100762" cy="39039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Fully functional CLI-based backend gallery system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OOP and DAO patterns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database integration with MySQL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tested using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Ready for deployment or web integration in future</a:t>
            </a:r>
          </a:p>
        </p:txBody>
      </p:sp>
    </p:spTree>
    <p:extLst>
      <p:ext uri="{BB962C8B-B14F-4D97-AF65-F5344CB8AC3E}">
        <p14:creationId xmlns:p14="http://schemas.microsoft.com/office/powerpoint/2010/main" val="943091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3DBD4-E398-4AA3-AEC1-4BF03FC59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725" y="4292631"/>
            <a:ext cx="5992550" cy="2319306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Algerian" panose="04020705040A02060702" pitchFamily="82" charset="0"/>
              </a:rPr>
              <a:t>Thank you</a:t>
            </a:r>
          </a:p>
        </p:txBody>
      </p:sp>
      <p:pic>
        <p:nvPicPr>
          <p:cNvPr id="6" name="Picture Placeholder 5" descr="Photo of a bunch of clean artist paintbrushes">
            <a:extLst>
              <a:ext uri="{FF2B5EF4-FFF2-40B4-BE49-F238E27FC236}">
                <a16:creationId xmlns:a16="http://schemas.microsoft.com/office/drawing/2014/main" id="{D7D1C07D-75DD-4A12-9C4C-A9C3E052A3D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3776" y="484632"/>
            <a:ext cx="11210544" cy="3191256"/>
          </a:xfr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A55AA7-3B73-477B-A886-58F8E9942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143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757FB-B584-160A-04B5-F1D61C18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125" y="323851"/>
            <a:ext cx="5914937" cy="704849"/>
          </a:xfrm>
        </p:spPr>
        <p:txBody>
          <a:bodyPr>
            <a:normAutofit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275E1823-C822-1309-8D91-684587DEAE46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862" b="16862"/>
          <a:stretch>
            <a:fillRect/>
          </a:stretch>
        </p:blipFill>
        <p:spPr/>
      </p:pic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A1D3ACDB-1046-C017-3C86-803195D5BE8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t="5870" b="5870"/>
          <a:stretch>
            <a:fillRect/>
          </a:stretch>
        </p:blipFill>
        <p:spPr/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9FCB91-7416-0D8B-C571-E444B0B2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2</a:t>
            </a:fld>
            <a:endParaRPr lang="en-US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7CD592D-2F41-7369-EC5D-4A75378401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6458" y="968202"/>
            <a:ext cx="6310269" cy="5565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Virtual Art Gallery is a backend-driven Python + MySQL application.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structured platform for managing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User interactions (favorites, search)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Gallery curation and viewing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Artists and their artworks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Built using OOP principles and DAO architecture to ensure code modularity.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CRUD operations, robust error handling, and unit testing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542AA2F2-7A46-FCCC-9CCD-FD0B1AB2074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t="10758" b="1075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2065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800" b="1" dirty="0">
                <a:solidFill>
                  <a:schemeClr val="tx1"/>
                </a:solidFill>
              </a:rPr>
              <a:t>PROBLEM STATEMENT </a:t>
            </a:r>
            <a:br>
              <a:rPr lang="en-US" sz="2800" dirty="0">
                <a:solidFill>
                  <a:schemeClr val="tx1"/>
                </a:solidFill>
              </a:rPr>
            </a:br>
            <a:br>
              <a:rPr lang="en-US" sz="2000" dirty="0">
                <a:solidFill>
                  <a:schemeClr val="tx1"/>
                </a:solidFill>
              </a:rPr>
            </a:b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art galleries have limited accessibility due to geographical, financial, and logistical constraints. Emerging artists often lack platforms to exhibit their work to a broad audience, while art enthusiasts have minimal digital access to discover, view, and curate artworks.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 digital solution that bridges this gap by allowing artists to display their works online and enabling users to explore, search, and manage favorite collections seamlessly.</a:t>
            </a:r>
          </a:p>
        </p:txBody>
      </p:sp>
      <p:pic>
        <p:nvPicPr>
          <p:cNvPr id="9" name="Picture Placeholder 8" descr="Photo of an artist dipping a paint brush in to a paint palette">
            <a:extLst>
              <a:ext uri="{FF2B5EF4-FFF2-40B4-BE49-F238E27FC236}">
                <a16:creationId xmlns:a16="http://schemas.microsoft.com/office/drawing/2014/main" id="{39953FF0-412E-4D4D-91B1-A91C65C4662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38" y="4059936"/>
            <a:ext cx="2807208" cy="2322576"/>
          </a:xfrm>
        </p:spPr>
      </p:pic>
      <p:pic>
        <p:nvPicPr>
          <p:cNvPr id="11" name="Picture Placeholder 10" descr="Photo of an artist opening up a tube of paint">
            <a:extLst>
              <a:ext uri="{FF2B5EF4-FFF2-40B4-BE49-F238E27FC236}">
                <a16:creationId xmlns:a16="http://schemas.microsoft.com/office/drawing/2014/main" id="{0CF184A7-72F0-4298-BD0F-B461E6A4355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1840" y="4059936"/>
            <a:ext cx="2807208" cy="2322576"/>
          </a:xfrm>
        </p:spPr>
      </p:pic>
      <p:pic>
        <p:nvPicPr>
          <p:cNvPr id="13" name="Picture Placeholder 12" descr="Photo of artist  with a paint brush brushing on orange paint on a palette">
            <a:extLst>
              <a:ext uri="{FF2B5EF4-FFF2-40B4-BE49-F238E27FC236}">
                <a16:creationId xmlns:a16="http://schemas.microsoft.com/office/drawing/2014/main" id="{DB4636A3-BAA9-469C-8F28-2B0A9530D277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9048" y="4059936"/>
            <a:ext cx="2807208" cy="2322576"/>
          </a:xfrm>
        </p:spPr>
      </p:pic>
      <p:pic>
        <p:nvPicPr>
          <p:cNvPr id="15" name="Picture Placeholder 14" descr="Photo of a paint brush with blue and white paint">
            <a:extLst>
              <a:ext uri="{FF2B5EF4-FFF2-40B4-BE49-F238E27FC236}">
                <a16:creationId xmlns:a16="http://schemas.microsoft.com/office/drawing/2014/main" id="{AECBB048-D3B9-4FE4-A34B-876DE7D50C84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06256" y="4059936"/>
            <a:ext cx="2807208" cy="2322576"/>
          </a:xfrm>
        </p:spPr>
      </p:pic>
      <p:sp>
        <p:nvSpPr>
          <p:cNvPr id="16" name="Date Placeholder 15">
            <a:extLst>
              <a:ext uri="{FF2B5EF4-FFF2-40B4-BE49-F238E27FC236}">
                <a16:creationId xmlns:a16="http://schemas.microsoft.com/office/drawing/2014/main" id="{7FFBE36B-5CC8-44EE-801B-6159157B53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F014D18-B223-4ED4-BCCA-1E4C3828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9AA98-AED4-4FAD-999C-98B64BB9D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1131" y="2285999"/>
            <a:ext cx="5914938" cy="3457575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develop a </a:t>
            </a:r>
            <a:r>
              <a:rPr lang="en-US" sz="2400" b="1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Art Gallery System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enables artists to showcase their work and allows users to interact with the gallery by exploring, searching, and favoriting artworks. The system incorporates a structured backend, OOP, database connectivity, and testing support.</a:t>
            </a:r>
          </a:p>
        </p:txBody>
      </p:sp>
      <p:pic>
        <p:nvPicPr>
          <p:cNvPr id="8" name="Picture Placeholder 7" descr="Photo of a paint brush with blue and white paint">
            <a:extLst>
              <a:ext uri="{FF2B5EF4-FFF2-40B4-BE49-F238E27FC236}">
                <a16:creationId xmlns:a16="http://schemas.microsoft.com/office/drawing/2014/main" id="{2088C71B-3F8B-4679-8801-8C4C86D45C1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0"/>
            <a:ext cx="4599432" cy="2286000"/>
          </a:xfrm>
        </p:spPr>
      </p:pic>
      <p:pic>
        <p:nvPicPr>
          <p:cNvPr id="10" name="Picture Placeholder 9" descr="Image of colorful triangular shapes">
            <a:extLst>
              <a:ext uri="{FF2B5EF4-FFF2-40B4-BE49-F238E27FC236}">
                <a16:creationId xmlns:a16="http://schemas.microsoft.com/office/drawing/2014/main" id="{96812000-377B-4B9A-A2C2-AFDD83B7A3F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2286000"/>
            <a:ext cx="4599432" cy="2286000"/>
          </a:xfrm>
        </p:spPr>
      </p:pic>
      <p:pic>
        <p:nvPicPr>
          <p:cNvPr id="12" name="Picture Placeholder 11" descr="Photo of hands with a reflection of colored lights">
            <a:extLst>
              <a:ext uri="{FF2B5EF4-FFF2-40B4-BE49-F238E27FC236}">
                <a16:creationId xmlns:a16="http://schemas.microsoft.com/office/drawing/2014/main" id="{4F42B7E8-FEA7-4E82-B22D-FA992604095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9520" y="4572000"/>
            <a:ext cx="4599432" cy="2286000"/>
          </a:xfrm>
        </p:spPr>
      </p:pic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7CCCE07D-3B17-42EC-AE9C-222D13143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CEE015-7CD6-3BEF-779B-045DC5CC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9" y="1143000"/>
            <a:ext cx="5914937" cy="1171574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br>
              <a:rPr lang="en-IN" b="1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342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8E50F-247A-4628-90BB-62A60E3966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br>
              <a:rPr lang="en-IN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A8BE8-DC21-47DE-B6F3-7DC95B43C5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3095625"/>
            <a:ext cx="5629275" cy="2955925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Python 3.10+</a:t>
            </a:r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MySQL</a:t>
            </a:r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IDE: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 Code</a:t>
            </a:r>
          </a:p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Libraries: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-connector-python, </a:t>
            </a:r>
            <a:r>
              <a:rPr lang="en-IN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unittest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FCDE5870-0888-CD01-E1B3-100501E6A4D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1690" b="21690"/>
          <a:stretch>
            <a:fillRect/>
          </a:stretch>
        </p:blipFill>
        <p:spPr/>
      </p:pic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51E8CA7E-3312-BEB7-5F79-8186429D8B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1926" r="1192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43182-22EB-43CF-838B-D35955098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57324"/>
            <a:ext cx="10515600" cy="735621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br>
              <a:rPr lang="en-IN" b="1" dirty="0"/>
            </a:b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DBD4D7-D985-4FC0-B4DA-EFF28F3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8A1A24-6036-E4D5-7506-5A3F5954A0F2}"/>
              </a:ext>
            </a:extLst>
          </p:cNvPr>
          <p:cNvSpPr txBox="1"/>
          <p:nvPr/>
        </p:nvSpPr>
        <p:spPr>
          <a:xfrm>
            <a:off x="3200400" y="2261711"/>
            <a:ext cx="6715124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/ View / Update / Delete Artists &amp; Artworks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Manage Galleries and assign Curators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/ View / Remove User Favorites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artworks and galleries using keywords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for system validation</a:t>
            </a:r>
          </a:p>
        </p:txBody>
      </p:sp>
    </p:spTree>
    <p:extLst>
      <p:ext uri="{BB962C8B-B14F-4D97-AF65-F5344CB8AC3E}">
        <p14:creationId xmlns:p14="http://schemas.microsoft.com/office/powerpoint/2010/main" val="33020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D5648-EC4F-4D61-9453-4E038C03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5400"/>
            <a:ext cx="10086975" cy="1306760"/>
          </a:xfrm>
        </p:spPr>
        <p:txBody>
          <a:bodyPr>
            <a:normAutofit fontScale="90000"/>
          </a:bodyPr>
          <a:lstStyle/>
          <a:p>
            <a:pPr algn="ctr"/>
            <a:r>
              <a:rPr lang="en-IN" sz="4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&amp; OOP</a:t>
            </a:r>
            <a:br>
              <a:rPr lang="en-IN" b="1" dirty="0"/>
            </a:b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3CCFA-9D3B-44D7-8242-579B453172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11E6AD-E6EE-4A80-8931-5E7F66D2A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BA18D9-DF9D-45C8-A71D-661F2BD2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4C9844B-F05A-613B-4937-78350B10F2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32039" y="2370881"/>
            <a:ext cx="8327921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Entity classes for structured data</a:t>
            </a:r>
          </a:p>
          <a:p>
            <a:pPr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Abstraction: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DAO Interface (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IVirtualArtGallery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Inheritance: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Custom exception classes</a:t>
            </a:r>
          </a:p>
          <a:p>
            <a:pPr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DAO Pattern: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Separation of logic and database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191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2DB3B99A-1BFE-45FD-89BB-94C4EC582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0D0082-0478-4749-89B1-BE87392F40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171574" y="921004"/>
            <a:ext cx="9286875" cy="1066800"/>
          </a:xfrm>
        </p:spPr>
        <p:txBody>
          <a:bodyPr anchor="ctr" anchorCtr="0">
            <a:normAutofit/>
          </a:bodyPr>
          <a:lstStyle/>
          <a:p>
            <a:pPr algn="ctr"/>
            <a:r>
              <a:rPr lang="en-IN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DATABASE SCHEMA </a:t>
            </a:r>
          </a:p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6E7A03-635E-4F0D-9A7F-96B13283D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28844951-7827-47D4-8276-7DDE1FA7D85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28715BE-B9CF-28CE-DC2E-657E6A59E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91" y="1616666"/>
            <a:ext cx="817085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Tables: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Artist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Artwork (FK: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ArtistID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Gallery (FK: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CuratorID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0100" marR="0" lvl="1" indent="-3429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Favorite Artworks (FK: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ArtworkID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marR="0" lvl="1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clearly defined using Primary and Foreign Keys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068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1A833C-538E-B46D-FFE8-044068AFA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47E3DB-32B7-9886-20B4-EB68E7D385A7}"/>
              </a:ext>
            </a:extLst>
          </p:cNvPr>
          <p:cNvSpPr txBox="1"/>
          <p:nvPr/>
        </p:nvSpPr>
        <p:spPr>
          <a:xfrm>
            <a:off x="2352675" y="1072634"/>
            <a:ext cx="767715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SAMPLE SCREENSHOTS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76BAD1-C583-82BD-122D-AE4CC55E8DCB}"/>
              </a:ext>
            </a:extLst>
          </p:cNvPr>
          <p:cNvSpPr txBox="1"/>
          <p:nvPr/>
        </p:nvSpPr>
        <p:spPr>
          <a:xfrm>
            <a:off x="857250" y="2034659"/>
            <a:ext cx="2419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 Menu UI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D7F062-C3E9-01E0-56A1-BC82D7595861}"/>
              </a:ext>
            </a:extLst>
          </p:cNvPr>
          <p:cNvSpPr txBox="1"/>
          <p:nvPr/>
        </p:nvSpPr>
        <p:spPr>
          <a:xfrm>
            <a:off x="4252717" y="2040493"/>
            <a:ext cx="2943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Successfully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B809B69-EF48-E4DB-B0F3-63659BF40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2750463"/>
            <a:ext cx="2819794" cy="303490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21CF18B-736A-9B27-1A68-A8CA37D40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2717" y="2697361"/>
            <a:ext cx="3062287" cy="303490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3DC363D-73D8-9E19-99C0-90BF5DE90641}"/>
              </a:ext>
            </a:extLst>
          </p:cNvPr>
          <p:cNvSpPr txBox="1"/>
          <p:nvPr/>
        </p:nvSpPr>
        <p:spPr>
          <a:xfrm>
            <a:off x="7724383" y="2069068"/>
            <a:ext cx="3381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Favorites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Output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0D123E6-2519-4815-051A-BF3DF4F1C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81558" y="2697361"/>
            <a:ext cx="3219842" cy="303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386195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Luminous design</Template>
  <TotalTime>114</TotalTime>
  <Words>443</Words>
  <Application>Microsoft Office PowerPoint</Application>
  <PresentationFormat>Widescreen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Algerian</vt:lpstr>
      <vt:lpstr>Arial</vt:lpstr>
      <vt:lpstr>Arial Rounded MT Bold</vt:lpstr>
      <vt:lpstr>Avenir Next LT Pro</vt:lpstr>
      <vt:lpstr>Calibri</vt:lpstr>
      <vt:lpstr>Cambria</vt:lpstr>
      <vt:lpstr>Sabon Next LT</vt:lpstr>
      <vt:lpstr>Times New Roman</vt:lpstr>
      <vt:lpstr>Wingdings</vt:lpstr>
      <vt:lpstr>LuminousVTI</vt:lpstr>
      <vt:lpstr> Virtual Art Gallery </vt:lpstr>
      <vt:lpstr>INTRODUCTION</vt:lpstr>
      <vt:lpstr> PROBLEM STATEMENT   Traditional art galleries have limited accessibility due to geographical, financial, and logistical constraints. Emerging artists often lack platforms to exhibit their work to a broad audience, while art enthusiasts have minimal digital access to discover, view, and curate artworks.</vt:lpstr>
      <vt:lpstr>OBJECTIVE </vt:lpstr>
      <vt:lpstr>TECHNOLOGY STACK </vt:lpstr>
      <vt:lpstr>KEY FEATURES </vt:lpstr>
      <vt:lpstr>ARCHITECTURE &amp; OOP </vt:lpstr>
      <vt:lpstr> </vt:lpstr>
      <vt:lpstr>PowerPoint Presentation</vt:lpstr>
      <vt:lpstr>PowerPoint Presentation</vt:lpstr>
      <vt:lpstr>PowerPoint Presentation</vt:lpstr>
      <vt:lpstr>CONCLUSION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HARCINI _J</dc:creator>
  <cp:lastModifiedBy>HARCINI _J</cp:lastModifiedBy>
  <cp:revision>1</cp:revision>
  <dcterms:created xsi:type="dcterms:W3CDTF">2025-06-27T10:07:23Z</dcterms:created>
  <dcterms:modified xsi:type="dcterms:W3CDTF">2025-06-27T12:02:12Z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