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1"/>
  </p:handoutMasterIdLst>
  <p:sldIdLst>
    <p:sldId id="256" r:id="rId5"/>
    <p:sldId id="259" r:id="rId6"/>
    <p:sldId id="260" r:id="rId7"/>
    <p:sldId id="261" r:id="rId8"/>
    <p:sldId id="283" r:id="rId9"/>
    <p:sldId id="284" r:id="rId10"/>
    <p:sldId id="285" r:id="rId11"/>
    <p:sldId id="281" r:id="rId12"/>
    <p:sldId id="262" r:id="rId13"/>
    <p:sldId id="286" r:id="rId14"/>
    <p:sldId id="263" r:id="rId15"/>
    <p:sldId id="279" r:id="rId16"/>
    <p:sldId id="282" r:id="rId17"/>
    <p:sldId id="264" r:id="rId18"/>
    <p:sldId id="267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0520"/>
    <a:srgbClr val="001F5B"/>
    <a:srgbClr val="FFFFFE"/>
    <a:srgbClr val="FFFFFD"/>
    <a:srgbClr val="FFFFFC"/>
    <a:srgbClr val="FFFFFB"/>
    <a:srgbClr val="FFFFFA"/>
    <a:srgbClr val="FFFFF9"/>
    <a:srgbClr val="F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3119-82E0-4717-BF73-EF80AF83B12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3884-AF59-4CE4-B09D-5EAB2461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 bwMode="invGray">
          <a:xfrm>
            <a:off x="4645733" y="427605"/>
            <a:ext cx="3017520" cy="3017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22371" y="2586761"/>
            <a:ext cx="3017520" cy="301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537774" y="-1479264"/>
            <a:ext cx="3017520" cy="3017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03453" y="6155531"/>
            <a:ext cx="127482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ircula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0"/>
              </a:spcAft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233363" indent="-233363">
              <a:spcBef>
                <a:spcPts val="2400"/>
              </a:spcBef>
              <a:buFont typeface="Arial" panose="020B0604020202020204" pitchFamily="34" charset="0"/>
              <a:buChar char="•"/>
              <a:defRPr sz="2000"/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i="0"/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i="1"/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7684184" y="-502747"/>
            <a:ext cx="1005379" cy="10053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015399" y="5211437"/>
            <a:ext cx="452201" cy="4522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7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6424" y="2179479"/>
            <a:ext cx="4191001" cy="3411631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1800"/>
              </a:spcBef>
              <a:buFont typeface="Arial" panose="020B0604020202020204" pitchFamily="34" charset="0"/>
              <a:buNone/>
              <a:defRPr sz="1800"/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i="0"/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i="1"/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328" y="2060164"/>
            <a:ext cx="4064780" cy="35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9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9537774" y="-1479264"/>
            <a:ext cx="3017520" cy="301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 bwMode="invGray">
          <a:xfrm>
            <a:off x="7710309" y="2594568"/>
            <a:ext cx="3017520" cy="3017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03453" y="6155531"/>
            <a:ext cx="1274827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 bwMode="invGray">
          <a:xfrm>
            <a:off x="5386173" y="-772802"/>
            <a:ext cx="1346529" cy="13465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139634" y="643095"/>
            <a:ext cx="4454013" cy="454838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Oval 9"/>
          <p:cNvSpPr/>
          <p:nvPr userDrawn="1"/>
        </p:nvSpPr>
        <p:spPr bwMode="invGray">
          <a:xfrm>
            <a:off x="7684184" y="5191479"/>
            <a:ext cx="693334" cy="6933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7736512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7750278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8655424" cy="417320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chemeClr val="tx2"/>
                </a:solidFill>
              </a:defRPr>
            </a:lvl2pPr>
            <a:lvl3pPr marL="457200" indent="0">
              <a:lnSpc>
                <a:spcPct val="100000"/>
              </a:lnSpc>
              <a:buNone/>
              <a:defRPr/>
            </a:lvl3pPr>
            <a:lvl4pPr marL="914400" indent="0">
              <a:lnSpc>
                <a:spcPct val="100000"/>
              </a:lnSpc>
              <a:buNone/>
              <a:defRPr/>
            </a:lvl4pPr>
            <a:lvl5pPr marL="13716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 bwMode="invGray">
          <a:xfrm>
            <a:off x="2494933" y="-222677"/>
            <a:ext cx="6626957" cy="6008006"/>
            <a:chOff x="985025" y="-500771"/>
            <a:chExt cx="6626957" cy="6008006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>
              <a:off x="1205344" y="1648415"/>
              <a:ext cx="6211932" cy="365415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>
              <a:off x="1205344" y="1648415"/>
              <a:ext cx="3355610" cy="131631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flipH="1">
              <a:off x="4641276" y="0"/>
              <a:ext cx="498765" cy="307725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 userDrawn="1"/>
          </p:nvSpPr>
          <p:spPr bwMode="invGray">
            <a:xfrm>
              <a:off x="2336800" y="951346"/>
              <a:ext cx="4498109" cy="4451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 userDrawn="1"/>
          </p:nvSpPr>
          <p:spPr bwMode="invGray">
            <a:xfrm>
              <a:off x="4641276" y="-500771"/>
              <a:ext cx="997530" cy="98728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 userDrawn="1"/>
          </p:nvSpPr>
          <p:spPr bwMode="invGray">
            <a:xfrm>
              <a:off x="7171343" y="5071120"/>
              <a:ext cx="440639" cy="4361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 userDrawn="1"/>
          </p:nvSpPr>
          <p:spPr bwMode="invGray">
            <a:xfrm>
              <a:off x="985025" y="1430358"/>
              <a:ext cx="440639" cy="4361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256" y="1412131"/>
            <a:ext cx="4156364" cy="2954655"/>
          </a:xfrm>
        </p:spPr>
        <p:txBody>
          <a:bodyPr anchor="ctr" anchorCtr="0"/>
          <a:lstStyle>
            <a:lvl1pPr algn="ctr">
              <a:lnSpc>
                <a:spcPct val="750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252" y="4507343"/>
            <a:ext cx="3297383" cy="79533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 noChangeAspect="1"/>
          </p:cNvSpPr>
          <p:nvPr>
            <p:ph type="body" sz="quarter" idx="14"/>
          </p:nvPr>
        </p:nvSpPr>
        <p:spPr>
          <a:xfrm>
            <a:off x="2286000" y="914400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 noChangeAspect="1"/>
          </p:cNvSpPr>
          <p:nvPr>
            <p:ph type="body" sz="quarter" idx="15"/>
          </p:nvPr>
        </p:nvSpPr>
        <p:spPr>
          <a:xfrm>
            <a:off x="-3520440" y="821933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aseline="0"/>
            </a:lvl1pPr>
            <a:lvl2pPr marL="168275" indent="-168275" algn="ctr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76" y="2020046"/>
            <a:ext cx="8190227" cy="498598"/>
          </a:xfrm>
        </p:spPr>
        <p:txBody>
          <a:bodyPr anchor="t" anchorCtr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676" y="1228188"/>
            <a:ext cx="8190227" cy="243794"/>
          </a:xfrm>
        </p:spPr>
        <p:txBody>
          <a:bodyPr anchor="b" anchorCtr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03453" y="6155531"/>
            <a:ext cx="127482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871" y="1798730"/>
            <a:ext cx="5428129" cy="41448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99665"/>
            <a:ext cx="11371008" cy="4143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9700-DFB1-4A18-8D37-93514F14DE8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0" r:id="rId3"/>
    <p:sldLayoutId id="2147483650" r:id="rId4"/>
    <p:sldLayoutId id="2147483662" r:id="rId5"/>
    <p:sldLayoutId id="2147483651" r:id="rId6"/>
    <p:sldLayoutId id="2147483665" r:id="rId7"/>
    <p:sldLayoutId id="2147483664" r:id="rId8"/>
    <p:sldLayoutId id="2147483652" r:id="rId9"/>
    <p:sldLayoutId id="2147483661" r:id="rId10"/>
    <p:sldLayoutId id="2147483663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95000"/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6049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36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744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pos="7440" userDrawn="1">
          <p15:clr>
            <a:srgbClr val="F26B43"/>
          </p15:clr>
        </p15:guide>
        <p15:guide id="9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087" y="310242"/>
            <a:ext cx="9144000" cy="2387600"/>
          </a:xfrm>
        </p:spPr>
        <p:txBody>
          <a:bodyPr/>
          <a:lstStyle/>
          <a:p>
            <a:r>
              <a:rPr lang="en-US" sz="6000"/>
              <a:t>Predicting House Prices with Machine Learning</a:t>
            </a:r>
            <a:endParaRPr lang="en-US" sz="600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52" y="5566200"/>
            <a:ext cx="9144000" cy="102083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Data – Condas : Miren Patel, Hard Thakkar, Kunal Kalra, Hiwot Argaw, Rahwa Asghedom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December 2 , 2020</a:t>
            </a:r>
          </a:p>
        </p:txBody>
      </p:sp>
    </p:spTree>
    <p:extLst>
      <p:ext uri="{BB962C8B-B14F-4D97-AF65-F5344CB8AC3E}">
        <p14:creationId xmlns:p14="http://schemas.microsoft.com/office/powerpoint/2010/main" val="294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0547-16BB-4A6F-AB96-047A78B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0938"/>
            <a:ext cx="11430000" cy="99719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Pre-Processing – Feature</a:t>
            </a:r>
            <a:r>
              <a:rPr lang="en-US">
                <a:cs typeface="Arial"/>
              </a:rPr>
              <a:t> Encoding/Features Generations</a:t>
            </a:r>
            <a:endParaRPr lang="en-US" b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E553-FEA9-4FB6-B828-4EC41218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654" y="1579764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/>
                <a:cs typeface="Arial"/>
              </a:rPr>
              <a:t>Ordinal Encoding:</a:t>
            </a:r>
            <a:endParaRPr lang="en-US" dirty="0">
              <a:solidFill>
                <a:srgbClr val="FF0000"/>
              </a:solidFill>
              <a:latin typeface="Palatino Linotype"/>
            </a:endParaRP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Palatino Linotype"/>
                <a:cs typeface="Arial"/>
              </a:rPr>
              <a:t>Created a function to retain the information about the order in which the values should be ranked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Palatino Linotype"/>
                <a:cs typeface="Arial"/>
              </a:rPr>
              <a:t>Categorical features have an inherent order in the values, such as Excellent, Average, etc.</a:t>
            </a:r>
          </a:p>
          <a:p>
            <a:r>
              <a:rPr lang="en-US" dirty="0">
                <a:solidFill>
                  <a:srgbClr val="FF0000"/>
                </a:solidFill>
                <a:latin typeface="Palatino Linotype"/>
                <a:cs typeface="Arial"/>
              </a:rPr>
              <a:t>Label Encoding: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10000"/>
                  </a:schemeClr>
                </a:solidFill>
                <a:latin typeface="Palatino Linotype"/>
                <a:cs typeface="Arial"/>
              </a:rPr>
              <a:t>For all temporal categorical features</a:t>
            </a:r>
            <a:endParaRPr lang="en-US" b="0" dirty="0">
              <a:solidFill>
                <a:srgbClr val="404041"/>
              </a:solidFill>
              <a:latin typeface="Palatino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One-Hot</a:t>
            </a:r>
            <a:r>
              <a:rPr lang="en-US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 Encoding: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10000"/>
                  </a:schemeClr>
                </a:solidFill>
                <a:latin typeface="Palatino Linotype"/>
                <a:cs typeface="Arial"/>
              </a:rPr>
              <a:t>For remaining categorical features</a:t>
            </a:r>
          </a:p>
          <a:p>
            <a:pPr marL="457200" lvl="2" indent="0">
              <a:buNone/>
            </a:pPr>
            <a:endParaRPr lang="en-US" b="1" dirty="0">
              <a:solidFill>
                <a:srgbClr val="C60C30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AFD17-A654-4F48-B57B-83CB5AA24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3AE80C-4CEA-4499-A2E9-D570C689D5E0}"/>
              </a:ext>
            </a:extLst>
          </p:cNvPr>
          <p:cNvSpPr txBox="1">
            <a:spLocks/>
          </p:cNvSpPr>
          <p:nvPr/>
        </p:nvSpPr>
        <p:spPr>
          <a:xfrm>
            <a:off x="6336861" y="1535971"/>
            <a:ext cx="5428129" cy="41448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20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49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Palatino Linotype"/>
                <a:ea typeface="+mj-lt"/>
                <a:cs typeface="+mj-lt"/>
              </a:rPr>
              <a:t>Features Generations:</a:t>
            </a:r>
            <a:endParaRPr lang="en-US" b="0" dirty="0">
              <a:solidFill>
                <a:srgbClr val="FF0000"/>
              </a:solidFill>
              <a:latin typeface="Palatino Linotype"/>
              <a:ea typeface="+mj-lt"/>
              <a:cs typeface="+mj-lt"/>
            </a:endParaRPr>
          </a:p>
          <a:p>
            <a:pPr marL="233045" lvl="1" indent="-233045">
              <a:buFont typeface="Arial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Created new numerical features that will help with our model</a:t>
            </a:r>
          </a:p>
          <a:p>
            <a:pPr marL="233045" lvl="1" indent="-233045">
              <a:buFont typeface="Arial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For example, "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TotBathrooms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" (Total Bathrooms), "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TotalSF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" (Total Surface Area), "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Total_porch_sf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" (Total Porch Surface Area), "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hasbsmt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 Linotype"/>
                <a:ea typeface="+mj-lt"/>
                <a:cs typeface="+mj-lt"/>
              </a:rPr>
              <a:t>" (Has Basement, Yes/No)</a:t>
            </a:r>
          </a:p>
          <a:p>
            <a:endParaRPr lang="en-US" dirty="0">
              <a:latin typeface="Palatino Linotype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37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85256" y="2729867"/>
            <a:ext cx="4156364" cy="1248355"/>
          </a:xfrm>
        </p:spPr>
        <p:txBody>
          <a:bodyPr/>
          <a:lstStyle/>
          <a:p>
            <a:r>
              <a:rPr lang="en-US" sz="5400" dirty="0"/>
              <a:t>Prediction Models</a:t>
            </a:r>
            <a:endParaRPr lang="en-US" sz="54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3754-7034-487E-BE60-ADA0BCBEC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dirty="0">
                <a:solidFill>
                  <a:srgbClr val="FFFFFF"/>
                </a:solidFill>
                <a:latin typeface="Palatino"/>
                <a:cs typeface="Arial"/>
              </a:rPr>
              <a:t>Decision Tree, Random Forest, SVR, </a:t>
            </a:r>
            <a:r>
              <a:rPr lang="en-US" dirty="0" err="1">
                <a:solidFill>
                  <a:srgbClr val="FFFFFF"/>
                </a:solidFill>
                <a:latin typeface="Palatino"/>
                <a:cs typeface="Arial"/>
              </a:rPr>
              <a:t>RidgeCV</a:t>
            </a:r>
            <a:r>
              <a:rPr lang="en-US" dirty="0">
                <a:solidFill>
                  <a:srgbClr val="FFFFFF"/>
                </a:solidFill>
                <a:latin typeface="Palatino"/>
                <a:cs typeface="Arial"/>
              </a:rPr>
              <a:t> Regression, </a:t>
            </a:r>
            <a:r>
              <a:rPr lang="en-US" dirty="0" err="1">
                <a:solidFill>
                  <a:srgbClr val="FFFFFF"/>
                </a:solidFill>
                <a:latin typeface="Palatino"/>
                <a:cs typeface="Arial"/>
              </a:rPr>
              <a:t>XGBoost</a:t>
            </a:r>
            <a:r>
              <a:rPr lang="en-US" dirty="0">
                <a:solidFill>
                  <a:srgbClr val="FFFFFF"/>
                </a:solidFill>
                <a:latin typeface="Palatino"/>
                <a:cs typeface="Arial"/>
              </a:rPr>
              <a:t> Regression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6670" y="379931"/>
            <a:ext cx="11430000" cy="498598"/>
          </a:xfrm>
        </p:spPr>
        <p:txBody>
          <a:bodyPr/>
          <a:lstStyle/>
          <a:p>
            <a:r>
              <a:rPr lang="en-US" dirty="0"/>
              <a:t>Model Building and Testing 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01495" y="1284420"/>
            <a:ext cx="4386942" cy="3317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>
                <a:latin typeface="Palatino"/>
              </a:rPr>
              <a:t>Decision Tree</a:t>
            </a:r>
            <a:endParaRPr lang="en-US" sz="1800" dirty="0">
              <a:latin typeface="Palatino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MAPE (Mean Absolute Percentage Error) : </a:t>
            </a:r>
            <a:r>
              <a:rPr lang="en-US" sz="1400" b="1" dirty="0">
                <a:ea typeface="+mn-lt"/>
                <a:cs typeface="+mn-lt"/>
              </a:rPr>
              <a:t>0.167</a:t>
            </a:r>
            <a:endParaRPr lang="en-US" sz="1400" b="1" dirty="0">
              <a:latin typeface="Palatino"/>
              <a:ea typeface="+mn-lt"/>
              <a:cs typeface="+mn-lt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latin typeface="Palatino"/>
              </a:rPr>
              <a:t>R-Squared (R^2) = </a:t>
            </a:r>
            <a:r>
              <a:rPr lang="en-US" sz="1400" b="1" dirty="0">
                <a:latin typeface="Palatino"/>
              </a:rPr>
              <a:t>0.759</a:t>
            </a:r>
          </a:p>
          <a:p>
            <a:r>
              <a:rPr lang="en-US" sz="1800" dirty="0">
                <a:latin typeface="Palatino"/>
              </a:rPr>
              <a:t>Random Forest </a:t>
            </a:r>
            <a:endParaRPr lang="en-US" sz="1800" dirty="0">
              <a:latin typeface="Palatino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MAPE (Mean Absolute Percentage Error) : </a:t>
            </a:r>
            <a:r>
              <a:rPr lang="en-US" sz="1400" b="1" dirty="0">
                <a:ea typeface="+mn-lt"/>
                <a:cs typeface="+mn-lt"/>
              </a:rPr>
              <a:t>0.110</a:t>
            </a:r>
            <a:endParaRPr lang="en-US" sz="1400" b="1" dirty="0">
              <a:latin typeface="Palatino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latin typeface="Palatino"/>
              </a:rPr>
              <a:t>R-Squared (R^2) = </a:t>
            </a:r>
            <a:r>
              <a:rPr lang="en-US" sz="1400" b="1" dirty="0">
                <a:latin typeface="Palatino"/>
              </a:rPr>
              <a:t>0.874</a:t>
            </a:r>
            <a:endParaRPr lang="en-US" sz="1400" b="1" dirty="0">
              <a:latin typeface="Palatino"/>
              <a:ea typeface="+mn-lt"/>
              <a:cs typeface="+mn-lt"/>
            </a:endParaRPr>
          </a:p>
          <a:p>
            <a:r>
              <a:rPr lang="en-US" sz="1800" dirty="0">
                <a:latin typeface="Palatino"/>
              </a:rPr>
              <a:t>SVR </a:t>
            </a:r>
            <a:endParaRPr lang="en-US" sz="1800" dirty="0">
              <a:latin typeface="Palatino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MAPE (Mean Absolute Percentage Error) : </a:t>
            </a:r>
            <a:r>
              <a:rPr lang="en-US" sz="1400" b="1" dirty="0">
                <a:ea typeface="+mn-lt"/>
                <a:cs typeface="+mn-lt"/>
              </a:rPr>
              <a:t>0.140</a:t>
            </a:r>
            <a:endParaRPr lang="en-US" sz="1400" b="1" dirty="0">
              <a:latin typeface="Palatino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latin typeface="Palatino"/>
              </a:rPr>
              <a:t>R-Squared (R^2) = </a:t>
            </a:r>
            <a:r>
              <a:rPr lang="en-US" sz="1400" b="1" dirty="0">
                <a:latin typeface="Palatino"/>
              </a:rPr>
              <a:t>0.759</a:t>
            </a:r>
          </a:p>
          <a:p>
            <a:pPr lvl="1"/>
            <a:endParaRPr lang="en-US" b="1" dirty="0">
              <a:solidFill>
                <a:srgbClr val="C00000"/>
              </a:solidFill>
              <a:latin typeface="Palatin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Palatino"/>
              <a:ea typeface="+mn-lt"/>
              <a:cs typeface="+mn-lt"/>
            </a:endParaRPr>
          </a:p>
          <a:p>
            <a:pPr lvl="1"/>
            <a:endParaRPr lang="en-US" sz="1200" b="1" dirty="0">
              <a:ea typeface="+mn-lt"/>
              <a:cs typeface="+mn-lt"/>
            </a:endParaRPr>
          </a:p>
          <a:p>
            <a:pPr marL="285750" lvl="1" indent="-285750">
              <a:buFont typeface="Arial,Sans-Serif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sz="1200" b="1" dirty="0"/>
          </a:p>
          <a:p>
            <a:pPr marL="285750" lvl="1" indent="-285750">
              <a:buFont typeface="Arial,Sans-Serif"/>
              <a:buChar char="•"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C285A54-651C-40BB-A0E0-CF0ABFF95E46}"/>
              </a:ext>
            </a:extLst>
          </p:cNvPr>
          <p:cNvSpPr txBox="1">
            <a:spLocks/>
          </p:cNvSpPr>
          <p:nvPr/>
        </p:nvSpPr>
        <p:spPr>
          <a:xfrm>
            <a:off x="6331670" y="1284420"/>
            <a:ext cx="4386942" cy="3317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20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None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 err="1">
                <a:solidFill>
                  <a:srgbClr val="C00000"/>
                </a:solidFill>
                <a:latin typeface="Palatino"/>
                <a:ea typeface="+mn-lt"/>
                <a:cs typeface="+mn-lt"/>
              </a:rPr>
              <a:t>RidgeCV</a:t>
            </a:r>
            <a:r>
              <a:rPr lang="en-US" sz="1800" b="1" dirty="0">
                <a:solidFill>
                  <a:srgbClr val="C00000"/>
                </a:solidFill>
                <a:latin typeface="Palatino"/>
                <a:ea typeface="+mn-lt"/>
                <a:cs typeface="+mn-lt"/>
              </a:rPr>
              <a:t> Regression (BEST-MODEL)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MAPE (Mean Absolute Percentage Error) : </a:t>
            </a:r>
            <a:r>
              <a:rPr lang="en-US" sz="1400" b="1" dirty="0">
                <a:ea typeface="+mn-lt"/>
                <a:cs typeface="+mn-lt"/>
              </a:rPr>
              <a:t>0.097</a:t>
            </a:r>
            <a:endParaRPr lang="en-US" sz="1400" b="1" dirty="0">
              <a:latin typeface="Palatino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latin typeface="Palatino"/>
              </a:rPr>
              <a:t>R-Squared (R^2) = </a:t>
            </a:r>
            <a:r>
              <a:rPr lang="en-US" sz="1400" b="1" dirty="0">
                <a:latin typeface="Palatino"/>
              </a:rPr>
              <a:t>0.872</a:t>
            </a:r>
          </a:p>
          <a:p>
            <a:pPr lvl="1"/>
            <a:r>
              <a:rPr lang="en-US" sz="1800" b="1" dirty="0" err="1">
                <a:solidFill>
                  <a:srgbClr val="C00000"/>
                </a:solidFill>
                <a:latin typeface="Palatino"/>
              </a:rPr>
              <a:t>XGBoost</a:t>
            </a:r>
            <a:r>
              <a:rPr lang="en-US" sz="1800" b="1" dirty="0">
                <a:solidFill>
                  <a:srgbClr val="C00000"/>
                </a:solidFill>
                <a:latin typeface="Palatino"/>
              </a:rPr>
              <a:t> Regression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MAPE (Mean Absolute Percentage Error) : </a:t>
            </a:r>
            <a:r>
              <a:rPr lang="en-US" sz="1400" b="1" dirty="0">
                <a:ea typeface="+mn-lt"/>
                <a:cs typeface="+mn-lt"/>
              </a:rPr>
              <a:t>0.099</a:t>
            </a:r>
            <a:endParaRPr lang="en-US" sz="1400" b="1" dirty="0">
              <a:latin typeface="Palatino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sz="1400" dirty="0">
                <a:latin typeface="Palatino"/>
              </a:rPr>
              <a:t>R-Squared (R^2) = </a:t>
            </a:r>
            <a:r>
              <a:rPr lang="en-US" sz="1400" b="1" dirty="0">
                <a:latin typeface="Palatino"/>
              </a:rPr>
              <a:t>0.894</a:t>
            </a:r>
            <a:endParaRPr lang="en-US" sz="1400" b="1" dirty="0">
              <a:solidFill>
                <a:srgbClr val="C00000"/>
              </a:solidFill>
              <a:latin typeface="Palatino"/>
            </a:endParaRPr>
          </a:p>
          <a:p>
            <a:pPr lvl="1"/>
            <a:endParaRPr lang="en-US" b="1" dirty="0">
              <a:solidFill>
                <a:srgbClr val="C00000"/>
              </a:solidFill>
              <a:latin typeface="Palatin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Palatino"/>
              <a:ea typeface="+mn-lt"/>
              <a:cs typeface="+mn-lt"/>
            </a:endParaRPr>
          </a:p>
          <a:p>
            <a:pPr lvl="1"/>
            <a:endParaRPr lang="en-US" sz="1200" b="1" dirty="0">
              <a:ea typeface="+mn-lt"/>
              <a:cs typeface="+mn-lt"/>
            </a:endParaRPr>
          </a:p>
          <a:p>
            <a:pPr marL="285750" lvl="1" indent="-285750">
              <a:buFont typeface="Arial,Sans-Serif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sz="1200" b="1" dirty="0"/>
          </a:p>
          <a:p>
            <a:pPr marL="285750" lvl="1" indent="-285750">
              <a:buFont typeface="Arial,Sans-Serif"/>
              <a:buChar char="•"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85256" y="2418243"/>
            <a:ext cx="4156364" cy="1871603"/>
          </a:xfrm>
        </p:spPr>
        <p:txBody>
          <a:bodyPr/>
          <a:lstStyle/>
          <a:p>
            <a:r>
              <a:rPr lang="en-US" sz="5400"/>
              <a:t>Conclusion</a:t>
            </a:r>
            <a:br>
              <a:rPr lang="en-US" sz="5400"/>
            </a:br>
            <a:r>
              <a:rPr lang="en-US" sz="5400">
                <a:cs typeface="Arial"/>
              </a:rPr>
              <a:t>&amp;</a:t>
            </a:r>
            <a:br>
              <a:rPr lang="en-US" sz="5400">
                <a:cs typeface="Arial"/>
              </a:rPr>
            </a:br>
            <a:r>
              <a:rPr lang="en-US" sz="5400">
                <a:cs typeface="Arial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019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7281" y="545932"/>
            <a:ext cx="8190227" cy="243794"/>
          </a:xfrm>
        </p:spPr>
        <p:txBody>
          <a:bodyPr/>
          <a:lstStyle/>
          <a:p>
            <a:r>
              <a:rPr lang="en-US" sz="3600">
                <a:solidFill>
                  <a:srgbClr val="FFFFFF"/>
                </a:solidFill>
                <a:latin typeface="Palatino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5D6A4-7A0C-45DD-A7A6-E40257062E13}"/>
              </a:ext>
            </a:extLst>
          </p:cNvPr>
          <p:cNvSpPr txBox="1"/>
          <p:nvPr/>
        </p:nvSpPr>
        <p:spPr>
          <a:xfrm>
            <a:off x="471377" y="976423"/>
            <a:ext cx="1046066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Data Exploration: </a:t>
            </a:r>
            <a:endParaRPr lang="en-US" sz="2000" b="1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Overall Quality and above grade (ground) living area square feet (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GrLivArea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) were the top correlated features against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SalePrice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Data Pre-Processing: 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Our predictor variable was right skewed, so did box – cox transformation to normalize our data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Outlier Treatment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Ordinal Encoding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Label Encoding –  Temporal Categorical Features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One-Hot Encoding – Remaining Categorical features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Created New Features as well to help with our model</a:t>
            </a:r>
          </a:p>
          <a:p>
            <a:endParaRPr lang="en-US" sz="2000" b="1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Model Building and Testing: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RidgeCV</a:t>
            </a:r>
            <a:r>
              <a:rPr lang="en-US" sz="2000" dirty="0">
                <a:solidFill>
                  <a:srgbClr val="FFFFFF"/>
                </a:solidFill>
              </a:rPr>
              <a:t> Regression (BEST – MODEL)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MAPE = 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0.097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8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Next Steps</a:t>
            </a:r>
            <a:endParaRPr lang="en-US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200D4E0-7F02-468E-948B-131428FB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31" y="1905443"/>
            <a:ext cx="2324100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61033-E187-4A6C-9199-8A2F01DBE51C}"/>
              </a:ext>
            </a:extLst>
          </p:cNvPr>
          <p:cNvSpPr txBox="1"/>
          <p:nvPr/>
        </p:nvSpPr>
        <p:spPr>
          <a:xfrm>
            <a:off x="772634" y="2332074"/>
            <a:ext cx="945057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Study the data better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Hard to do virtual meet-ups, in-person meetings would be more effective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91379E6-D24D-4A1C-8E97-A7FA3261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31" y="3629136"/>
            <a:ext cx="2324100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BA1196-A9E8-4912-AF01-FBC76D26752D}"/>
              </a:ext>
            </a:extLst>
          </p:cNvPr>
          <p:cNvSpPr txBox="1"/>
          <p:nvPr/>
        </p:nvSpPr>
        <p:spPr>
          <a:xfrm>
            <a:off x="772634" y="4077585"/>
            <a:ext cx="8591106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Discover more highly correlated features to help forecast the final price for each home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Add more data related to homes to help improve the model?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Model Tuning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Hyper-parameter Tuning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Dimensionality Reduction by reducing Collinearity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85256" y="3041490"/>
            <a:ext cx="4156364" cy="625108"/>
          </a:xfrm>
        </p:spPr>
        <p:txBody>
          <a:bodyPr/>
          <a:lstStyle/>
          <a:p>
            <a:r>
              <a:rPr lang="en-US" sz="540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>
          <a:xfrm>
            <a:off x="452717" y="1502894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pPr marL="233045" lvl="1" indent="-233045"/>
            <a:r>
              <a:rPr lang="en-US" sz="1600" b="1" dirty="0">
                <a:latin typeface="Palatino"/>
                <a:cs typeface="Arial"/>
              </a:rPr>
              <a:t>Introduction</a:t>
            </a:r>
          </a:p>
          <a:p>
            <a:pPr marL="233045" lvl="1" indent="-233045"/>
            <a:r>
              <a:rPr lang="en-US" sz="1600" b="1" dirty="0">
                <a:latin typeface="Palatino"/>
                <a:cs typeface="Arial"/>
              </a:rPr>
              <a:t>Data Exploration </a:t>
            </a:r>
          </a:p>
          <a:p>
            <a:pPr marL="690245" lvl="2" indent="-233045"/>
            <a:r>
              <a:rPr lang="en-US" dirty="0">
                <a:latin typeface="Palatino"/>
                <a:cs typeface="Arial"/>
              </a:rPr>
              <a:t>Top correlated features, visualizations, plots, insights</a:t>
            </a:r>
          </a:p>
          <a:p>
            <a:pPr marL="233045" lvl="1" indent="-233045"/>
            <a:r>
              <a:rPr lang="en-US" sz="1600" b="1" dirty="0">
                <a:latin typeface="Palatino"/>
                <a:cs typeface="Arial"/>
              </a:rPr>
              <a:t>Data Pre-Processing </a:t>
            </a:r>
          </a:p>
          <a:p>
            <a:pPr marL="690245" lvl="2" indent="-233045"/>
            <a:r>
              <a:rPr lang="en-US" dirty="0">
                <a:latin typeface="Palatino"/>
                <a:cs typeface="Arial"/>
              </a:rPr>
              <a:t>Missing Value Treatment, Normalization, Outlier Treatment, Features Generation, Feature Encoding</a:t>
            </a:r>
          </a:p>
          <a:p>
            <a:pPr marL="233045" lvl="1" indent="-233045"/>
            <a:r>
              <a:rPr lang="en-US" sz="1600" b="1" dirty="0">
                <a:latin typeface="Palatino"/>
                <a:cs typeface="Arial"/>
              </a:rPr>
              <a:t>Model Building and Testing</a:t>
            </a:r>
          </a:p>
          <a:p>
            <a:pPr marL="690245" lvl="2" indent="-233045"/>
            <a:r>
              <a:rPr lang="en-US" dirty="0">
                <a:solidFill>
                  <a:srgbClr val="404041"/>
                </a:solidFill>
                <a:latin typeface="Palatino"/>
                <a:cs typeface="Arial"/>
              </a:rPr>
              <a:t>Decision Tree, Random Forest, SVR, Ridge Regression, </a:t>
            </a:r>
            <a:r>
              <a:rPr lang="en-US" dirty="0" err="1">
                <a:solidFill>
                  <a:srgbClr val="404041"/>
                </a:solidFill>
                <a:latin typeface="Palatino"/>
                <a:cs typeface="Arial"/>
              </a:rPr>
              <a:t>XGBoost</a:t>
            </a:r>
            <a:r>
              <a:rPr lang="en-US" dirty="0">
                <a:solidFill>
                  <a:srgbClr val="404041"/>
                </a:solidFill>
                <a:latin typeface="Palatino"/>
                <a:cs typeface="Arial"/>
              </a:rPr>
              <a:t> Regression</a:t>
            </a:r>
          </a:p>
          <a:p>
            <a:pPr marL="233045" lvl="1" indent="-233045"/>
            <a:r>
              <a:rPr lang="en-US" sz="1600" b="1" dirty="0">
                <a:solidFill>
                  <a:srgbClr val="404041"/>
                </a:solidFill>
                <a:latin typeface="Palatino"/>
                <a:cs typeface="Arial"/>
              </a:rPr>
              <a:t>Conclusion and Next Step 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3" b="15913"/>
          <a:stretch>
            <a:fillRect/>
          </a:stretch>
        </p:blipFill>
        <p:spPr/>
      </p:pic>
      <p:sp>
        <p:nvSpPr>
          <p:cNvPr id="15" name="Oval 14"/>
          <p:cNvSpPr>
            <a:spLocks noChangeAspect="1"/>
          </p:cNvSpPr>
          <p:nvPr/>
        </p:nvSpPr>
        <p:spPr bwMode="ltGray">
          <a:xfrm>
            <a:off x="10226325" y="2042234"/>
            <a:ext cx="1005379" cy="10053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- Objective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Main Purpose: </a:t>
            </a:r>
          </a:p>
          <a:p>
            <a:pPr marL="233045" lvl="1" indent="-233045"/>
            <a:r>
              <a:rPr lang="en-US" dirty="0">
                <a:solidFill>
                  <a:schemeClr val="bg1">
                    <a:lumMod val="10000"/>
                  </a:schemeClr>
                </a:solidFill>
                <a:ea typeface="+mn-lt"/>
                <a:cs typeface="+mn-lt"/>
              </a:rPr>
              <a:t>To determine which explanatory variables will most positively 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ea typeface="+mn-lt"/>
                <a:cs typeface="+mn-lt"/>
              </a:rPr>
              <a:t>impact the final 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ea typeface="+mn-lt"/>
                <a:cs typeface="+mn-lt"/>
              </a:rPr>
              <a:t> of each home </a:t>
            </a:r>
          </a:p>
          <a:p>
            <a:pPr marL="233045" lvl="1" indent="-233045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Predicting the final price of each home by "house id" and "sale price" (Prediction Results)</a:t>
            </a:r>
          </a:p>
          <a:p>
            <a:pPr marL="233045" lvl="1" indent="-233045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Evaluation Metric: Calculating Mean Absolute Percentage Error (MAPE), R-Squared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Exploratory Data Analysis:</a:t>
            </a:r>
            <a:endParaRPr lang="en-US">
              <a:cs typeface="Arial"/>
            </a:endParaRPr>
          </a:p>
          <a:p>
            <a:pPr marL="233045" lvl="1" indent="-233045"/>
            <a:r>
              <a:rPr lang="en-US">
                <a:solidFill>
                  <a:schemeClr val="bg1">
                    <a:lumMod val="10000"/>
                  </a:schemeClr>
                </a:solidFill>
              </a:rPr>
              <a:t>Analyzing the target variable, "Sale Price"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 – Visualizations, Insights 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FF0000"/>
                </a:solidFill>
                <a:latin typeface="Palatino Linotype"/>
              </a:rPr>
              <a:t>Top Correlated Features (against </a:t>
            </a:r>
            <a:r>
              <a:rPr lang="en-US" err="1">
                <a:solidFill>
                  <a:srgbClr val="FF0000"/>
                </a:solidFill>
                <a:latin typeface="Palatino Linotype"/>
              </a:rPr>
              <a:t>SalePrice</a:t>
            </a:r>
            <a:r>
              <a:rPr lang="en-US">
                <a:solidFill>
                  <a:srgbClr val="FF0000"/>
                </a:solidFill>
                <a:latin typeface="Palatino Linotype"/>
              </a:rPr>
              <a:t>)</a:t>
            </a:r>
            <a:endParaRPr lang="en-US">
              <a:solidFill>
                <a:srgbClr val="FF0000"/>
              </a:solidFill>
              <a:latin typeface="Palatino Linotype"/>
              <a:cs typeface="Arial"/>
            </a:endParaRPr>
          </a:p>
          <a:p>
            <a:r>
              <a:rPr lang="en-US">
                <a:solidFill>
                  <a:srgbClr val="FF0000"/>
                </a:solidFill>
                <a:latin typeface="Palatino Linotype"/>
                <a:cs typeface="Arial"/>
              </a:rPr>
              <a:t>Visualizations:</a:t>
            </a:r>
          </a:p>
          <a:p>
            <a:pPr marL="285750" lvl="1" indent="-285750">
              <a:buChar char="•"/>
            </a:pP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SalePrice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 vs. 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OverallQual</a:t>
            </a:r>
            <a:endParaRPr lang="en-US" sz="2000" err="1">
              <a:solidFill>
                <a:schemeClr val="bg1">
                  <a:lumMod val="10000"/>
                </a:schemeClr>
              </a:solidFill>
              <a:latin typeface="Palatino Linotype"/>
            </a:endParaRPr>
          </a:p>
          <a:p>
            <a:pPr marL="285750" lvl="1" indent="-285750">
              <a:buChar char="•"/>
            </a:pP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SalePrice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 vs. 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GrLivArea</a:t>
            </a:r>
            <a:endParaRPr lang="en-US" sz="2000" err="1">
              <a:solidFill>
                <a:schemeClr val="bg1">
                  <a:lumMod val="10000"/>
                </a:schemeClr>
              </a:solidFill>
              <a:latin typeface="Palatino Linotype"/>
            </a:endParaRPr>
          </a:p>
          <a:p>
            <a:pPr marL="285750" lvl="1" indent="-285750">
              <a:buChar char="•"/>
            </a:pP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SalePrice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 vs. 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GarageArea</a:t>
            </a:r>
            <a:endParaRPr lang="en-US" sz="2000" err="1">
              <a:solidFill>
                <a:schemeClr val="bg1">
                  <a:lumMod val="10000"/>
                </a:schemeClr>
              </a:solidFill>
              <a:latin typeface="Palatino Linotype"/>
            </a:endParaRPr>
          </a:p>
          <a:p>
            <a:pPr marL="285750" lvl="1" indent="-285750">
              <a:buChar char="•"/>
            </a:pP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SalePrice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 vs 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TotalBsmtSF</a:t>
            </a:r>
            <a:endParaRPr lang="en-US" sz="2000" err="1">
              <a:solidFill>
                <a:schemeClr val="bg1">
                  <a:lumMod val="10000"/>
                </a:schemeClr>
              </a:solidFill>
              <a:latin typeface="Palatino Linotype"/>
            </a:endParaRPr>
          </a:p>
          <a:p>
            <a:pPr marL="285750" lvl="1" indent="-285750">
              <a:buChar char="•"/>
            </a:pP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SalePrice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 vs 1stFlrSF</a:t>
            </a:r>
            <a:endParaRPr lang="en-US" sz="2000">
              <a:solidFill>
                <a:schemeClr val="bg1">
                  <a:lumMod val="10000"/>
                </a:schemeClr>
              </a:solidFill>
              <a:latin typeface="Palatino Linotype"/>
            </a:endParaRPr>
          </a:p>
          <a:p>
            <a:pPr marL="285750" lvl="1" indent="-285750">
              <a:buChar char="•"/>
            </a:pP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SalePrice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 vs 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Palatino Linotype"/>
                <a:ea typeface="+mn-lt"/>
                <a:cs typeface="+mn-lt"/>
              </a:rPr>
              <a:t>MasVnrArea</a:t>
            </a:r>
            <a:endParaRPr lang="en-US" sz="2000" err="1">
              <a:solidFill>
                <a:schemeClr val="bg1">
                  <a:lumMod val="10000"/>
                </a:schemeClr>
              </a:solidFill>
              <a:latin typeface="Palatino Linotype"/>
            </a:endParaRPr>
          </a:p>
          <a:p>
            <a:endParaRPr lang="en-US">
              <a:solidFill>
                <a:srgbClr val="C60C30"/>
              </a:solidFill>
              <a:latin typeface="Arial"/>
              <a:cs typeface="Arial"/>
            </a:endParaRPr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3ADCE36-227C-4FC6-856F-8E26C419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71" y="2388608"/>
            <a:ext cx="2713170" cy="2078538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8A957E8C-58FA-4653-B3B8-DAA02DE0B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83" y="1792344"/>
            <a:ext cx="4670096" cy="37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9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7632" y="552062"/>
            <a:ext cx="11430000" cy="49859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Exploration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12378" y="1216512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solidFill>
                  <a:srgbClr val="FF0000"/>
                </a:solidFill>
                <a:latin typeface="Palatino Linotype"/>
                <a:ea typeface="+mj-lt"/>
                <a:cs typeface="+mj-lt"/>
              </a:rPr>
              <a:t>SalePrice</a:t>
            </a:r>
            <a:r>
              <a:rPr lang="en-US">
                <a:solidFill>
                  <a:srgbClr val="FF0000"/>
                </a:solidFill>
                <a:latin typeface="Palatino Linotype"/>
                <a:ea typeface="+mj-lt"/>
                <a:cs typeface="+mj-lt"/>
              </a:rPr>
              <a:t> vs. </a:t>
            </a:r>
            <a:r>
              <a:rPr lang="en-US" err="1">
                <a:solidFill>
                  <a:srgbClr val="FF0000"/>
                </a:solidFill>
                <a:latin typeface="Palatino Linotype"/>
                <a:ea typeface="+mj-lt"/>
                <a:cs typeface="+mj-lt"/>
              </a:rPr>
              <a:t>OverallQual</a:t>
            </a:r>
            <a:endParaRPr lang="en-US" err="1">
              <a:solidFill>
                <a:srgbClr val="161819"/>
              </a:solidFill>
              <a:latin typeface="Palatino Linotype"/>
              <a:cs typeface="Arial"/>
            </a:endParaRPr>
          </a:p>
          <a:p>
            <a:pPr marL="233045" lvl="1" indent="-233045"/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373651" y="1217434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solidFill>
                  <a:srgbClr val="FF0000"/>
                </a:solidFill>
                <a:latin typeface="Palatino Linotype"/>
                <a:ea typeface="+mj-lt"/>
                <a:cs typeface="+mj-lt"/>
              </a:rPr>
              <a:t>SalePrice</a:t>
            </a:r>
            <a:r>
              <a:rPr lang="en-US">
                <a:solidFill>
                  <a:srgbClr val="FF0000"/>
                </a:solidFill>
                <a:latin typeface="Palatino Linotype"/>
                <a:ea typeface="+mj-lt"/>
                <a:cs typeface="+mj-lt"/>
              </a:rPr>
              <a:t> vs. </a:t>
            </a:r>
            <a:r>
              <a:rPr lang="en-US" err="1">
                <a:solidFill>
                  <a:srgbClr val="FF0000"/>
                </a:solidFill>
                <a:latin typeface="Palatino Linotype"/>
                <a:ea typeface="+mj-lt"/>
                <a:cs typeface="+mj-lt"/>
              </a:rPr>
              <a:t>GrLivArea</a:t>
            </a:r>
            <a:endParaRPr lang="en-US" err="1">
              <a:solidFill>
                <a:srgbClr val="FF0000"/>
              </a:solidFill>
              <a:latin typeface="Palatino Linotype"/>
            </a:endParaRPr>
          </a:p>
          <a:p>
            <a:pPr marL="233045" lvl="1" indent="-233045"/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D29049BB-0D9E-4DE0-AB21-F183D036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8" y="1712961"/>
            <a:ext cx="4234469" cy="2626284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658876A-65A3-458D-BE53-F827B939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20" y="1714063"/>
            <a:ext cx="4517973" cy="261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0F1B8-0FEC-4787-921E-214E1F483434}"/>
              </a:ext>
            </a:extLst>
          </p:cNvPr>
          <p:cNvSpPr txBox="1"/>
          <p:nvPr/>
        </p:nvSpPr>
        <p:spPr>
          <a:xfrm>
            <a:off x="287466" y="4396183"/>
            <a:ext cx="51094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Positive correlation between the variables sales price &amp; overall quality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We see highest population of sales under the 8th quality score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An overall increasing trend; As sales price goes up, quality increases 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8F083-FE97-4545-9C6B-037B396FD7C5}"/>
              </a:ext>
            </a:extLst>
          </p:cNvPr>
          <p:cNvSpPr txBox="1"/>
          <p:nvPr/>
        </p:nvSpPr>
        <p:spPr>
          <a:xfrm>
            <a:off x="6096738" y="4396182"/>
            <a:ext cx="494898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Moderate positive correlation between above grade (ground) living area square feet &amp; sale price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We also observe some outlier points, a price with much higher ground living area square feet</a:t>
            </a:r>
          </a:p>
        </p:txBody>
      </p:sp>
    </p:spTree>
    <p:extLst>
      <p:ext uri="{BB962C8B-B14F-4D97-AF65-F5344CB8AC3E}">
        <p14:creationId xmlns:p14="http://schemas.microsoft.com/office/powerpoint/2010/main" val="20394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Exploration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9758" y="1492178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SalePrice vs. GarageArea</a:t>
            </a:r>
            <a:endParaRPr lang="en-US">
              <a:solidFill>
                <a:srgbClr val="FF0000"/>
              </a:solidFill>
            </a:endParaRPr>
          </a:p>
          <a:p>
            <a:pPr marL="233045" lvl="1" indent="-233045"/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382871" y="1492178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SalePrice vs TotalBsmtSF</a:t>
            </a:r>
            <a:endParaRPr lang="en-US">
              <a:solidFill>
                <a:srgbClr val="FF0000"/>
              </a:solidFill>
            </a:endParaRPr>
          </a:p>
          <a:p>
            <a:pPr marL="233045" lvl="1" indent="-233045"/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6E42956-B094-4D7C-8434-D1551948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89" y="1951421"/>
            <a:ext cx="4197131" cy="2727434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24A01C6-44F5-448E-8A99-1C82C8E8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25" y="1949669"/>
            <a:ext cx="4275957" cy="2730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1CC1E-C43D-416E-AFFC-025761C86513}"/>
              </a:ext>
            </a:extLst>
          </p:cNvPr>
          <p:cNvSpPr txBox="1"/>
          <p:nvPr/>
        </p:nvSpPr>
        <p:spPr>
          <a:xfrm>
            <a:off x="384272" y="4674614"/>
            <a:ext cx="52163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Majority of the sales population have a garage area varying from 200 to 800 square feet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few outlier points is also shown, with low sales price that have much higher garage area 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2EDF5-5A0E-4D78-A023-3087FE933E8C}"/>
              </a:ext>
            </a:extLst>
          </p:cNvPr>
          <p:cNvSpPr txBox="1"/>
          <p:nvPr/>
        </p:nvSpPr>
        <p:spPr>
          <a:xfrm>
            <a:off x="6098120" y="4709650"/>
            <a:ext cx="46682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We observe that the total square feet of basement area are mostly below 2000 square feet as the sales price range from 0 – 400000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Very clustered</a:t>
            </a:r>
          </a:p>
        </p:txBody>
      </p:sp>
    </p:spTree>
    <p:extLst>
      <p:ext uri="{BB962C8B-B14F-4D97-AF65-F5344CB8AC3E}">
        <p14:creationId xmlns:p14="http://schemas.microsoft.com/office/powerpoint/2010/main" val="6835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Exploration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0999" y="1527213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SalePrice vs 1stFlrSF</a:t>
            </a:r>
            <a:endParaRPr lang="en-US">
              <a:solidFill>
                <a:srgbClr val="FF0000"/>
              </a:solidFill>
            </a:endParaRPr>
          </a:p>
          <a:p>
            <a:pPr marL="233045" lvl="1" indent="-233045"/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382871" y="1527213"/>
            <a:ext cx="5428129" cy="414487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SalePrice vs MasVnrArea</a:t>
            </a:r>
            <a:endParaRPr lang="en-US">
              <a:solidFill>
                <a:srgbClr val="FF0000"/>
              </a:solidFill>
            </a:endParaRPr>
          </a:p>
          <a:p>
            <a:pPr marL="233045" lvl="1" indent="-233045"/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0120DC2-51C5-4858-BFAC-CC1D27A1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4" y="1946831"/>
            <a:ext cx="4363545" cy="2789165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AEF126D-8AAD-467D-922E-B48C6867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1946988"/>
            <a:ext cx="4442374" cy="2885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731EE-A0E8-4CFD-93C1-733E3C09ED6C}"/>
              </a:ext>
            </a:extLst>
          </p:cNvPr>
          <p:cNvSpPr txBox="1"/>
          <p:nvPr/>
        </p:nvSpPr>
        <p:spPr>
          <a:xfrm>
            <a:off x="5954295" y="5352716"/>
            <a:ext cx="528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C149C-5866-4044-9726-D2B3BEBD7C4C}"/>
              </a:ext>
            </a:extLst>
          </p:cNvPr>
          <p:cNvSpPr txBox="1"/>
          <p:nvPr/>
        </p:nvSpPr>
        <p:spPr>
          <a:xfrm>
            <a:off x="5953373" y="4835957"/>
            <a:ext cx="517625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Weak relationship between the variables points as the scatter plot seems to be widely spread across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 Masonry Veneer area is mainly under 400 square feet, with price ranging from 100000-300000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9C88C-2E28-4291-A2D0-6B02F5A0DFD6}"/>
              </a:ext>
            </a:extLst>
          </p:cNvPr>
          <p:cNvSpPr txBox="1"/>
          <p:nvPr/>
        </p:nvSpPr>
        <p:spPr>
          <a:xfrm>
            <a:off x="503232" y="4756514"/>
            <a:ext cx="44861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first-floor square feet has a moderate to strong correlation against sale price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Clustered between 0 – 300000 sale price</a:t>
            </a:r>
          </a:p>
        </p:txBody>
      </p:sp>
    </p:spTree>
    <p:extLst>
      <p:ext uri="{BB962C8B-B14F-4D97-AF65-F5344CB8AC3E}">
        <p14:creationId xmlns:p14="http://schemas.microsoft.com/office/powerpoint/2010/main" val="389950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81000" y="725065"/>
            <a:ext cx="11430000" cy="498598"/>
          </a:xfrm>
        </p:spPr>
        <p:txBody>
          <a:bodyPr wrap="square" anchor="b">
            <a:normAutofit/>
          </a:bodyPr>
          <a:lstStyle/>
          <a:p>
            <a:r>
              <a:rPr lang="en-US"/>
              <a:t>Data Pre-Processing – Features Engineering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Outlier Treatment: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"/>
                <a:cs typeface="Arial"/>
              </a:rPr>
              <a:t>Created a function to identify the outliers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"/>
                <a:cs typeface="Arial"/>
              </a:rPr>
              <a:t>Next, created a function to remove the outliers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  <a:ea typeface="+mn-lt"/>
                <a:cs typeface="+mn-lt"/>
              </a:rPr>
              <a:t>Removing extreme outliers as:</a:t>
            </a:r>
            <a:endParaRPr lang="en-US" sz="2000" dirty="0" err="1">
              <a:solidFill>
                <a:schemeClr val="bg1">
                  <a:lumMod val="10000"/>
                </a:schemeClr>
              </a:solidFill>
              <a:ea typeface="+mn-lt"/>
              <a:cs typeface="Arial"/>
            </a:endParaRPr>
          </a:p>
          <a:p>
            <a:pPr marL="690245" lvl="2" indent="-233045"/>
            <a:r>
              <a:rPr lang="en-US" sz="1800" dirty="0">
                <a:solidFill>
                  <a:schemeClr val="bg1">
                    <a:lumMod val="10000"/>
                  </a:schemeClr>
                </a:solidFill>
                <a:ea typeface="+mn-lt"/>
                <a:cs typeface="+mn-lt"/>
              </a:rPr>
              <a:t>Mean +- 3*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  <a:ea typeface="+mn-lt"/>
                <a:cs typeface="+mn-lt"/>
              </a:rPr>
              <a:t>StdDev</a:t>
            </a: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Other Treatments: 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  <a:ea typeface="+mn-lt"/>
                <a:cs typeface="+mn-lt"/>
              </a:rPr>
              <a:t>Transformed the non-numeric predictors, which are stored as numbers and converted them into strings 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Replacing categorical data, Null Values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16447DA7-4333-4E6B-BF73-6692F558F6AF}"/>
              </a:ext>
            </a:extLst>
          </p:cNvPr>
          <p:cNvSpPr txBox="1">
            <a:spLocks/>
          </p:cNvSpPr>
          <p:nvPr/>
        </p:nvSpPr>
        <p:spPr>
          <a:xfrm>
            <a:off x="5988524" y="1798529"/>
            <a:ext cx="5428129" cy="41448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20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49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rgbClr val="C60C30"/>
              </a:solidFill>
              <a:latin typeface="Arial"/>
              <a:cs typeface="Arial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63BBCA1-316A-4E55-BEC9-212D56F9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45" y="1747929"/>
            <a:ext cx="4950371" cy="3730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BA9BF-67BF-4F68-825A-FDA24577C68A}"/>
              </a:ext>
            </a:extLst>
          </p:cNvPr>
          <p:cNvSpPr txBox="1"/>
          <p:nvPr/>
        </p:nvSpPr>
        <p:spPr>
          <a:xfrm>
            <a:off x="6344745" y="5696607"/>
            <a:ext cx="49503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10000"/>
                  </a:schemeClr>
                </a:solidFill>
              </a:rPr>
              <a:t>Our predictor variable is right skewed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10000"/>
                  </a:schemeClr>
                </a:solidFill>
              </a:rPr>
              <a:t>There are many outliers, will do treatment later for normalizing data</a:t>
            </a:r>
          </a:p>
        </p:txBody>
      </p:sp>
    </p:spTree>
    <p:extLst>
      <p:ext uri="{BB962C8B-B14F-4D97-AF65-F5344CB8AC3E}">
        <p14:creationId xmlns:p14="http://schemas.microsoft.com/office/powerpoint/2010/main" val="171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81000" y="441183"/>
            <a:ext cx="11430000" cy="498598"/>
          </a:xfrm>
        </p:spPr>
        <p:txBody>
          <a:bodyPr wrap="square" anchor="b">
            <a:normAutofit/>
          </a:bodyPr>
          <a:lstStyle/>
          <a:p>
            <a:r>
              <a:rPr lang="en-US"/>
              <a:t>Data Pre-Processing – Features Engineering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0999" y="1150283"/>
            <a:ext cx="5428129" cy="414487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Value Treatment: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"/>
                <a:cs typeface="Arial"/>
              </a:rPr>
              <a:t>Created a function that takes a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Palatino"/>
                <a:cs typeface="Arial"/>
              </a:rPr>
              <a:t>dataframe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"/>
                <a:cs typeface="Arial"/>
              </a:rPr>
              <a:t> as input and returns two columns, total missing values and total missing values percentage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"/>
                <a:cs typeface="Arial"/>
              </a:rPr>
              <a:t>Filled null with median mode or 0</a:t>
            </a:r>
            <a:endParaRPr lang="en-US" dirty="0">
              <a:solidFill>
                <a:schemeClr val="bg1">
                  <a:lumMod val="10000"/>
                </a:schemeClr>
              </a:solidFill>
              <a:latin typeface="Palatino"/>
              <a:cs typeface="Arial"/>
            </a:endParaRP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Palatino"/>
                <a:cs typeface="Arial"/>
              </a:rPr>
              <a:t>Dropped columns with roughly 80% data missing</a:t>
            </a:r>
            <a:endParaRPr lang="en-US" dirty="0">
              <a:solidFill>
                <a:schemeClr val="bg1">
                  <a:lumMod val="10000"/>
                </a:schemeClr>
              </a:solidFill>
              <a:latin typeface="Palatino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Normalization: 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Transformed the features to remove skew using Box-Cox Transformation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To reduce the skew of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SalePrice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, we took the log 1+x transform</a:t>
            </a:r>
          </a:p>
          <a:p>
            <a:pPr marL="233045" lvl="1" indent="-233045"/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Normalizing the data</a:t>
            </a: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9E2433EC-9E0B-4DCF-84A2-C9B2CAA2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626" y="1324550"/>
            <a:ext cx="2229684" cy="5142193"/>
          </a:xfrm>
          <a:prstGeom prst="rect">
            <a:avLst/>
          </a:prstGeom>
          <a:noFill/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BF1F9426-9EFA-4077-8A8E-5E2D99D9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18" y="4665639"/>
            <a:ext cx="3016897" cy="20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Robinson Office Fonts">
      <a:majorFont>
        <a:latin typeface="Arial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008_Robinson_PPT_template_16x9_20161010_3b" id="{1047085A-6F27-4004-AD09-8830E166D804}" vid="{798F44D5-B92E-406C-985A-0A8555F1F1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11501DC583164D97B87336BA04CDEA" ma:contentTypeVersion="2" ma:contentTypeDescription="Create a new document." ma:contentTypeScope="" ma:versionID="3d8a6acfdd796668a1fba9d3737fdca3">
  <xsd:schema xmlns:xsd="http://www.w3.org/2001/XMLSchema" xmlns:xs="http://www.w3.org/2001/XMLSchema" xmlns:p="http://schemas.microsoft.com/office/2006/metadata/properties" xmlns:ns2="454f2206-fe42-4a30-96b0-a9394a12f5ad" targetNamespace="http://schemas.microsoft.com/office/2006/metadata/properties" ma:root="true" ma:fieldsID="0ddda4d911032cf9391079a1be3d51df" ns2:_="">
    <xsd:import namespace="454f2206-fe42-4a30-96b0-a9394a12f5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f2206-fe42-4a30-96b0-a9394a12f5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CFF531-F418-4CC9-A38C-30AAB0C0D124}">
  <ds:schemaRefs>
    <ds:schemaRef ds:uri="454f2206-fe42-4a30-96b0-a9394a12f5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86837A-A969-412A-AD0F-1AD4B58AF3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27B557-8EC0-4559-A116-C446ED393FF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MAT008_Robinson_PPT_template_20160817_1e</Template>
  <TotalTime>59</TotalTime>
  <Words>920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Arial,Sans-Serif</vt:lpstr>
      <vt:lpstr>Calibri</vt:lpstr>
      <vt:lpstr>Palatino</vt:lpstr>
      <vt:lpstr>Palatino Linotype</vt:lpstr>
      <vt:lpstr>MAT008_Robinson_PPT_template_20160817_1e</vt:lpstr>
      <vt:lpstr>Predicting House Prices with Machine Learning</vt:lpstr>
      <vt:lpstr>Agenda</vt:lpstr>
      <vt:lpstr>Introduction - Objective</vt:lpstr>
      <vt:lpstr>Data Exploration – Visualizations, Insights </vt:lpstr>
      <vt:lpstr>Data Exploration</vt:lpstr>
      <vt:lpstr>Data Exploration</vt:lpstr>
      <vt:lpstr>Data Exploration</vt:lpstr>
      <vt:lpstr>Data Pre-Processing – Features Engineering</vt:lpstr>
      <vt:lpstr>Data Pre-Processing – Features Engineering</vt:lpstr>
      <vt:lpstr>Data Pre-Processing – Feature Encoding/Features Generations</vt:lpstr>
      <vt:lpstr>Prediction Models</vt:lpstr>
      <vt:lpstr>Model Building and Testing </vt:lpstr>
      <vt:lpstr>Conclusion &amp; Next Steps</vt:lpstr>
      <vt:lpstr>PowerPoint Presentation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H1– Cover Headline Can Be Two Lines</dc:title>
  <dc:creator>Aaron M. Baird</dc:creator>
  <cp:lastModifiedBy>Miren Rakesh Patel</cp:lastModifiedBy>
  <cp:revision>50</cp:revision>
  <dcterms:created xsi:type="dcterms:W3CDTF">2020-10-28T22:39:01Z</dcterms:created>
  <dcterms:modified xsi:type="dcterms:W3CDTF">2020-12-10T04:49:44Z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0x010100EC11501DC583164D97B87336BA04CDEA</vt:lpwstr>
  </property>
</Properties>
</file>