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4"/>
  </p:sldMasterIdLst>
  <p:notesMasterIdLst>
    <p:notesMasterId r:id="rId21"/>
  </p:notesMasterIdLst>
  <p:sldIdLst>
    <p:sldId id="292" r:id="rId5"/>
    <p:sldId id="295" r:id="rId6"/>
    <p:sldId id="293" r:id="rId7"/>
    <p:sldId id="281" r:id="rId8"/>
    <p:sldId id="294" r:id="rId9"/>
    <p:sldId id="296" r:id="rId10"/>
    <p:sldId id="298" r:id="rId11"/>
    <p:sldId id="299" r:id="rId12"/>
    <p:sldId id="297" r:id="rId13"/>
    <p:sldId id="306" r:id="rId14"/>
    <p:sldId id="310" r:id="rId15"/>
    <p:sldId id="300" r:id="rId16"/>
    <p:sldId id="304" r:id="rId17"/>
    <p:sldId id="305" r:id="rId18"/>
    <p:sldId id="311"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E0A6C-6B38-43EA-A107-626EF7B47834}" v="310" dt="2020-10-09T19:53:12.207"/>
    <p1510:client id="{2CC9A50D-A96E-4ECD-8C1A-C194A942BEEB}" v="3074" dt="2020-10-09T20:50:01.560"/>
    <p1510:client id="{A9BEB893-076E-40C3-A609-3D1960825BB7}" v="155" dt="2020-10-09T20:52:50.024"/>
    <p1510:client id="{E196799E-7DA9-4139-882C-5A49410E15C5}" v="856" dt="2020-10-09T21:01:02.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ock" userId="S::jrock3@student.gsu.edu::751c3fea-e2c8-4a37-91f1-2275308d2058" providerId="AD" clId="Web-{1D4E0A6C-6B38-43EA-A107-626EF7B47834}"/>
    <pc:docChg chg="modSld">
      <pc:chgData name="John Rock" userId="S::jrock3@student.gsu.edu::751c3fea-e2c8-4a37-91f1-2275308d2058" providerId="AD" clId="Web-{1D4E0A6C-6B38-43EA-A107-626EF7B47834}" dt="2020-10-09T19:53:12.207" v="309" actId="20577"/>
      <pc:docMkLst>
        <pc:docMk/>
      </pc:docMkLst>
      <pc:sldChg chg="modSp">
        <pc:chgData name="John Rock" userId="S::jrock3@student.gsu.edu::751c3fea-e2c8-4a37-91f1-2275308d2058" providerId="AD" clId="Web-{1D4E0A6C-6B38-43EA-A107-626EF7B47834}" dt="2020-10-09T19:53:05.144" v="307" actId="20577"/>
        <pc:sldMkLst>
          <pc:docMk/>
          <pc:sldMk cId="2585197280" sldId="311"/>
        </pc:sldMkLst>
        <pc:spChg chg="mod">
          <ac:chgData name="John Rock" userId="S::jrock3@student.gsu.edu::751c3fea-e2c8-4a37-91f1-2275308d2058" providerId="AD" clId="Web-{1D4E0A6C-6B38-43EA-A107-626EF7B47834}" dt="2020-10-09T19:53:05.144" v="307" actId="20577"/>
          <ac:spMkLst>
            <pc:docMk/>
            <pc:sldMk cId="2585197280" sldId="311"/>
            <ac:spMk id="3" creationId="{44011E24-68D1-4964-B162-C5633E8CF8CB}"/>
          </ac:spMkLst>
        </pc:spChg>
        <pc:spChg chg="mod">
          <ac:chgData name="John Rock" userId="S::jrock3@student.gsu.edu::751c3fea-e2c8-4a37-91f1-2275308d2058" providerId="AD" clId="Web-{1D4E0A6C-6B38-43EA-A107-626EF7B47834}" dt="2020-10-09T19:48:16.559" v="10" actId="20577"/>
          <ac:spMkLst>
            <pc:docMk/>
            <pc:sldMk cId="2585197280" sldId="311"/>
            <ac:spMk id="5" creationId="{98E81BD2-5C63-4221-9EEE-8CA7479ADB89}"/>
          </ac:spMkLst>
        </pc:spChg>
      </pc:sldChg>
    </pc:docChg>
  </pc:docChgLst>
  <pc:docChgLst>
    <pc:chgData name="Miren Rakesh Patel" userId="S::mpatel136@student.gsu.edu::0f0cf594-81e7-4ddb-8e0e-2772c43d3117" providerId="AD" clId="Web-{A9BEB893-076E-40C3-A609-3D1960825BB7}"/>
    <pc:docChg chg="modSld sldOrd">
      <pc:chgData name="Miren Rakesh Patel" userId="S::mpatel136@student.gsu.edu::0f0cf594-81e7-4ddb-8e0e-2772c43d3117" providerId="AD" clId="Web-{A9BEB893-076E-40C3-A609-3D1960825BB7}" dt="2020-10-09T20:52:50.024" v="150" actId="20577"/>
      <pc:docMkLst>
        <pc:docMk/>
      </pc:docMkLst>
      <pc:sldChg chg="modSp ord">
        <pc:chgData name="Miren Rakesh Patel" userId="S::mpatel136@student.gsu.edu::0f0cf594-81e7-4ddb-8e0e-2772c43d3117" providerId="AD" clId="Web-{A9BEB893-076E-40C3-A609-3D1960825BB7}" dt="2020-10-09T20:45:25.903" v="117"/>
        <pc:sldMkLst>
          <pc:docMk/>
          <pc:sldMk cId="1990550638" sldId="293"/>
        </pc:sldMkLst>
        <pc:spChg chg="mod">
          <ac:chgData name="Miren Rakesh Patel" userId="S::mpatel136@student.gsu.edu::0f0cf594-81e7-4ddb-8e0e-2772c43d3117" providerId="AD" clId="Web-{A9BEB893-076E-40C3-A609-3D1960825BB7}" dt="2020-10-09T20:44:57.964" v="115" actId="20577"/>
          <ac:spMkLst>
            <pc:docMk/>
            <pc:sldMk cId="1990550638" sldId="293"/>
            <ac:spMk id="13" creationId="{24A432A6-B48B-4D1A-8BE1-D64B549FC130}"/>
          </ac:spMkLst>
        </pc:spChg>
      </pc:sldChg>
      <pc:sldChg chg="modSp">
        <pc:chgData name="Miren Rakesh Patel" userId="S::mpatel136@student.gsu.edu::0f0cf594-81e7-4ddb-8e0e-2772c43d3117" providerId="AD" clId="Web-{A9BEB893-076E-40C3-A609-3D1960825BB7}" dt="2020-10-09T20:47:19.968" v="126" actId="20577"/>
        <pc:sldMkLst>
          <pc:docMk/>
          <pc:sldMk cId="1787248476" sldId="295"/>
        </pc:sldMkLst>
        <pc:spChg chg="mod">
          <ac:chgData name="Miren Rakesh Patel" userId="S::mpatel136@student.gsu.edu::0f0cf594-81e7-4ddb-8e0e-2772c43d3117" providerId="AD" clId="Web-{A9BEB893-076E-40C3-A609-3D1960825BB7}" dt="2020-10-09T20:47:19.968" v="126" actId="20577"/>
          <ac:spMkLst>
            <pc:docMk/>
            <pc:sldMk cId="1787248476" sldId="295"/>
            <ac:spMk id="4" creationId="{747EF744-B20A-4FBD-91EE-2645C6E80322}"/>
          </ac:spMkLst>
        </pc:spChg>
      </pc:sldChg>
      <pc:sldChg chg="modSp">
        <pc:chgData name="Miren Rakesh Patel" userId="S::mpatel136@student.gsu.edu::0f0cf594-81e7-4ddb-8e0e-2772c43d3117" providerId="AD" clId="Web-{A9BEB893-076E-40C3-A609-3D1960825BB7}" dt="2020-10-09T20:50:19.973" v="134" actId="20577"/>
        <pc:sldMkLst>
          <pc:docMk/>
          <pc:sldMk cId="1308221291" sldId="306"/>
        </pc:sldMkLst>
        <pc:spChg chg="mod">
          <ac:chgData name="Miren Rakesh Patel" userId="S::mpatel136@student.gsu.edu::0f0cf594-81e7-4ddb-8e0e-2772c43d3117" providerId="AD" clId="Web-{A9BEB893-076E-40C3-A609-3D1960825BB7}" dt="2020-10-09T20:50:19.973" v="134" actId="20577"/>
          <ac:spMkLst>
            <pc:docMk/>
            <pc:sldMk cId="1308221291" sldId="306"/>
            <ac:spMk id="4" creationId="{A8B445A4-8B42-4D69-8FF7-1EA5EED7BD2D}"/>
          </ac:spMkLst>
        </pc:spChg>
        <pc:spChg chg="mod">
          <ac:chgData name="Miren Rakesh Patel" userId="S::mpatel136@student.gsu.edu::0f0cf594-81e7-4ddb-8e0e-2772c43d3117" providerId="AD" clId="Web-{A9BEB893-076E-40C3-A609-3D1960825BB7}" dt="2020-10-09T20:50:14.848" v="130" actId="20577"/>
          <ac:spMkLst>
            <pc:docMk/>
            <pc:sldMk cId="1308221291" sldId="306"/>
            <ac:spMk id="5" creationId="{7C663622-EB43-45B9-A654-529AFCFF4613}"/>
          </ac:spMkLst>
        </pc:spChg>
      </pc:sldChg>
      <pc:sldChg chg="modSp">
        <pc:chgData name="Miren Rakesh Patel" userId="S::mpatel136@student.gsu.edu::0f0cf594-81e7-4ddb-8e0e-2772c43d3117" providerId="AD" clId="Web-{A9BEB893-076E-40C3-A609-3D1960825BB7}" dt="2020-10-09T20:51:04.662" v="140" actId="20577"/>
        <pc:sldMkLst>
          <pc:docMk/>
          <pc:sldMk cId="3173328917" sldId="310"/>
        </pc:sldMkLst>
        <pc:spChg chg="mod">
          <ac:chgData name="Miren Rakesh Patel" userId="S::mpatel136@student.gsu.edu::0f0cf594-81e7-4ddb-8e0e-2772c43d3117" providerId="AD" clId="Web-{A9BEB893-076E-40C3-A609-3D1960825BB7}" dt="2020-10-09T20:51:04.662" v="140" actId="20577"/>
          <ac:spMkLst>
            <pc:docMk/>
            <pc:sldMk cId="3173328917" sldId="310"/>
            <ac:spMk id="21" creationId="{5FCD64DA-B7FD-40DA-94E9-C59CBF7C8DEA}"/>
          </ac:spMkLst>
        </pc:spChg>
      </pc:sldChg>
      <pc:sldChg chg="modSp">
        <pc:chgData name="Miren Rakesh Patel" userId="S::mpatel136@student.gsu.edu::0f0cf594-81e7-4ddb-8e0e-2772c43d3117" providerId="AD" clId="Web-{A9BEB893-076E-40C3-A609-3D1960825BB7}" dt="2020-10-09T20:52:29.742" v="148" actId="20577"/>
        <pc:sldMkLst>
          <pc:docMk/>
          <pc:sldMk cId="2585197280" sldId="311"/>
        </pc:sldMkLst>
        <pc:spChg chg="mod">
          <ac:chgData name="Miren Rakesh Patel" userId="S::mpatel136@student.gsu.edu::0f0cf594-81e7-4ddb-8e0e-2772c43d3117" providerId="AD" clId="Web-{A9BEB893-076E-40C3-A609-3D1960825BB7}" dt="2020-10-09T20:52:29.742" v="148" actId="20577"/>
          <ac:spMkLst>
            <pc:docMk/>
            <pc:sldMk cId="2585197280" sldId="311"/>
            <ac:spMk id="3" creationId="{44011E24-68D1-4964-B162-C5633E8CF8CB}"/>
          </ac:spMkLst>
        </pc:spChg>
        <pc:spChg chg="mod">
          <ac:chgData name="Miren Rakesh Patel" userId="S::mpatel136@student.gsu.edu::0f0cf594-81e7-4ddb-8e0e-2772c43d3117" providerId="AD" clId="Web-{A9BEB893-076E-40C3-A609-3D1960825BB7}" dt="2020-10-09T20:14:03.027" v="13" actId="20577"/>
          <ac:spMkLst>
            <pc:docMk/>
            <pc:sldMk cId="2585197280" sldId="311"/>
            <ac:spMk id="5" creationId="{98E81BD2-5C63-4221-9EEE-8CA7479ADB89}"/>
          </ac:spMkLst>
        </pc:spChg>
      </pc:sldChg>
    </pc:docChg>
  </pc:docChgLst>
  <pc:docChgLst>
    <pc:chgData name="Hard Thakkar" userId="S::hthakkar3@student.gsu.edu::2551d438-843a-429f-856e-2b5b7785c15d" providerId="AD" clId="Web-{2CC9A50D-A96E-4ECD-8C1A-C194A942BEEB}"/>
    <pc:docChg chg="modSld">
      <pc:chgData name="Hard Thakkar" userId="S::hthakkar3@student.gsu.edu::2551d438-843a-429f-856e-2b5b7785c15d" providerId="AD" clId="Web-{2CC9A50D-A96E-4ECD-8C1A-C194A942BEEB}" dt="2020-10-09T20:50:01.138" v="3070" actId="20577"/>
      <pc:docMkLst>
        <pc:docMk/>
      </pc:docMkLst>
      <pc:sldChg chg="modSp">
        <pc:chgData name="Hard Thakkar" userId="S::hthakkar3@student.gsu.edu::2551d438-843a-429f-856e-2b5b7785c15d" providerId="AD" clId="Web-{2CC9A50D-A96E-4ECD-8C1A-C194A942BEEB}" dt="2020-10-09T20:50:00.060" v="3068" actId="20577"/>
        <pc:sldMkLst>
          <pc:docMk/>
          <pc:sldMk cId="1308221291" sldId="306"/>
        </pc:sldMkLst>
        <pc:spChg chg="mod">
          <ac:chgData name="Hard Thakkar" userId="S::hthakkar3@student.gsu.edu::2551d438-843a-429f-856e-2b5b7785c15d" providerId="AD" clId="Web-{2CC9A50D-A96E-4ECD-8C1A-C194A942BEEB}" dt="2020-10-09T20:50:00.060" v="3068" actId="20577"/>
          <ac:spMkLst>
            <pc:docMk/>
            <pc:sldMk cId="1308221291" sldId="306"/>
            <ac:spMk id="5" creationId="{7C663622-EB43-45B9-A654-529AFCFF4613}"/>
          </ac:spMkLst>
        </pc:spChg>
      </pc:sldChg>
      <pc:sldChg chg="modSp">
        <pc:chgData name="Hard Thakkar" userId="S::hthakkar3@student.gsu.edu::2551d438-843a-429f-856e-2b5b7785c15d" providerId="AD" clId="Web-{2CC9A50D-A96E-4ECD-8C1A-C194A942BEEB}" dt="2020-10-09T20:46:44.118" v="3063" actId="20577"/>
        <pc:sldMkLst>
          <pc:docMk/>
          <pc:sldMk cId="2585197280" sldId="311"/>
        </pc:sldMkLst>
        <pc:spChg chg="mod">
          <ac:chgData name="Hard Thakkar" userId="S::hthakkar3@student.gsu.edu::2551d438-843a-429f-856e-2b5b7785c15d" providerId="AD" clId="Web-{2CC9A50D-A96E-4ECD-8C1A-C194A942BEEB}" dt="2020-10-09T20:46:44.118" v="3063" actId="20577"/>
          <ac:spMkLst>
            <pc:docMk/>
            <pc:sldMk cId="2585197280" sldId="311"/>
            <ac:spMk id="3" creationId="{44011E24-68D1-4964-B162-C5633E8CF8CB}"/>
          </ac:spMkLst>
        </pc:spChg>
        <pc:spChg chg="mod">
          <ac:chgData name="Hard Thakkar" userId="S::hthakkar3@student.gsu.edu::2551d438-843a-429f-856e-2b5b7785c15d" providerId="AD" clId="Web-{2CC9A50D-A96E-4ECD-8C1A-C194A942BEEB}" dt="2020-10-09T20:15:24.192" v="1503" actId="20577"/>
          <ac:spMkLst>
            <pc:docMk/>
            <pc:sldMk cId="2585197280" sldId="311"/>
            <ac:spMk id="5" creationId="{98E81BD2-5C63-4221-9EEE-8CA7479ADB89}"/>
          </ac:spMkLst>
        </pc:spChg>
      </pc:sldChg>
    </pc:docChg>
  </pc:docChgLst>
  <pc:docChgLst>
    <pc:chgData name="Kunal Kalra" userId="S::kkalra1@student.gsu.edu::c66a561b-1c7c-489a-8812-0ffb2a1ed795" providerId="AD" clId="Web-{E196799E-7DA9-4139-882C-5A49410E15C5}"/>
    <pc:docChg chg="modSld">
      <pc:chgData name="Kunal Kalra" userId="S::kkalra1@student.gsu.edu::c66a561b-1c7c-489a-8812-0ffb2a1ed795" providerId="AD" clId="Web-{E196799E-7DA9-4139-882C-5A49410E15C5}" dt="2020-10-09T21:01:02.074" v="855" actId="20577"/>
      <pc:docMkLst>
        <pc:docMk/>
      </pc:docMkLst>
      <pc:sldChg chg="modSp">
        <pc:chgData name="Kunal Kalra" userId="S::kkalra1@student.gsu.edu::c66a561b-1c7c-489a-8812-0ffb2a1ed795" providerId="AD" clId="Web-{E196799E-7DA9-4139-882C-5A49410E15C5}" dt="2020-10-09T21:00:59.746" v="853" actId="20577"/>
        <pc:sldMkLst>
          <pc:docMk/>
          <pc:sldMk cId="2585197280" sldId="311"/>
        </pc:sldMkLst>
        <pc:spChg chg="mod">
          <ac:chgData name="Kunal Kalra" userId="S::kkalra1@student.gsu.edu::c66a561b-1c7c-489a-8812-0ffb2a1ed795" providerId="AD" clId="Web-{E196799E-7DA9-4139-882C-5A49410E15C5}" dt="2020-10-09T21:00:59.746" v="853" actId="20577"/>
          <ac:spMkLst>
            <pc:docMk/>
            <pc:sldMk cId="2585197280" sldId="311"/>
            <ac:spMk id="3" creationId="{44011E24-68D1-4964-B162-C5633E8CF8CB}"/>
          </ac:spMkLst>
        </pc:spChg>
        <pc:spChg chg="mod">
          <ac:chgData name="Kunal Kalra" userId="S::kkalra1@student.gsu.edu::c66a561b-1c7c-489a-8812-0ffb2a1ed795" providerId="AD" clId="Web-{E196799E-7DA9-4139-882C-5A49410E15C5}" dt="2020-10-09T20:59:54.901" v="838" actId="20577"/>
          <ac:spMkLst>
            <pc:docMk/>
            <pc:sldMk cId="2585197280" sldId="311"/>
            <ac:spMk id="5" creationId="{98E81BD2-5C63-4221-9EEE-8CA7479ADB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63153-EFDA-436E-82AF-175C472D91EB}" type="datetimeFigureOut">
              <a:rPr lang="en-IN" smtClean="0"/>
              <a:t>09-10-2020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D4D56-EEED-4D5E-8D32-0BDFBFE8CBD5}" type="slidenum">
              <a:rPr lang="en-IN" smtClean="0"/>
              <a:t>‹#›</a:t>
            </a:fld>
            <a:endParaRPr lang="en-IN"/>
          </a:p>
        </p:txBody>
      </p:sp>
    </p:spTree>
    <p:extLst>
      <p:ext uri="{BB962C8B-B14F-4D97-AF65-F5344CB8AC3E}">
        <p14:creationId xmlns:p14="http://schemas.microsoft.com/office/powerpoint/2010/main" val="171864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4ED4D56-EEED-4D5E-8D32-0BDFBFE8CBD5}" type="slidenum">
              <a:rPr lang="en-IN" smtClean="0"/>
              <a:t>8</a:t>
            </a:fld>
            <a:endParaRPr lang="en-IN"/>
          </a:p>
        </p:txBody>
      </p:sp>
    </p:spTree>
    <p:extLst>
      <p:ext uri="{BB962C8B-B14F-4D97-AF65-F5344CB8AC3E}">
        <p14:creationId xmlns:p14="http://schemas.microsoft.com/office/powerpoint/2010/main" val="11124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8A13D6-B0B9-4E53-ABFE-82214AB55645}"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291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24EB0-656D-44B5-8F9D-FDFFC6962CD7}"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505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43F980-F5E3-4464-9474-6A3ECB979AD2}"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5827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1CB80C-D4AD-489C-85CB-87EA62696122}"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815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0CF77-76F2-477C-AAE2-A4B682D8C8AE}"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8163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63328-CCBD-4793-8EE3-DF7B167DDABC}" type="datetime1">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367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90AFDB-07BB-499C-A32B-71C7DCCC03EC}" type="datetime1">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767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D86D68-9A11-45AB-A66A-6C27EBC5FEF3}" type="datetime1">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2665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5A8FC-7893-4229-96B9-6A08C71DA10B}" type="datetime1">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7988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93202-66C9-4BE2-981B-89F05F153C74}" type="datetime1">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998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2CC75-4B72-4AE4-BCAE-77E423635C2D}" type="datetime1">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45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F4842-A638-4623-B361-3CFAF7C8B50D}" type="datetime1">
              <a:rPr lang="en-US" smtClean="0"/>
              <a:t>10/9/2020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pic>
        <p:nvPicPr>
          <p:cNvPr id="8" name="Picture 7">
            <a:extLst>
              <a:ext uri="{FF2B5EF4-FFF2-40B4-BE49-F238E27FC236}">
                <a16:creationId xmlns:a16="http://schemas.microsoft.com/office/drawing/2014/main" id="{36ACD527-6691-4CCA-8B63-163679516744}"/>
              </a:ext>
            </a:extLst>
          </p:cNvPr>
          <p:cNvPicPr>
            <a:picLocks noChangeAspect="1"/>
          </p:cNvPicPr>
          <p:nvPr userDrawn="1"/>
        </p:nvPicPr>
        <p:blipFill>
          <a:blip r:embed="rId13"/>
          <a:stretch>
            <a:fillRect/>
          </a:stretch>
        </p:blipFill>
        <p:spPr>
          <a:xfrm>
            <a:off x="5122" y="6344549"/>
            <a:ext cx="1513757" cy="509318"/>
          </a:xfrm>
          <a:prstGeom prst="rect">
            <a:avLst/>
          </a:prstGeom>
        </p:spPr>
      </p:pic>
    </p:spTree>
    <p:extLst>
      <p:ext uri="{BB962C8B-B14F-4D97-AF65-F5344CB8AC3E}">
        <p14:creationId xmlns:p14="http://schemas.microsoft.com/office/powerpoint/2010/main" val="25321372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images.app.goo.gl/qgSB8guERE2WpodZ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localhost:16801/session/file46a85e740e3.gif" TargetMode="External"/><Relationship Id="rId5" Type="http://schemas.openxmlformats.org/officeDocument/2006/relationships/hyperlink" Target="http://localhost:20694/session/file3aa45afb605a.gif"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6"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F8DDDC4A-CEBF-498D-864C-56FC1826E327}"/>
              </a:ext>
            </a:extLst>
          </p:cNvPr>
          <p:cNvSpPr>
            <a:spLocks noGrp="1"/>
          </p:cNvSpPr>
          <p:nvPr>
            <p:ph type="ctrTitle"/>
          </p:nvPr>
        </p:nvSpPr>
        <p:spPr>
          <a:xfrm>
            <a:off x="1466491" y="3011117"/>
            <a:ext cx="6675560" cy="1355750"/>
          </a:xfrm>
        </p:spPr>
        <p:txBody>
          <a:bodyPr vert="horz" lIns="91440" tIns="45720" rIns="91440" bIns="45720" rtlCol="0">
            <a:normAutofit/>
          </a:bodyPr>
          <a:lstStyle/>
          <a:p>
            <a:pPr algn="l"/>
            <a:r>
              <a:rPr lang="en-US" sz="5400" b="1" kern="1200">
                <a:latin typeface="+mj-lt"/>
                <a:ea typeface="+mj-ea"/>
                <a:cs typeface="+mj-cs"/>
              </a:rPr>
              <a:t>Data </a:t>
            </a:r>
            <a:r>
              <a:rPr lang="en-US" sz="5400" b="1"/>
              <a:t>Visualization</a:t>
            </a:r>
            <a:endParaRPr lang="en-US" sz="5400" b="1" kern="1200">
              <a:latin typeface="+mj-lt"/>
              <a:cs typeface="Calibri Light"/>
            </a:endParaRPr>
          </a:p>
        </p:txBody>
      </p:sp>
      <p:sp>
        <p:nvSpPr>
          <p:cNvPr id="3" name="Subtitle 2">
            <a:extLst>
              <a:ext uri="{FF2B5EF4-FFF2-40B4-BE49-F238E27FC236}">
                <a16:creationId xmlns:a16="http://schemas.microsoft.com/office/drawing/2014/main" id="{3081ABB8-6C73-413F-AF21-1DB8CF333C86}"/>
              </a:ext>
            </a:extLst>
          </p:cNvPr>
          <p:cNvSpPr>
            <a:spLocks noGrp="1"/>
          </p:cNvSpPr>
          <p:nvPr>
            <p:ph type="subTitle" idx="1"/>
          </p:nvPr>
        </p:nvSpPr>
        <p:spPr>
          <a:xfrm>
            <a:off x="1524000" y="4373823"/>
            <a:ext cx="6618051" cy="911117"/>
          </a:xfrm>
        </p:spPr>
        <p:txBody>
          <a:bodyPr vert="horz" lIns="91440" tIns="45720" rIns="91440" bIns="45720" rtlCol="0" anchor="t">
            <a:normAutofit fontScale="85000" lnSpcReduction="20000"/>
          </a:bodyPr>
          <a:lstStyle/>
          <a:p>
            <a:pPr algn="l"/>
            <a:r>
              <a:rPr lang="en-US" sz="2000" b="1">
                <a:ea typeface="+mn-lt"/>
                <a:cs typeface="+mn-lt"/>
              </a:rPr>
              <a:t>Final Project Submission</a:t>
            </a:r>
          </a:p>
          <a:p>
            <a:pPr algn="l"/>
            <a:r>
              <a:rPr lang="en-US" sz="2000">
                <a:ea typeface="+mn-lt"/>
                <a:cs typeface="+mn-lt"/>
              </a:rPr>
              <a:t>Brazilian E-Commerce Public </a:t>
            </a:r>
            <a:r>
              <a:rPr lang="en-US" sz="2000">
                <a:solidFill>
                  <a:srgbClr val="000000"/>
                </a:solidFill>
                <a:ea typeface="+mn-lt"/>
                <a:cs typeface="+mn-lt"/>
              </a:rPr>
              <a:t>Dataset</a:t>
            </a:r>
            <a:r>
              <a:rPr lang="en-US" sz="2000">
                <a:ea typeface="+mn-lt"/>
                <a:cs typeface="+mn-lt"/>
              </a:rPr>
              <a:t> by </a:t>
            </a:r>
            <a:r>
              <a:rPr lang="en-US" sz="2000" b="1" err="1">
                <a:ea typeface="+mn-lt"/>
                <a:cs typeface="+mn-lt"/>
              </a:rPr>
              <a:t>Olist</a:t>
            </a:r>
          </a:p>
          <a:p>
            <a:pPr algn="l"/>
            <a:r>
              <a:rPr lang="en-US" sz="2000">
                <a:ea typeface="+mn-lt"/>
                <a:cs typeface="+mn-lt"/>
                <a:hlinkClick r:id="rId2"/>
              </a:rPr>
              <a:t>https://www.kaggle.com/olistbr/brazilian-ecommerce</a:t>
            </a:r>
            <a:endParaRPr lang="en-US"/>
          </a:p>
          <a:p>
            <a:pPr algn="l"/>
            <a:endParaRPr lang="en-US" sz="2000">
              <a:cs typeface="Calibri" panose="020F0502020204030204"/>
            </a:endParaRPr>
          </a:p>
          <a:p>
            <a:pPr algn="l"/>
            <a:endParaRPr lang="en-US" sz="2000" b="1">
              <a:cs typeface="Calibri" panose="020F0502020204030204"/>
            </a:endParaRPr>
          </a:p>
        </p:txBody>
      </p:sp>
      <p:sp>
        <p:nvSpPr>
          <p:cNvPr id="78"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495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drawing&#10;&#10;Description automatically generated">
            <a:extLst>
              <a:ext uri="{FF2B5EF4-FFF2-40B4-BE49-F238E27FC236}">
                <a16:creationId xmlns:a16="http://schemas.microsoft.com/office/drawing/2014/main" id="{6FB95596-5DAC-4440-A4AE-1A8466411916}"/>
              </a:ext>
            </a:extLst>
          </p:cNvPr>
          <p:cNvPicPr>
            <a:picLocks noChangeAspect="1"/>
          </p:cNvPicPr>
          <p:nvPr/>
        </p:nvPicPr>
        <p:blipFill rotWithShape="1">
          <a:blip r:embed="rId3"/>
          <a:srcRect r="926"/>
          <a:stretch/>
        </p:blipFill>
        <p:spPr>
          <a:xfrm>
            <a:off x="8472791" y="1170358"/>
            <a:ext cx="3079129" cy="3107908"/>
          </a:xfrm>
          <a:prstGeom prst="rect">
            <a:avLst/>
          </a:prstGeom>
        </p:spPr>
      </p:pic>
      <p:sp>
        <p:nvSpPr>
          <p:cNvPr id="80"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46A236E-4F7A-41AC-BDB3-DF09EB626CB1}"/>
              </a:ext>
            </a:extLst>
          </p:cNvPr>
          <p:cNvSpPr txBox="1"/>
          <p:nvPr/>
        </p:nvSpPr>
        <p:spPr>
          <a:xfrm>
            <a:off x="2388105" y="3604243"/>
            <a:ext cx="6250940" cy="23046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a:ln>
                <a:noFill/>
              </a:ln>
              <a:solidFill>
                <a:prstClr val="black"/>
              </a:solidFill>
              <a:effectLst/>
              <a:uLnTx/>
              <a:uFillTx/>
              <a:latin typeface="Corbel" panose="020B0503020204020204"/>
              <a:ea typeface="+mn-ea"/>
              <a:cs typeface="Calibri"/>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TextBox 4">
            <a:extLst>
              <a:ext uri="{FF2B5EF4-FFF2-40B4-BE49-F238E27FC236}">
                <a16:creationId xmlns:a16="http://schemas.microsoft.com/office/drawing/2014/main" id="{E1F88304-34E6-41E4-880B-87032F055D56}"/>
              </a:ext>
            </a:extLst>
          </p:cNvPr>
          <p:cNvSpPr txBox="1"/>
          <p:nvPr/>
        </p:nvSpPr>
        <p:spPr>
          <a:xfrm>
            <a:off x="7810412" y="5820823"/>
            <a:ext cx="4410974" cy="1157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it-IT" sz="1600" b="1" i="0" u="none" strike="noStrike" kern="1200" cap="all" spc="0" normalizeH="0" baseline="0" noProof="0">
                <a:ln>
                  <a:noFill/>
                </a:ln>
                <a:solidFill>
                  <a:schemeClr val="bg1"/>
                </a:solidFill>
                <a:effectLst/>
                <a:uLnTx/>
                <a:uFillTx/>
                <a:latin typeface="Corbel" panose="020B0503020204020204"/>
                <a:ea typeface="+mn-lt"/>
                <a:cs typeface="+mn-lt"/>
              </a:rPr>
              <a:t>GROUP NAME: DATA VIS-ARDS</a:t>
            </a:r>
            <a:endParaRPr lang="it-IT" sz="1600" b="1" i="0" u="none" strike="noStrike" kern="1200" cap="none" spc="0" normalizeH="0" baseline="0" noProof="0">
              <a:ln>
                <a:noFill/>
              </a:ln>
              <a:solidFill>
                <a:schemeClr val="bg1"/>
              </a:solidFill>
              <a:effectLst/>
              <a:uLnTx/>
              <a:uFillTx/>
              <a:latin typeface="Corbel" panose="020B0503020204020204"/>
              <a:ea typeface="+mn-lt"/>
              <a:cs typeface="+mn-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it-IT" sz="1600" b="1" i="0" u="none" strike="noStrike" kern="1200" cap="all" spc="0" normalizeH="0" baseline="0" noProof="0">
                <a:ln>
                  <a:noFill/>
                </a:ln>
                <a:solidFill>
                  <a:schemeClr val="bg1"/>
                </a:solidFill>
                <a:effectLst/>
                <a:uLnTx/>
                <a:uFillTx/>
                <a:latin typeface="Corbel" panose="020B0503020204020204"/>
                <a:ea typeface="+mn-lt"/>
                <a:cs typeface="+mn-lt"/>
              </a:rPr>
              <a:t>BY: HARD THAKKAR, KUNAL KALRA, MIREN PATEL, JOHN ROCK, HIWOT ARGAW</a:t>
            </a:r>
            <a:endParaRPr lang="it-IT" sz="1600" b="1" i="0" u="none" strike="noStrike" kern="1200" cap="none" spc="0" normalizeH="0" baseline="0" noProof="0">
              <a:ln>
                <a:noFill/>
              </a:ln>
              <a:solidFill>
                <a:schemeClr val="bg1"/>
              </a:solidFill>
              <a:effectLst/>
              <a:uLnTx/>
              <a:uFillTx/>
              <a:latin typeface="Corbel" panose="020B0503020204020204"/>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cap="none" spc="0" normalizeH="0" baseline="0" noProof="0">
              <a:ln>
                <a:noFill/>
              </a:ln>
              <a:solidFill>
                <a:schemeClr val="bg1"/>
              </a:solidFill>
              <a:effectLst/>
              <a:uLnTx/>
              <a:uFillTx/>
              <a:latin typeface="Corbel" panose="020B0503020204020204"/>
              <a:cs typeface="Calibri"/>
            </a:endParaRPr>
          </a:p>
        </p:txBody>
      </p:sp>
      <p:sp>
        <p:nvSpPr>
          <p:cNvPr id="9" name="TextBox 8">
            <a:extLst>
              <a:ext uri="{FF2B5EF4-FFF2-40B4-BE49-F238E27FC236}">
                <a16:creationId xmlns:a16="http://schemas.microsoft.com/office/drawing/2014/main" id="{AB5F8229-DD6D-49F6-A456-AE95A91EEA79}"/>
              </a:ext>
            </a:extLst>
          </p:cNvPr>
          <p:cNvSpPr txBox="1"/>
          <p:nvPr/>
        </p:nvSpPr>
        <p:spPr>
          <a:xfrm>
            <a:off x="8465694" y="4038020"/>
            <a:ext cx="2090189"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spcBef>
                <a:spcPts val="0"/>
              </a:spcBef>
              <a:spcAft>
                <a:spcPts val="600"/>
              </a:spcAft>
              <a:buClrTx/>
              <a:buSzTx/>
              <a:buFontTx/>
              <a:buNone/>
              <a:tabLst/>
              <a:defRPr/>
            </a:pPr>
            <a:r>
              <a:rPr kumimoji="0" lang="en-US" sz="700" b="0" i="0" u="none" strike="noStrike" kern="1200" cap="none" spc="0" normalizeH="0" baseline="0" noProof="0">
                <a:ln>
                  <a:noFill/>
                </a:ln>
                <a:effectLst/>
                <a:uLnTx/>
                <a:uFillTx/>
                <a:latin typeface="Corbel" panose="020B0503020204020204"/>
                <a:ea typeface="+mn-lt"/>
                <a:cs typeface="+mn-lt"/>
                <a:hlinkClick r:id="rId4"/>
              </a:rPr>
              <a:t>https://images.app.goo.gl/qgSB8guERE2WpodZA</a:t>
            </a:r>
            <a:endParaRPr lang="en-US" sz="700" b="0" i="0" u="none" strike="noStrike" kern="1200" cap="none" spc="0" normalizeH="0" baseline="0" noProof="0">
              <a:ln>
                <a:noFill/>
              </a:ln>
              <a:effectLst/>
              <a:uLnTx/>
              <a:uFillTx/>
              <a:latin typeface="Corbel" panose="020B0503020204020204"/>
              <a:ea typeface="+mn-lt"/>
              <a:cs typeface="+mn-lt"/>
            </a:endParaRPr>
          </a:p>
          <a:p>
            <a:pPr marL="0" marR="0" lvl="0" indent="0" algn="l" defTabSz="914400" rtl="0" eaLnBrk="1" fontAlgn="auto" latinLnBrk="0" hangingPunct="1">
              <a:spcBef>
                <a:spcPts val="0"/>
              </a:spcBef>
              <a:spcAft>
                <a:spcPts val="60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Corbel" panose="020B0503020204020204"/>
              <a:ea typeface="+mn-ea"/>
              <a:cs typeface="+mn-cs"/>
            </a:endParaRPr>
          </a:p>
        </p:txBody>
      </p:sp>
      <p:pic>
        <p:nvPicPr>
          <p:cNvPr id="7" name="Picture 7">
            <a:extLst>
              <a:ext uri="{FF2B5EF4-FFF2-40B4-BE49-F238E27FC236}">
                <a16:creationId xmlns:a16="http://schemas.microsoft.com/office/drawing/2014/main" id="{881E5257-5C8B-4F02-A550-DFCAAB19A66F}"/>
              </a:ext>
            </a:extLst>
          </p:cNvPr>
          <p:cNvPicPr>
            <a:picLocks noChangeAspect="1"/>
          </p:cNvPicPr>
          <p:nvPr/>
        </p:nvPicPr>
        <p:blipFill>
          <a:blip r:embed="rId5"/>
          <a:stretch>
            <a:fillRect/>
          </a:stretch>
        </p:blipFill>
        <p:spPr>
          <a:xfrm>
            <a:off x="5122" y="6344549"/>
            <a:ext cx="1513757" cy="509318"/>
          </a:xfrm>
          <a:prstGeom prst="rect">
            <a:avLst/>
          </a:prstGeom>
        </p:spPr>
      </p:pic>
      <p:sp>
        <p:nvSpPr>
          <p:cNvPr id="8" name="Slide Number Placeholder 7">
            <a:extLst>
              <a:ext uri="{FF2B5EF4-FFF2-40B4-BE49-F238E27FC236}">
                <a16:creationId xmlns:a16="http://schemas.microsoft.com/office/drawing/2014/main" id="{BE3A60BD-FCA5-428D-A9A8-15BCD44AA3D3}"/>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97906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A2505CB-2A39-49E9-B236-F30D0AB86AD5}"/>
              </a:ext>
            </a:extLst>
          </p:cNvPr>
          <p:cNvSpPr>
            <a:spLocks noGrp="1"/>
          </p:cNvSpPr>
          <p:nvPr>
            <p:ph idx="1"/>
          </p:nvPr>
        </p:nvSpPr>
        <p:spPr>
          <a:xfrm>
            <a:off x="277889" y="885237"/>
            <a:ext cx="6697663" cy="866776"/>
          </a:xfrm>
        </p:spPr>
        <p:txBody>
          <a:bodyPr vert="horz" lIns="91440" tIns="45720" rIns="91440" bIns="45720" rtlCol="0" anchor="t">
            <a:noAutofit/>
          </a:bodyPr>
          <a:lstStyle/>
          <a:p>
            <a:pPr lvl="1"/>
            <a:endParaRPr lang="en-IN">
              <a:cs typeface="Calibri"/>
            </a:endParaRPr>
          </a:p>
          <a:p>
            <a:pPr lvl="1"/>
            <a:endParaRPr lang="en-IN"/>
          </a:p>
          <a:p>
            <a:pPr lvl="1"/>
            <a:endParaRPr lang="en-IN">
              <a:cs typeface="Calibri"/>
            </a:endParaRPr>
          </a:p>
          <a:p>
            <a:pPr lvl="1"/>
            <a:endParaRPr lang="en-IN">
              <a:cs typeface="Calibri"/>
            </a:endParaRPr>
          </a:p>
        </p:txBody>
      </p:sp>
      <p:pic>
        <p:nvPicPr>
          <p:cNvPr id="7" name="Picture 8">
            <a:extLst>
              <a:ext uri="{FF2B5EF4-FFF2-40B4-BE49-F238E27FC236}">
                <a16:creationId xmlns:a16="http://schemas.microsoft.com/office/drawing/2014/main" id="{D676A4D0-7BA9-4967-B8B5-5380E14F89FA}"/>
              </a:ext>
            </a:extLst>
          </p:cNvPr>
          <p:cNvPicPr>
            <a:picLocks noChangeAspect="1"/>
          </p:cNvPicPr>
          <p:nvPr/>
        </p:nvPicPr>
        <p:blipFill>
          <a:blip r:embed="rId2"/>
          <a:stretch>
            <a:fillRect/>
          </a:stretch>
        </p:blipFill>
        <p:spPr>
          <a:xfrm>
            <a:off x="185173" y="1406558"/>
            <a:ext cx="7561005" cy="3504110"/>
          </a:xfrm>
          <a:prstGeom prst="rect">
            <a:avLst/>
          </a:prstGeom>
        </p:spPr>
      </p:pic>
      <p:pic>
        <p:nvPicPr>
          <p:cNvPr id="10" name="Picture 10">
            <a:extLst>
              <a:ext uri="{FF2B5EF4-FFF2-40B4-BE49-F238E27FC236}">
                <a16:creationId xmlns:a16="http://schemas.microsoft.com/office/drawing/2014/main" id="{898A8AD7-E5BB-4A89-953E-7DAFE76EA5CB}"/>
              </a:ext>
            </a:extLst>
          </p:cNvPr>
          <p:cNvPicPr>
            <a:picLocks noChangeAspect="1"/>
          </p:cNvPicPr>
          <p:nvPr/>
        </p:nvPicPr>
        <p:blipFill>
          <a:blip r:embed="rId3"/>
          <a:stretch>
            <a:fillRect/>
          </a:stretch>
        </p:blipFill>
        <p:spPr>
          <a:xfrm>
            <a:off x="8536477" y="3303933"/>
            <a:ext cx="3095523" cy="3223877"/>
          </a:xfrm>
          <a:prstGeom prst="rect">
            <a:avLst/>
          </a:prstGeom>
        </p:spPr>
      </p:pic>
      <p:sp>
        <p:nvSpPr>
          <p:cNvPr id="4" name="TextBox 3">
            <a:extLst>
              <a:ext uri="{FF2B5EF4-FFF2-40B4-BE49-F238E27FC236}">
                <a16:creationId xmlns:a16="http://schemas.microsoft.com/office/drawing/2014/main" id="{A8B445A4-8B42-4D69-8FF7-1EA5EED7BD2D}"/>
              </a:ext>
            </a:extLst>
          </p:cNvPr>
          <p:cNvSpPr txBox="1"/>
          <p:nvPr/>
        </p:nvSpPr>
        <p:spPr>
          <a:xfrm>
            <a:off x="7970989" y="1272608"/>
            <a:ext cx="405153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Calibri"/>
              </a:rPr>
              <a:t>From the below pie chart we can observe that the most popular payment method is credit card with over $12 million in revenue, followed by </a:t>
            </a:r>
            <a:r>
              <a:rPr lang="en-US" err="1">
                <a:latin typeface="Times New Roman"/>
                <a:cs typeface="Calibri"/>
              </a:rPr>
              <a:t>boleto</a:t>
            </a:r>
            <a:r>
              <a:rPr lang="en-US">
                <a:latin typeface="Times New Roman"/>
                <a:cs typeface="Calibri"/>
              </a:rPr>
              <a:t>, which is an alternate payment method regulated by Brazilian Federation of Banks (</a:t>
            </a:r>
            <a:r>
              <a:rPr lang="en-IN" b="0" i="0">
                <a:solidFill>
                  <a:srgbClr val="222222"/>
                </a:solidFill>
                <a:effectLst/>
                <a:latin typeface="arial"/>
                <a:cs typeface="arial"/>
              </a:rPr>
              <a:t>FEBRABAN)</a:t>
            </a:r>
            <a:endParaRPr lang="en-US">
              <a:latin typeface="arial"/>
              <a:cs typeface="arial"/>
            </a:endParaRPr>
          </a:p>
        </p:txBody>
      </p:sp>
      <p:sp>
        <p:nvSpPr>
          <p:cNvPr id="5" name="TextBox 4">
            <a:extLst>
              <a:ext uri="{FF2B5EF4-FFF2-40B4-BE49-F238E27FC236}">
                <a16:creationId xmlns:a16="http://schemas.microsoft.com/office/drawing/2014/main" id="{7C663622-EB43-45B9-A654-529AFCFF4613}"/>
              </a:ext>
            </a:extLst>
          </p:cNvPr>
          <p:cNvSpPr txBox="1"/>
          <p:nvPr/>
        </p:nvSpPr>
        <p:spPr>
          <a:xfrm>
            <a:off x="339305" y="5155721"/>
            <a:ext cx="76316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Calibri"/>
              </a:rPr>
              <a:t>In the period analyzed above, </a:t>
            </a:r>
            <a:r>
              <a:rPr lang="en-US" err="1">
                <a:latin typeface="Times New Roman"/>
                <a:cs typeface="Calibri"/>
              </a:rPr>
              <a:t>bed_bath</a:t>
            </a:r>
            <a:r>
              <a:rPr lang="en-US">
                <a:latin typeface="Times New Roman"/>
                <a:cs typeface="Calibri"/>
              </a:rPr>
              <a:t> product category has over 300 transactions, making it the most popular category where vouchers were used</a:t>
            </a:r>
            <a:endParaRPr lang="en-US">
              <a:cs typeface="Calibri" panose="020F0502020204030204"/>
            </a:endParaRPr>
          </a:p>
        </p:txBody>
      </p:sp>
      <p:sp>
        <p:nvSpPr>
          <p:cNvPr id="13" name="Title 14">
            <a:extLst>
              <a:ext uri="{FF2B5EF4-FFF2-40B4-BE49-F238E27FC236}">
                <a16:creationId xmlns:a16="http://schemas.microsoft.com/office/drawing/2014/main" id="{94BCFBE5-5BCC-46E9-B3F0-B007382A7FDB}"/>
              </a:ext>
            </a:extLst>
          </p:cNvPr>
          <p:cNvSpPr>
            <a:spLocks noGrp="1"/>
          </p:cNvSpPr>
          <p:nvPr>
            <p:ph type="title"/>
          </p:nvPr>
        </p:nvSpPr>
        <p:spPr>
          <a:xfrm>
            <a:off x="155337" y="47237"/>
            <a:ext cx="10678444" cy="854821"/>
          </a:xfrm>
        </p:spPr>
        <p:txBody>
          <a:bodyPr>
            <a:normAutofit/>
          </a:bodyPr>
          <a:lstStyle/>
          <a:p>
            <a:r>
              <a:rPr lang="en-IN" sz="3800">
                <a:solidFill>
                  <a:srgbClr val="1515EB"/>
                </a:solidFill>
                <a:ea typeface="+mj-lt"/>
                <a:cs typeface="+mj-lt"/>
              </a:rPr>
              <a:t>Payments Analysis</a:t>
            </a:r>
            <a:endParaRPr lang="en-IN" sz="3800">
              <a:solidFill>
                <a:srgbClr val="1515EB"/>
              </a:solidFill>
              <a:cs typeface="Calibri Light"/>
            </a:endParaRPr>
          </a:p>
        </p:txBody>
      </p:sp>
      <p:sp>
        <p:nvSpPr>
          <p:cNvPr id="2" name="Slide Number Placeholder 1">
            <a:extLst>
              <a:ext uri="{FF2B5EF4-FFF2-40B4-BE49-F238E27FC236}">
                <a16:creationId xmlns:a16="http://schemas.microsoft.com/office/drawing/2014/main" id="{728EB8EB-E5A2-4092-A827-5B6BB04D00C7}"/>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130822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4DD4DD-74AD-4075-98E8-1B4FB046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407" y="976895"/>
            <a:ext cx="4259792" cy="2316997"/>
          </a:xfrm>
          <a:prstGeom prst="rect">
            <a:avLst/>
          </a:prstGeom>
        </p:spPr>
      </p:pic>
      <p:pic>
        <p:nvPicPr>
          <p:cNvPr id="7" name="Picture 6">
            <a:extLst>
              <a:ext uri="{FF2B5EF4-FFF2-40B4-BE49-F238E27FC236}">
                <a16:creationId xmlns:a16="http://schemas.microsoft.com/office/drawing/2014/main" id="{FC66DAD6-A316-4306-A138-228F7DE99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7" y="976895"/>
            <a:ext cx="4335038" cy="2316997"/>
          </a:xfrm>
          <a:prstGeom prst="rect">
            <a:avLst/>
          </a:prstGeom>
        </p:spPr>
      </p:pic>
      <p:sp>
        <p:nvSpPr>
          <p:cNvPr id="9" name="TextBox 8">
            <a:extLst>
              <a:ext uri="{FF2B5EF4-FFF2-40B4-BE49-F238E27FC236}">
                <a16:creationId xmlns:a16="http://schemas.microsoft.com/office/drawing/2014/main" id="{C84BB560-DB75-411B-878B-B1E4D253333E}"/>
              </a:ext>
            </a:extLst>
          </p:cNvPr>
          <p:cNvSpPr txBox="1"/>
          <p:nvPr/>
        </p:nvSpPr>
        <p:spPr>
          <a:xfrm>
            <a:off x="9815171" y="3963253"/>
            <a:ext cx="2215867" cy="1815882"/>
          </a:xfrm>
          <a:prstGeom prst="rect">
            <a:avLst/>
          </a:prstGeom>
          <a:noFill/>
        </p:spPr>
        <p:txBody>
          <a:bodyPr wrap="square" rtlCol="0">
            <a:spAutoFit/>
          </a:bodyPr>
          <a:lstStyle/>
          <a:p>
            <a:r>
              <a:rPr lang="en-IN" sz="1600">
                <a:latin typeface="Times New Roman" panose="02020603050405020304" pitchFamily="18" charset="0"/>
                <a:cs typeface="Times New Roman" panose="02020603050405020304" pitchFamily="18" charset="0"/>
              </a:rPr>
              <a:t>In total 407 transactions were cancelled, totalling up to $92k in revenue.</a:t>
            </a:r>
          </a:p>
          <a:p>
            <a:r>
              <a:rPr lang="en-IN" sz="1600">
                <a:latin typeface="Times New Roman" panose="02020603050405020304" pitchFamily="18" charset="0"/>
                <a:cs typeface="Times New Roman" panose="02020603050405020304" pitchFamily="18" charset="0"/>
              </a:rPr>
              <a:t>Interestingly, nearly 5% transactions where a voucher was applied, got cancelled.</a:t>
            </a:r>
          </a:p>
        </p:txBody>
      </p:sp>
      <p:pic>
        <p:nvPicPr>
          <p:cNvPr id="11" name="Picture 10">
            <a:extLst>
              <a:ext uri="{FF2B5EF4-FFF2-40B4-BE49-F238E27FC236}">
                <a16:creationId xmlns:a16="http://schemas.microsoft.com/office/drawing/2014/main" id="{80464931-956B-4B4D-8840-EFF3477DCA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396" y="3983802"/>
            <a:ext cx="4335037" cy="2449149"/>
          </a:xfrm>
          <a:prstGeom prst="rect">
            <a:avLst/>
          </a:prstGeom>
        </p:spPr>
      </p:pic>
      <p:pic>
        <p:nvPicPr>
          <p:cNvPr id="15" name="Content Placeholder 14">
            <a:extLst>
              <a:ext uri="{FF2B5EF4-FFF2-40B4-BE49-F238E27FC236}">
                <a16:creationId xmlns:a16="http://schemas.microsoft.com/office/drawing/2014/main" id="{F42646D5-7F0F-49B5-82E3-008831A1033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315407" y="3983801"/>
            <a:ext cx="4259792" cy="2449149"/>
          </a:xfrm>
        </p:spPr>
      </p:pic>
      <p:sp>
        <p:nvSpPr>
          <p:cNvPr id="18" name="Title 14">
            <a:extLst>
              <a:ext uri="{FF2B5EF4-FFF2-40B4-BE49-F238E27FC236}">
                <a16:creationId xmlns:a16="http://schemas.microsoft.com/office/drawing/2014/main" id="{05535C78-B446-463C-BEA7-50398D885B6C}"/>
              </a:ext>
            </a:extLst>
          </p:cNvPr>
          <p:cNvSpPr>
            <a:spLocks noGrp="1"/>
          </p:cNvSpPr>
          <p:nvPr>
            <p:ph type="title"/>
          </p:nvPr>
        </p:nvSpPr>
        <p:spPr>
          <a:xfrm>
            <a:off x="253429" y="111329"/>
            <a:ext cx="10678444" cy="854821"/>
          </a:xfrm>
        </p:spPr>
        <p:txBody>
          <a:bodyPr>
            <a:normAutofit fontScale="90000"/>
          </a:bodyPr>
          <a:lstStyle/>
          <a:p>
            <a:r>
              <a:rPr lang="en-IN" sz="3800">
                <a:solidFill>
                  <a:srgbClr val="1515EB"/>
                </a:solidFill>
                <a:ea typeface="+mj-lt"/>
                <a:cs typeface="+mj-lt"/>
              </a:rPr>
              <a:t>Payments Analysis Contd.</a:t>
            </a:r>
            <a:br>
              <a:rPr lang="en-IN" sz="3800">
                <a:solidFill>
                  <a:srgbClr val="1515EB"/>
                </a:solidFill>
                <a:ea typeface="+mj-lt"/>
                <a:cs typeface="+mj-lt"/>
              </a:rPr>
            </a:br>
            <a:r>
              <a:rPr lang="en-IN" sz="3100">
                <a:solidFill>
                  <a:srgbClr val="1515EB"/>
                </a:solidFill>
                <a:ea typeface="+mj-lt"/>
                <a:cs typeface="+mj-lt"/>
              </a:rPr>
              <a:t>Break-up of Transaction Value, Discounts, &amp; Cancellations</a:t>
            </a:r>
            <a:endParaRPr lang="en-IN" sz="3100">
              <a:solidFill>
                <a:srgbClr val="1515EB"/>
              </a:solidFill>
              <a:cs typeface="Calibri Light"/>
            </a:endParaRPr>
          </a:p>
        </p:txBody>
      </p:sp>
      <p:sp>
        <p:nvSpPr>
          <p:cNvPr id="19" name="TextBox 18">
            <a:extLst>
              <a:ext uri="{FF2B5EF4-FFF2-40B4-BE49-F238E27FC236}">
                <a16:creationId xmlns:a16="http://schemas.microsoft.com/office/drawing/2014/main" id="{130DB1C3-657D-4D41-8E0F-5B78CA45C952}"/>
              </a:ext>
            </a:extLst>
          </p:cNvPr>
          <p:cNvSpPr txBox="1"/>
          <p:nvPr/>
        </p:nvSpPr>
        <p:spPr>
          <a:xfrm>
            <a:off x="3874015" y="3593921"/>
            <a:ext cx="4112268" cy="369332"/>
          </a:xfrm>
          <a:prstGeom prst="rect">
            <a:avLst/>
          </a:prstGeom>
          <a:noFill/>
        </p:spPr>
        <p:txBody>
          <a:bodyPr wrap="square" rtlCol="0">
            <a:spAutoFit/>
          </a:bodyPr>
          <a:lstStyle/>
          <a:p>
            <a:r>
              <a:rPr lang="en-IN" b="1"/>
              <a:t>Cancelled Transactions</a:t>
            </a:r>
          </a:p>
        </p:txBody>
      </p:sp>
      <p:sp>
        <p:nvSpPr>
          <p:cNvPr id="21" name="TextBox 20">
            <a:extLst>
              <a:ext uri="{FF2B5EF4-FFF2-40B4-BE49-F238E27FC236}">
                <a16:creationId xmlns:a16="http://schemas.microsoft.com/office/drawing/2014/main" id="{5FCD64DA-B7FD-40DA-94E9-C59CBF7C8DEA}"/>
              </a:ext>
            </a:extLst>
          </p:cNvPr>
          <p:cNvSpPr txBox="1"/>
          <p:nvPr/>
        </p:nvSpPr>
        <p:spPr>
          <a:xfrm>
            <a:off x="9815171" y="966150"/>
            <a:ext cx="2123400" cy="2554545"/>
          </a:xfrm>
          <a:prstGeom prst="rect">
            <a:avLst/>
          </a:prstGeom>
          <a:noFill/>
        </p:spPr>
        <p:txBody>
          <a:bodyPr wrap="square" lIns="91440" tIns="45720" rIns="91440" bIns="45720" rtlCol="0" anchor="t">
            <a:spAutoFit/>
          </a:bodyPr>
          <a:lstStyle/>
          <a:p>
            <a:r>
              <a:rPr lang="en-IN" sz="1600">
                <a:latin typeface="Times New Roman"/>
                <a:cs typeface="Times New Roman"/>
              </a:rPr>
              <a:t>Most transactions happen within the $50-$100 range. </a:t>
            </a:r>
            <a:endParaRPr lang="en-US">
              <a:latin typeface="Times New Roman"/>
              <a:cs typeface="Times New Roman"/>
            </a:endParaRPr>
          </a:p>
          <a:p>
            <a:endParaRPr lang="en-IN" sz="1600">
              <a:latin typeface="Times New Roman" panose="02020603050405020304" pitchFamily="18" charset="0"/>
              <a:cs typeface="Times New Roman" panose="02020603050405020304" pitchFamily="18" charset="0"/>
            </a:endParaRPr>
          </a:p>
          <a:p>
            <a:r>
              <a:rPr lang="en-IN" sz="1600">
                <a:latin typeface="Times New Roman"/>
                <a:cs typeface="Times New Roman"/>
              </a:rPr>
              <a:t>In transactions where a voucher was applied, a discount was availed for up to 87% of the order value for the $50-$100 range. </a:t>
            </a:r>
          </a:p>
        </p:txBody>
      </p:sp>
      <p:sp>
        <p:nvSpPr>
          <p:cNvPr id="2" name="Slide Number Placeholder 1">
            <a:extLst>
              <a:ext uri="{FF2B5EF4-FFF2-40B4-BE49-F238E27FC236}">
                <a16:creationId xmlns:a16="http://schemas.microsoft.com/office/drawing/2014/main" id="{7AF05CBB-5079-49B9-ADC7-130775B3C22D}"/>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317332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236598" y="0"/>
            <a:ext cx="10306520" cy="1325563"/>
          </a:xfrm>
        </p:spPr>
        <p:txBody>
          <a:bodyPr>
            <a:normAutofit fontScale="90000"/>
          </a:bodyPr>
          <a:lstStyle/>
          <a:p>
            <a:br>
              <a:rPr lang="en-IN" sz="4000">
                <a:ea typeface="+mj-lt"/>
                <a:cs typeface="+mj-lt"/>
              </a:rPr>
            </a:br>
            <a:br>
              <a:rPr lang="en-IN" sz="4000">
                <a:ea typeface="+mj-lt"/>
                <a:cs typeface="+mj-lt"/>
              </a:rPr>
            </a:br>
            <a:br>
              <a:rPr lang="en-IN" sz="4000">
                <a:ea typeface="+mj-lt"/>
                <a:cs typeface="+mj-lt"/>
              </a:rPr>
            </a:br>
            <a:r>
              <a:rPr lang="en-IN" sz="4000">
                <a:solidFill>
                  <a:srgbClr val="1515EB"/>
                </a:solidFill>
                <a:ea typeface="+mj-lt"/>
                <a:cs typeface="+mj-lt"/>
              </a:rPr>
              <a:t>Payment Analysis Contd.</a:t>
            </a:r>
            <a:br>
              <a:rPr lang="en-IN" sz="4000">
                <a:solidFill>
                  <a:srgbClr val="1515EB"/>
                </a:solidFill>
                <a:ea typeface="+mj-lt"/>
                <a:cs typeface="+mj-lt"/>
              </a:rPr>
            </a:br>
            <a:r>
              <a:rPr lang="en-IN" sz="2900">
                <a:solidFill>
                  <a:srgbClr val="1515EB"/>
                </a:solidFill>
                <a:ea typeface="+mj-lt"/>
                <a:cs typeface="+mj-lt"/>
              </a:rPr>
              <a:t>Geospatial Distribution of Voucher Usage</a:t>
            </a:r>
            <a:endParaRPr lang="en-IN" sz="2900">
              <a:solidFill>
                <a:srgbClr val="FF0000"/>
              </a:solidFill>
              <a:ea typeface="+mj-lt"/>
              <a:cs typeface="+mj-lt"/>
            </a:endParaRPr>
          </a:p>
          <a:p>
            <a:endParaRPr lang="en-IN" sz="4000">
              <a:solidFill>
                <a:srgbClr val="FF0000"/>
              </a:solidFill>
              <a:ea typeface="+mj-lt"/>
              <a:cs typeface="+mj-lt"/>
            </a:endParaRPr>
          </a:p>
          <a:p>
            <a:r>
              <a:rPr lang="en-IN" sz="4000">
                <a:solidFill>
                  <a:srgbClr val="FF0000"/>
                </a:solidFill>
                <a:ea typeface="+mj-lt"/>
                <a:cs typeface="+mj-lt"/>
              </a:rPr>
              <a:t>mcm</a:t>
            </a:r>
          </a:p>
          <a:p>
            <a:endParaRPr lang="en-IN" sz="4000">
              <a:solidFill>
                <a:srgbClr val="FF0000"/>
              </a:solidFill>
              <a:cs typeface="Calibri Light"/>
            </a:endParaRPr>
          </a:p>
        </p:txBody>
      </p:sp>
      <p:sp>
        <p:nvSpPr>
          <p:cNvPr id="8" name="Content Placeholder 2">
            <a:extLst>
              <a:ext uri="{FF2B5EF4-FFF2-40B4-BE49-F238E27FC236}">
                <a16:creationId xmlns:a16="http://schemas.microsoft.com/office/drawing/2014/main" id="{9A2505CB-2A39-49E9-B236-F30D0AB86AD5}"/>
              </a:ext>
            </a:extLst>
          </p:cNvPr>
          <p:cNvSpPr>
            <a:spLocks noGrp="1"/>
          </p:cNvSpPr>
          <p:nvPr>
            <p:ph idx="1"/>
          </p:nvPr>
        </p:nvSpPr>
        <p:spPr>
          <a:xfrm>
            <a:off x="7064504" y="2104909"/>
            <a:ext cx="4924698" cy="3153276"/>
          </a:xfrm>
        </p:spPr>
        <p:txBody>
          <a:bodyPr vert="horz" lIns="91440" tIns="45720" rIns="91440" bIns="45720" rtlCol="0" anchor="t">
            <a:noAutofit/>
          </a:bodyPr>
          <a:lstStyle/>
          <a:p>
            <a:pPr lvl="1">
              <a:buFont typeface="Wingdings" panose="020B0604020202020204" pitchFamily="34" charset="0"/>
              <a:buChar char="Ø"/>
            </a:pPr>
            <a:r>
              <a:rPr lang="en-IN" sz="1800">
                <a:latin typeface="Times New Roman"/>
                <a:cs typeface="Calibri"/>
              </a:rPr>
              <a:t>The geospatial graph represents total transactions via "Vouchers" payment type </a:t>
            </a:r>
          </a:p>
          <a:p>
            <a:pPr marL="457200" lvl="1" indent="0">
              <a:buNone/>
            </a:pPr>
            <a:r>
              <a:rPr lang="en-IN" sz="1800">
                <a:latin typeface="Times New Roman"/>
                <a:cs typeface="Calibri"/>
              </a:rPr>
              <a:t>    </a:t>
            </a:r>
            <a:r>
              <a:rPr lang="en-IN" sz="1800" b="1">
                <a:latin typeface="Times New Roman"/>
                <a:cs typeface="Calibri"/>
              </a:rPr>
              <a:t>(Vouchers as a mode of Discount)</a:t>
            </a:r>
            <a:endParaRPr lang="en-IN" b="1">
              <a:cs typeface="Calibri" panose="020F0502020204030204"/>
            </a:endParaRPr>
          </a:p>
          <a:p>
            <a:pPr marL="457200" lvl="1" indent="0">
              <a:buNone/>
            </a:pPr>
            <a:endParaRPr lang="en-IN" sz="1800" b="1">
              <a:latin typeface="Times New Roman"/>
              <a:cs typeface="Calibri"/>
            </a:endParaRPr>
          </a:p>
          <a:p>
            <a:pPr lvl="1">
              <a:buFont typeface="Wingdings" panose="020B0604020202020204" pitchFamily="34" charset="0"/>
              <a:buChar char="Ø"/>
            </a:pPr>
            <a:r>
              <a:rPr lang="en-IN" sz="1800">
                <a:latin typeface="Times New Roman"/>
                <a:cs typeface="Calibri"/>
              </a:rPr>
              <a:t>As mentioned before, Sao Paulo contains the highest number of transactions by "Voucher" payment method</a:t>
            </a:r>
            <a:endParaRPr lang="en-IN"/>
          </a:p>
          <a:p>
            <a:pPr lvl="1">
              <a:buFont typeface="Wingdings" panose="020B0604020202020204" pitchFamily="34" charset="0"/>
              <a:buChar char="Ø"/>
            </a:pPr>
            <a:endParaRPr lang="en-IN" sz="1800">
              <a:latin typeface="Times New Roman"/>
              <a:cs typeface="Calibri"/>
            </a:endParaRPr>
          </a:p>
          <a:p>
            <a:pPr lvl="1">
              <a:buFont typeface="Wingdings" panose="020B0604020202020204" pitchFamily="34" charset="0"/>
              <a:buChar char="Ø"/>
            </a:pPr>
            <a:r>
              <a:rPr lang="en-IN" sz="1800">
                <a:latin typeface="Times New Roman"/>
                <a:cs typeface="Calibri"/>
              </a:rPr>
              <a:t>North-Western regions of Brazil can be seen to have as little as 5 voucher transactions</a:t>
            </a:r>
          </a:p>
          <a:p>
            <a:pPr lvl="1">
              <a:buFont typeface="Wingdings" panose="020B0604020202020204" pitchFamily="34" charset="0"/>
              <a:buChar char="Ø"/>
            </a:pPr>
            <a:endParaRPr lang="en-IN" sz="1800">
              <a:latin typeface="Times New Roman"/>
              <a:cs typeface="Calibri"/>
            </a:endParaRPr>
          </a:p>
        </p:txBody>
      </p:sp>
      <p:pic>
        <p:nvPicPr>
          <p:cNvPr id="5" name="Picture 5" descr="Map&#10;&#10;Description automatically generated">
            <a:extLst>
              <a:ext uri="{FF2B5EF4-FFF2-40B4-BE49-F238E27FC236}">
                <a16:creationId xmlns:a16="http://schemas.microsoft.com/office/drawing/2014/main" id="{A7CBA873-9CD9-4C16-8992-AAC94AC01A25}"/>
              </a:ext>
            </a:extLst>
          </p:cNvPr>
          <p:cNvPicPr>
            <a:picLocks noChangeAspect="1"/>
          </p:cNvPicPr>
          <p:nvPr/>
        </p:nvPicPr>
        <p:blipFill>
          <a:blip r:embed="rId2"/>
          <a:stretch>
            <a:fillRect/>
          </a:stretch>
        </p:blipFill>
        <p:spPr>
          <a:xfrm>
            <a:off x="322217" y="1461974"/>
            <a:ext cx="6635931" cy="4439146"/>
          </a:xfrm>
          <a:prstGeom prst="rect">
            <a:avLst/>
          </a:prstGeom>
          <a:ln w="12700">
            <a:solidFill>
              <a:schemeClr val="tx1"/>
            </a:solidFill>
          </a:ln>
        </p:spPr>
      </p:pic>
      <p:sp>
        <p:nvSpPr>
          <p:cNvPr id="4" name="Slide Number Placeholder 3">
            <a:extLst>
              <a:ext uri="{FF2B5EF4-FFF2-40B4-BE49-F238E27FC236}">
                <a16:creationId xmlns:a16="http://schemas.microsoft.com/office/drawing/2014/main" id="{5FCBD690-45FD-4125-B462-B7388BEABDC0}"/>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324789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168097" y="146216"/>
            <a:ext cx="10306520" cy="836734"/>
          </a:xfrm>
        </p:spPr>
        <p:txBody>
          <a:bodyPr>
            <a:normAutofit fontScale="90000"/>
          </a:bodyPr>
          <a:lstStyle/>
          <a:p>
            <a:br>
              <a:rPr lang="en-IN" sz="4000">
                <a:solidFill>
                  <a:srgbClr val="1515EB"/>
                </a:solidFill>
                <a:ea typeface="+mj-lt"/>
                <a:cs typeface="+mj-lt"/>
              </a:rPr>
            </a:br>
            <a:br>
              <a:rPr lang="en-IN" sz="4000">
                <a:solidFill>
                  <a:srgbClr val="1515EB"/>
                </a:solidFill>
                <a:ea typeface="+mj-lt"/>
                <a:cs typeface="+mj-lt"/>
              </a:rPr>
            </a:br>
            <a:br>
              <a:rPr lang="en-IN" sz="4000">
                <a:solidFill>
                  <a:srgbClr val="1515EB"/>
                </a:solidFill>
                <a:ea typeface="+mj-lt"/>
                <a:cs typeface="+mj-lt"/>
              </a:rPr>
            </a:br>
            <a:br>
              <a:rPr lang="en-IN" sz="4000">
                <a:solidFill>
                  <a:srgbClr val="1515EB"/>
                </a:solidFill>
                <a:ea typeface="+mj-lt"/>
                <a:cs typeface="+mj-lt"/>
              </a:rPr>
            </a:br>
            <a:r>
              <a:rPr lang="en-IN" sz="4000">
                <a:solidFill>
                  <a:srgbClr val="1515EB"/>
                </a:solidFill>
                <a:ea typeface="+mj-lt"/>
                <a:cs typeface="+mj-lt"/>
              </a:rPr>
              <a:t>Delivery Analys</a:t>
            </a:r>
            <a:r>
              <a:rPr lang="en-IN">
                <a:solidFill>
                  <a:srgbClr val="1515EB"/>
                </a:solidFill>
                <a:ea typeface="+mj-lt"/>
                <a:cs typeface="+mj-lt"/>
              </a:rPr>
              <a:t>is </a:t>
            </a:r>
            <a:br>
              <a:rPr lang="en-IN">
                <a:solidFill>
                  <a:srgbClr val="1515EB"/>
                </a:solidFill>
                <a:ea typeface="+mj-lt"/>
                <a:cs typeface="+mj-lt"/>
              </a:rPr>
            </a:br>
            <a:r>
              <a:rPr lang="en-IN" sz="3100">
                <a:solidFill>
                  <a:srgbClr val="1515EB"/>
                </a:solidFill>
                <a:ea typeface="+mj-lt"/>
                <a:cs typeface="+mj-lt"/>
              </a:rPr>
              <a:t>Variation of Orders Delivered </a:t>
            </a: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cs typeface="Calibri Light"/>
            </a:endParaRPr>
          </a:p>
        </p:txBody>
      </p:sp>
      <p:pic>
        <p:nvPicPr>
          <p:cNvPr id="6" name="Picture 6" descr="Chart, line chart&#10;&#10;Description automatically generated">
            <a:extLst>
              <a:ext uri="{FF2B5EF4-FFF2-40B4-BE49-F238E27FC236}">
                <a16:creationId xmlns:a16="http://schemas.microsoft.com/office/drawing/2014/main" id="{30A666D8-ED82-47E0-9F18-7F398ED2A841}"/>
              </a:ext>
            </a:extLst>
          </p:cNvPr>
          <p:cNvPicPr>
            <a:picLocks noChangeAspect="1"/>
          </p:cNvPicPr>
          <p:nvPr/>
        </p:nvPicPr>
        <p:blipFill>
          <a:blip r:embed="rId2"/>
          <a:stretch>
            <a:fillRect/>
          </a:stretch>
        </p:blipFill>
        <p:spPr>
          <a:xfrm>
            <a:off x="770626" y="1334000"/>
            <a:ext cx="5172974" cy="4592566"/>
          </a:xfrm>
          <a:prstGeom prst="rect">
            <a:avLst/>
          </a:prstGeom>
        </p:spPr>
      </p:pic>
      <p:sp>
        <p:nvSpPr>
          <p:cNvPr id="4" name="TextBox 3">
            <a:extLst>
              <a:ext uri="{FF2B5EF4-FFF2-40B4-BE49-F238E27FC236}">
                <a16:creationId xmlns:a16="http://schemas.microsoft.com/office/drawing/2014/main" id="{DCC6D7E1-B23D-42CB-BEA5-A4CF1C71DC56}"/>
              </a:ext>
            </a:extLst>
          </p:cNvPr>
          <p:cNvSpPr txBox="1"/>
          <p:nvPr/>
        </p:nvSpPr>
        <p:spPr>
          <a:xfrm>
            <a:off x="7302180" y="1720840"/>
            <a:ext cx="43822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latin typeface="Times New Roman"/>
                <a:cs typeface="Calibri"/>
              </a:rPr>
              <a:t>The overall trend for number of orders delivered to customer increased for the analyzed time period between September 2017 to August 2018.</a:t>
            </a:r>
            <a:endParaRPr lang="en-US">
              <a:latin typeface="Times New Roman"/>
              <a:cs typeface="Times New Roman"/>
            </a:endParaRPr>
          </a:p>
          <a:p>
            <a:endParaRPr lang="en-US">
              <a:latin typeface="Times New Roman"/>
              <a:cs typeface="Calibri"/>
            </a:endParaRPr>
          </a:p>
          <a:p>
            <a:pPr marL="285750" indent="-285750">
              <a:buFont typeface="Wingdings"/>
              <a:buChar char="Ø"/>
            </a:pPr>
            <a:r>
              <a:rPr lang="en-US">
                <a:latin typeface="Times New Roman"/>
                <a:cs typeface="Calibri"/>
              </a:rPr>
              <a:t>From our analysis, August 2018 shows the highest order item delivery of 8,534, with a payment value of over 1 million.</a:t>
            </a:r>
          </a:p>
          <a:p>
            <a:pPr marL="285750" indent="-285750">
              <a:buFont typeface="Wingdings"/>
              <a:buChar char="Ø"/>
            </a:pPr>
            <a:endParaRPr lang="en-US">
              <a:latin typeface="Times New Roman"/>
              <a:cs typeface="Calibri"/>
            </a:endParaRPr>
          </a:p>
          <a:p>
            <a:pPr marL="285750" indent="-285750">
              <a:buFont typeface="Wingdings"/>
              <a:buChar char="Ø"/>
            </a:pPr>
            <a:r>
              <a:rPr lang="en-US">
                <a:latin typeface="Times New Roman"/>
                <a:cs typeface="Calibri"/>
              </a:rPr>
              <a:t>Positive correlation in the relationship between count of order item and payment value.</a:t>
            </a:r>
            <a:endParaRPr lang="en-US">
              <a:cs typeface="Calibri"/>
            </a:endParaRPr>
          </a:p>
        </p:txBody>
      </p:sp>
      <p:sp>
        <p:nvSpPr>
          <p:cNvPr id="5" name="Slide Number Placeholder 4">
            <a:extLst>
              <a:ext uri="{FF2B5EF4-FFF2-40B4-BE49-F238E27FC236}">
                <a16:creationId xmlns:a16="http://schemas.microsoft.com/office/drawing/2014/main" id="{77861AA9-57BA-4E93-BB4F-CD920C23A225}"/>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300737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211229" y="2443"/>
            <a:ext cx="10335274" cy="922997"/>
          </a:xfrm>
        </p:spPr>
        <p:txBody>
          <a:bodyPr>
            <a:normAutofit fontScale="90000"/>
          </a:bodyPr>
          <a:lstStyle/>
          <a:p>
            <a:br>
              <a:rPr lang="en-IN" sz="4000">
                <a:ea typeface="+mj-lt"/>
                <a:cs typeface="+mj-lt"/>
              </a:rPr>
            </a:br>
            <a:br>
              <a:rPr lang="en-IN" sz="4000">
                <a:ea typeface="+mj-lt"/>
                <a:cs typeface="+mj-lt"/>
              </a:rPr>
            </a:br>
            <a:br>
              <a:rPr lang="en-IN" sz="4000">
                <a:ea typeface="+mj-lt"/>
                <a:cs typeface="+mj-lt"/>
              </a:rPr>
            </a:br>
            <a:r>
              <a:rPr lang="en-IN" sz="4000">
                <a:solidFill>
                  <a:srgbClr val="1515EB"/>
                </a:solidFill>
                <a:ea typeface="+mj-lt"/>
                <a:cs typeface="+mj-lt"/>
              </a:rPr>
              <a:t>Delivery Analysis </a:t>
            </a:r>
            <a:r>
              <a:rPr lang="en-IN" sz="4000" err="1">
                <a:solidFill>
                  <a:srgbClr val="1515EB"/>
                </a:solidFill>
                <a:ea typeface="+mj-lt"/>
                <a:cs typeface="+mj-lt"/>
              </a:rPr>
              <a:t>Contd</a:t>
            </a:r>
            <a:br>
              <a:rPr lang="en-IN" sz="4000">
                <a:ea typeface="+mj-lt"/>
                <a:cs typeface="+mj-lt"/>
              </a:rPr>
            </a:br>
            <a:r>
              <a:rPr lang="en-IN" sz="3100">
                <a:solidFill>
                  <a:srgbClr val="1515EB"/>
                </a:solidFill>
                <a:ea typeface="+mj-lt"/>
                <a:cs typeface="+mj-lt"/>
              </a:rPr>
              <a:t>What Impacts Delivery Times?</a:t>
            </a: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cs typeface="Calibri Light"/>
            </a:endParaRPr>
          </a:p>
        </p:txBody>
      </p:sp>
      <p:sp>
        <p:nvSpPr>
          <p:cNvPr id="8" name="Content Placeholder 2">
            <a:extLst>
              <a:ext uri="{FF2B5EF4-FFF2-40B4-BE49-F238E27FC236}">
                <a16:creationId xmlns:a16="http://schemas.microsoft.com/office/drawing/2014/main" id="{9A2505CB-2A39-49E9-B236-F30D0AB86AD5}"/>
              </a:ext>
            </a:extLst>
          </p:cNvPr>
          <p:cNvSpPr>
            <a:spLocks noGrp="1"/>
          </p:cNvSpPr>
          <p:nvPr>
            <p:ph idx="1"/>
          </p:nvPr>
        </p:nvSpPr>
        <p:spPr>
          <a:xfrm>
            <a:off x="204355" y="1018078"/>
            <a:ext cx="11698474" cy="1835301"/>
          </a:xfrm>
        </p:spPr>
        <p:txBody>
          <a:bodyPr vert="horz" lIns="91440" tIns="45720" rIns="91440" bIns="45720" rtlCol="0" anchor="t">
            <a:noAutofit/>
          </a:bodyPr>
          <a:lstStyle/>
          <a:p>
            <a:pPr lvl="1"/>
            <a:r>
              <a:rPr lang="en-IN" sz="1800">
                <a:latin typeface="Times New Roman"/>
                <a:cs typeface="Calibri"/>
              </a:rPr>
              <a:t>As order weight, freight value, and cost of an order increase, the average number of days needed for delivery increases as well</a:t>
            </a:r>
            <a:endParaRPr lang="en-IN">
              <a:cs typeface="Calibri"/>
            </a:endParaRPr>
          </a:p>
          <a:p>
            <a:pPr lvl="1"/>
            <a:r>
              <a:rPr lang="en-IN" sz="1800">
                <a:latin typeface="Times New Roman"/>
                <a:cs typeface="Calibri"/>
              </a:rPr>
              <a:t>This is unsurprising as it is likely more difficult to transport larger and more costly items</a:t>
            </a:r>
          </a:p>
          <a:p>
            <a:pPr lvl="1"/>
            <a:r>
              <a:rPr lang="en-IN" sz="1800">
                <a:latin typeface="Times New Roman"/>
                <a:cs typeface="Calibri"/>
              </a:rPr>
              <a:t>With freight value, average delivery time can vary by more than a week across the intervals so investigating ways to more quickly transport items with higher freight values sticks out as an aspect that needs improvement</a:t>
            </a:r>
          </a:p>
          <a:p>
            <a:pPr lvl="1"/>
            <a:endParaRPr lang="en-IN" sz="1800">
              <a:latin typeface="Times New Roman"/>
              <a:cs typeface="Calibri"/>
            </a:endParaRPr>
          </a:p>
          <a:p>
            <a:pPr lvl="2"/>
            <a:endParaRPr lang="en-IN">
              <a:cs typeface="Calibri" panose="020F0502020204030204"/>
            </a:endParaRPr>
          </a:p>
        </p:txBody>
      </p:sp>
      <p:pic>
        <p:nvPicPr>
          <p:cNvPr id="4" name="Picture 4">
            <a:extLst>
              <a:ext uri="{FF2B5EF4-FFF2-40B4-BE49-F238E27FC236}">
                <a16:creationId xmlns:a16="http://schemas.microsoft.com/office/drawing/2014/main" id="{E558F2F7-22CC-435C-AA4C-2D5D7D71E1F6}"/>
              </a:ext>
            </a:extLst>
          </p:cNvPr>
          <p:cNvPicPr>
            <a:picLocks noChangeAspect="1"/>
          </p:cNvPicPr>
          <p:nvPr/>
        </p:nvPicPr>
        <p:blipFill>
          <a:blip r:embed="rId2"/>
          <a:stretch>
            <a:fillRect/>
          </a:stretch>
        </p:blipFill>
        <p:spPr>
          <a:xfrm>
            <a:off x="504091" y="2858994"/>
            <a:ext cx="3626120" cy="3484628"/>
          </a:xfrm>
          <a:prstGeom prst="rect">
            <a:avLst/>
          </a:prstGeom>
        </p:spPr>
      </p:pic>
      <p:pic>
        <p:nvPicPr>
          <p:cNvPr id="5" name="Picture 5">
            <a:extLst>
              <a:ext uri="{FF2B5EF4-FFF2-40B4-BE49-F238E27FC236}">
                <a16:creationId xmlns:a16="http://schemas.microsoft.com/office/drawing/2014/main" id="{11F32E96-DD1F-4F5B-95B9-DAEE0C327103}"/>
              </a:ext>
            </a:extLst>
          </p:cNvPr>
          <p:cNvPicPr>
            <a:picLocks noChangeAspect="1"/>
          </p:cNvPicPr>
          <p:nvPr/>
        </p:nvPicPr>
        <p:blipFill>
          <a:blip r:embed="rId3"/>
          <a:stretch>
            <a:fillRect/>
          </a:stretch>
        </p:blipFill>
        <p:spPr>
          <a:xfrm>
            <a:off x="8521373" y="2858994"/>
            <a:ext cx="3381456" cy="3536732"/>
          </a:xfrm>
          <a:prstGeom prst="rect">
            <a:avLst/>
          </a:prstGeom>
        </p:spPr>
      </p:pic>
      <p:pic>
        <p:nvPicPr>
          <p:cNvPr id="6" name="Picture 6">
            <a:extLst>
              <a:ext uri="{FF2B5EF4-FFF2-40B4-BE49-F238E27FC236}">
                <a16:creationId xmlns:a16="http://schemas.microsoft.com/office/drawing/2014/main" id="{170B65CA-DF08-4C8D-A48E-158B0AE36FF0}"/>
              </a:ext>
            </a:extLst>
          </p:cNvPr>
          <p:cNvPicPr>
            <a:picLocks noChangeAspect="1"/>
          </p:cNvPicPr>
          <p:nvPr/>
        </p:nvPicPr>
        <p:blipFill>
          <a:blip r:embed="rId4"/>
          <a:stretch>
            <a:fillRect/>
          </a:stretch>
        </p:blipFill>
        <p:spPr>
          <a:xfrm>
            <a:off x="4368038" y="2836198"/>
            <a:ext cx="3693533" cy="3530220"/>
          </a:xfrm>
          <a:prstGeom prst="rect">
            <a:avLst/>
          </a:prstGeom>
        </p:spPr>
      </p:pic>
      <p:sp>
        <p:nvSpPr>
          <p:cNvPr id="7" name="Slide Number Placeholder 6">
            <a:extLst>
              <a:ext uri="{FF2B5EF4-FFF2-40B4-BE49-F238E27FC236}">
                <a16:creationId xmlns:a16="http://schemas.microsoft.com/office/drawing/2014/main" id="{56B52300-995C-4129-830B-B420CA25027F}"/>
              </a:ext>
            </a:extLst>
          </p:cNvPr>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369632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11E24-68D1-4964-B162-C5633E8CF8CB}"/>
              </a:ext>
            </a:extLst>
          </p:cNvPr>
          <p:cNvSpPr>
            <a:spLocks noGrp="1"/>
          </p:cNvSpPr>
          <p:nvPr>
            <p:ph idx="1"/>
          </p:nvPr>
        </p:nvSpPr>
        <p:spPr>
          <a:xfrm>
            <a:off x="303944" y="925440"/>
            <a:ext cx="11359242" cy="4351338"/>
          </a:xfrm>
        </p:spPr>
        <p:txBody>
          <a:bodyPr vert="horz" lIns="91440" tIns="45720" rIns="91440" bIns="45720" rtlCol="0" anchor="t">
            <a:normAutofit fontScale="77500" lnSpcReduction="20000"/>
          </a:bodyPr>
          <a:lstStyle/>
          <a:p>
            <a:r>
              <a:rPr lang="en-IN">
                <a:ea typeface="+mn-lt"/>
                <a:cs typeface="+mn-lt"/>
              </a:rPr>
              <a:t>Olist could initiate a Loyalty Program, focused on rewarding customers for repeating. This would help Olist drive customer retention in the long run.</a:t>
            </a:r>
            <a:endParaRPr lang="en-IN">
              <a:cs typeface="Calibri"/>
            </a:endParaRPr>
          </a:p>
          <a:p>
            <a:endParaRPr lang="en-IN">
              <a:cs typeface="Calibri"/>
            </a:endParaRPr>
          </a:p>
          <a:p>
            <a:r>
              <a:rPr lang="en-IN">
                <a:cs typeface="Calibri"/>
              </a:rPr>
              <a:t>Discounts/deals on least selling items could also help to further drive sales</a:t>
            </a:r>
          </a:p>
          <a:p>
            <a:endParaRPr lang="en-IN">
              <a:ea typeface="+mn-lt"/>
              <a:cs typeface="+mn-lt"/>
            </a:endParaRPr>
          </a:p>
          <a:p>
            <a:r>
              <a:rPr lang="en-IN">
                <a:ea typeface="+mn-lt"/>
                <a:cs typeface="+mn-lt"/>
              </a:rPr>
              <a:t>We could further analyse items that were often bought together and promote them as bundled offers to drive cross-sell.  Personalized recommendations could be provided once Olist has enough data to identify customer preferences</a:t>
            </a:r>
            <a:endParaRPr lang="en-IN">
              <a:cs typeface="Calibri"/>
            </a:endParaRPr>
          </a:p>
          <a:p>
            <a:endParaRPr lang="en-IN">
              <a:cs typeface="Calibri"/>
            </a:endParaRPr>
          </a:p>
          <a:p>
            <a:r>
              <a:rPr lang="en-IN">
                <a:cs typeface="Calibri"/>
              </a:rPr>
              <a:t>Improving efficiency in delivery could also benefit the e-commerce website.</a:t>
            </a:r>
          </a:p>
          <a:p>
            <a:endParaRPr lang="en-IN">
              <a:cs typeface="Calibri"/>
            </a:endParaRPr>
          </a:p>
          <a:p>
            <a:r>
              <a:rPr lang="en-IN">
                <a:cs typeface="Calibri"/>
              </a:rPr>
              <a:t>As a long-term strategy, having solved customer issues within areas that contribute the most sales, Olist could investigate allocating resources to expanding operations outside of Sao Paulo.</a:t>
            </a:r>
          </a:p>
          <a:p>
            <a:endParaRPr lang="en-IN">
              <a:cs typeface="Calibri"/>
            </a:endParaRPr>
          </a:p>
        </p:txBody>
      </p:sp>
      <p:sp>
        <p:nvSpPr>
          <p:cNvPr id="4" name="Slide Number Placeholder 3">
            <a:extLst>
              <a:ext uri="{FF2B5EF4-FFF2-40B4-BE49-F238E27FC236}">
                <a16:creationId xmlns:a16="http://schemas.microsoft.com/office/drawing/2014/main" id="{9986E8C5-D9B9-4355-B35A-40AF8F44214B}"/>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5" name="Title 1">
            <a:extLst>
              <a:ext uri="{FF2B5EF4-FFF2-40B4-BE49-F238E27FC236}">
                <a16:creationId xmlns:a16="http://schemas.microsoft.com/office/drawing/2014/main" id="{98E81BD2-5C63-4221-9EEE-8CA7479ADB89}"/>
              </a:ext>
            </a:extLst>
          </p:cNvPr>
          <p:cNvSpPr>
            <a:spLocks noGrp="1"/>
          </p:cNvSpPr>
          <p:nvPr>
            <p:ph type="title"/>
          </p:nvPr>
        </p:nvSpPr>
        <p:spPr>
          <a:xfrm>
            <a:off x="211229" y="2443"/>
            <a:ext cx="10335274" cy="922997"/>
          </a:xfrm>
        </p:spPr>
        <p:txBody>
          <a:bodyPr>
            <a:normAutofit fontScale="90000"/>
          </a:bodyPr>
          <a:lstStyle/>
          <a:p>
            <a:br>
              <a:rPr lang="en-IN" sz="4000">
                <a:ea typeface="+mj-lt"/>
                <a:cs typeface="+mj-lt"/>
              </a:rPr>
            </a:br>
            <a:br>
              <a:rPr lang="en-IN" sz="4000">
                <a:ea typeface="+mj-lt"/>
                <a:cs typeface="+mj-lt"/>
              </a:rPr>
            </a:br>
            <a:r>
              <a:rPr lang="en-IN" sz="4000">
                <a:solidFill>
                  <a:srgbClr val="1515EB"/>
                </a:solidFill>
                <a:ea typeface="+mj-lt"/>
                <a:cs typeface="+mj-lt"/>
              </a:rPr>
              <a:t>Suggestions for Olist</a:t>
            </a:r>
          </a:p>
          <a:p>
            <a:endParaRPr lang="en-IN" sz="4000">
              <a:solidFill>
                <a:srgbClr val="FF0000"/>
              </a:solidFill>
              <a:ea typeface="+mj-lt"/>
              <a:cs typeface="+mj-lt"/>
            </a:endParaRPr>
          </a:p>
          <a:p>
            <a:endParaRPr lang="en-IN" sz="4000">
              <a:solidFill>
                <a:srgbClr val="FF0000"/>
              </a:solidFill>
              <a:ea typeface="+mj-lt"/>
              <a:cs typeface="+mj-lt"/>
            </a:endParaRPr>
          </a:p>
        </p:txBody>
      </p:sp>
    </p:spTree>
    <p:extLst>
      <p:ext uri="{BB962C8B-B14F-4D97-AF65-F5344CB8AC3E}">
        <p14:creationId xmlns:p14="http://schemas.microsoft.com/office/powerpoint/2010/main" val="258519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6"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F8DDDC4A-CEBF-498D-864C-56FC1826E327}"/>
              </a:ext>
            </a:extLst>
          </p:cNvPr>
          <p:cNvSpPr>
            <a:spLocks noGrp="1"/>
          </p:cNvSpPr>
          <p:nvPr>
            <p:ph type="ctrTitle"/>
          </p:nvPr>
        </p:nvSpPr>
        <p:spPr>
          <a:xfrm>
            <a:off x="2780222" y="2556733"/>
            <a:ext cx="6618051" cy="4259975"/>
          </a:xfrm>
        </p:spPr>
        <p:txBody>
          <a:bodyPr vert="horz" lIns="91440" tIns="45720" rIns="91440" bIns="45720" rtlCol="0">
            <a:normAutofit fontScale="90000"/>
          </a:bodyPr>
          <a:lstStyle/>
          <a:p>
            <a:r>
              <a:rPr lang="en-US" sz="5400" b="1"/>
              <a:t>Thank You!</a:t>
            </a:r>
            <a:br>
              <a:rPr lang="en-US" sz="5400" b="1">
                <a:cs typeface="Calibri Light"/>
              </a:rPr>
            </a:br>
            <a:br>
              <a:rPr lang="en-US" sz="5400" b="1">
                <a:cs typeface="+mj-lt"/>
              </a:rPr>
            </a:br>
            <a:r>
              <a:rPr lang="en-US" sz="5400" b="1">
                <a:ea typeface="+mj-lt"/>
                <a:cs typeface="+mj-lt"/>
              </a:rPr>
              <a:t>Do you have any questions?</a:t>
            </a:r>
            <a:endParaRPr lang="en-US" sz="5400">
              <a:ea typeface="+mj-lt"/>
              <a:cs typeface="+mj-lt"/>
            </a:endParaRPr>
          </a:p>
          <a:p>
            <a:br>
              <a:rPr lang="en-US" sz="5400" b="1"/>
            </a:br>
            <a:endParaRPr lang="en-US" sz="5400" b="1">
              <a:cs typeface="Calibri Light"/>
            </a:endParaRPr>
          </a:p>
        </p:txBody>
      </p:sp>
      <p:sp>
        <p:nvSpPr>
          <p:cNvPr id="78"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495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46A236E-4F7A-41AC-BDB3-DF09EB626CB1}"/>
              </a:ext>
            </a:extLst>
          </p:cNvPr>
          <p:cNvSpPr txBox="1"/>
          <p:nvPr/>
        </p:nvSpPr>
        <p:spPr>
          <a:xfrm>
            <a:off x="2483355" y="3882056"/>
            <a:ext cx="6250940" cy="23046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a:ln>
                <a:noFill/>
              </a:ln>
              <a:solidFill>
                <a:prstClr val="black"/>
              </a:solidFill>
              <a:effectLst/>
              <a:uLnTx/>
              <a:uFillTx/>
              <a:latin typeface="Corbel" panose="020B0503020204020204"/>
              <a:ea typeface="+mn-ea"/>
              <a:cs typeface="Calibri"/>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a:ln>
                <a:noFill/>
              </a:ln>
              <a:solidFill>
                <a:prstClr val="black"/>
              </a:solidFill>
              <a:effectLst/>
              <a:uLnTx/>
              <a:uFillTx/>
              <a:latin typeface="Corbel" panose="020B0503020204020204"/>
              <a:ea typeface="+mn-ea"/>
              <a:cs typeface="+mn-cs"/>
            </a:endParaRPr>
          </a:p>
        </p:txBody>
      </p:sp>
      <p:pic>
        <p:nvPicPr>
          <p:cNvPr id="3" name="Picture 7">
            <a:extLst>
              <a:ext uri="{FF2B5EF4-FFF2-40B4-BE49-F238E27FC236}">
                <a16:creationId xmlns:a16="http://schemas.microsoft.com/office/drawing/2014/main" id="{FF3DF19B-1746-4E9F-9EF2-C217E4B24DA0}"/>
              </a:ext>
            </a:extLst>
          </p:cNvPr>
          <p:cNvPicPr>
            <a:picLocks noChangeAspect="1"/>
          </p:cNvPicPr>
          <p:nvPr/>
        </p:nvPicPr>
        <p:blipFill>
          <a:blip r:embed="rId2"/>
          <a:stretch>
            <a:fillRect/>
          </a:stretch>
        </p:blipFill>
        <p:spPr>
          <a:xfrm>
            <a:off x="5122" y="6344549"/>
            <a:ext cx="1513757" cy="509318"/>
          </a:xfrm>
          <a:prstGeom prst="rect">
            <a:avLst/>
          </a:prstGeom>
        </p:spPr>
      </p:pic>
      <p:sp>
        <p:nvSpPr>
          <p:cNvPr id="5" name="Slide Number Placeholder 4">
            <a:extLst>
              <a:ext uri="{FF2B5EF4-FFF2-40B4-BE49-F238E27FC236}">
                <a16:creationId xmlns:a16="http://schemas.microsoft.com/office/drawing/2014/main" id="{239CC6E2-14EB-418A-B5FC-F669494F4E4F}"/>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386691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238935" y="-143278"/>
            <a:ext cx="10306520" cy="1325563"/>
          </a:xfrm>
        </p:spPr>
        <p:txBody>
          <a:bodyPr>
            <a:normAutofit fontScale="90000"/>
          </a:bodyPr>
          <a:lstStyle/>
          <a:p>
            <a:br>
              <a:rPr lang="en-IN" sz="4000">
                <a:ea typeface="+mj-lt"/>
                <a:cs typeface="+mj-lt"/>
              </a:rPr>
            </a:br>
            <a:br>
              <a:rPr lang="en-IN" sz="4000">
                <a:ea typeface="+mj-lt"/>
                <a:cs typeface="+mj-lt"/>
              </a:rPr>
            </a:br>
            <a:br>
              <a:rPr lang="en-IN" sz="4000">
                <a:ea typeface="+mj-lt"/>
                <a:cs typeface="+mj-lt"/>
              </a:rPr>
            </a:br>
            <a:br>
              <a:rPr lang="en-IN" sz="4000">
                <a:ea typeface="+mj-lt"/>
                <a:cs typeface="+mj-lt"/>
              </a:rPr>
            </a:br>
            <a:r>
              <a:rPr lang="en-IN">
                <a:solidFill>
                  <a:srgbClr val="1515EB"/>
                </a:solidFill>
                <a:ea typeface="+mj-lt"/>
                <a:cs typeface="+mj-lt"/>
              </a:rPr>
              <a:t>Agenda</a:t>
            </a:r>
            <a:endParaRPr lang="en-IN" sz="4000">
              <a:solidFill>
                <a:srgbClr val="1515EB"/>
              </a:solidFill>
              <a:ea typeface="+mj-lt"/>
              <a:cs typeface="+mj-lt"/>
            </a:endParaRP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cs typeface="Calibri Light"/>
            </a:endParaRPr>
          </a:p>
        </p:txBody>
      </p:sp>
      <p:sp>
        <p:nvSpPr>
          <p:cNvPr id="4" name="Content Placeholder 3">
            <a:extLst>
              <a:ext uri="{FF2B5EF4-FFF2-40B4-BE49-F238E27FC236}">
                <a16:creationId xmlns:a16="http://schemas.microsoft.com/office/drawing/2014/main" id="{747EF744-B20A-4FBD-91EE-2645C6E80322}"/>
              </a:ext>
            </a:extLst>
          </p:cNvPr>
          <p:cNvSpPr>
            <a:spLocks noGrp="1"/>
          </p:cNvSpPr>
          <p:nvPr>
            <p:ph idx="1"/>
          </p:nvPr>
        </p:nvSpPr>
        <p:spPr>
          <a:xfrm>
            <a:off x="321868" y="978492"/>
            <a:ext cx="11267382" cy="2790825"/>
          </a:xfrm>
        </p:spPr>
        <p:txBody>
          <a:bodyPr vert="horz" lIns="91440" tIns="45720" rIns="91440" bIns="45720" rtlCol="0" anchor="t">
            <a:normAutofit fontScale="25000" lnSpcReduction="20000"/>
          </a:bodyPr>
          <a:lstStyle/>
          <a:p>
            <a:r>
              <a:rPr lang="en-IN" sz="8800">
                <a:cs typeface="Calibri"/>
              </a:rPr>
              <a:t>Executive Summary </a:t>
            </a:r>
            <a:endParaRPr lang="en-US"/>
          </a:p>
          <a:p>
            <a:r>
              <a:rPr lang="en-IN" sz="8800">
                <a:ea typeface="+mn-lt"/>
                <a:cs typeface="+mn-lt"/>
              </a:rPr>
              <a:t>Description of the Company &amp; the Dataset</a:t>
            </a:r>
          </a:p>
          <a:p>
            <a:r>
              <a:rPr lang="en-IN" sz="8800">
                <a:cs typeface="Calibri"/>
              </a:rPr>
              <a:t>Recap from Previous Analysis </a:t>
            </a:r>
          </a:p>
          <a:p>
            <a:r>
              <a:rPr lang="en-IN" sz="8800">
                <a:cs typeface="Calibri"/>
              </a:rPr>
              <a:t>Customer Analysis </a:t>
            </a:r>
          </a:p>
          <a:p>
            <a:pPr lvl="1"/>
            <a:r>
              <a:rPr lang="en-IN" sz="7200">
                <a:cs typeface="Calibri"/>
              </a:rPr>
              <a:t>Business Problem Identification</a:t>
            </a:r>
          </a:p>
          <a:p>
            <a:pPr marL="457200" lvl="1" indent="0">
              <a:buNone/>
            </a:pPr>
            <a:r>
              <a:rPr lang="en-IN" sz="5600">
                <a:cs typeface="Calibri"/>
              </a:rPr>
              <a:t>Based on our analyses, we discovered that Customer’s Drop Rate is a pressing problem for </a:t>
            </a:r>
            <a:r>
              <a:rPr lang="en-IN" sz="5600" err="1">
                <a:cs typeface="Calibri"/>
              </a:rPr>
              <a:t>Olist</a:t>
            </a:r>
            <a:r>
              <a:rPr lang="en-IN" sz="5600">
                <a:cs typeface="Calibri"/>
              </a:rPr>
              <a:t>. The rest of our analyses dives deeper into customer behaviour, their preferences, and factors potentially responsible for customers not repeating</a:t>
            </a:r>
          </a:p>
          <a:p>
            <a:r>
              <a:rPr lang="en-IN" sz="8800">
                <a:cs typeface="Calibri"/>
              </a:rPr>
              <a:t>Product Analysis </a:t>
            </a:r>
          </a:p>
          <a:p>
            <a:pPr lvl="1"/>
            <a:r>
              <a:rPr lang="en-IN" sz="6000">
                <a:cs typeface="Calibri"/>
              </a:rPr>
              <a:t>Category-wise Average Transaction Cost </a:t>
            </a:r>
          </a:p>
          <a:p>
            <a:pPr lvl="1"/>
            <a:r>
              <a:rPr lang="en-IN" sz="6400">
                <a:cs typeface="Calibri"/>
              </a:rPr>
              <a:t>Category-wise Average Customer Rating</a:t>
            </a:r>
          </a:p>
          <a:p>
            <a:pPr lvl="1"/>
            <a:r>
              <a:rPr lang="en-IN" sz="6400">
                <a:cs typeface="Calibri"/>
              </a:rPr>
              <a:t>What do customers repeat for?</a:t>
            </a:r>
          </a:p>
          <a:p>
            <a:r>
              <a:rPr lang="en-IN" sz="8800">
                <a:cs typeface="Calibri"/>
              </a:rPr>
              <a:t>Payment Analysis</a:t>
            </a:r>
          </a:p>
          <a:p>
            <a:pPr lvl="1"/>
            <a:r>
              <a:rPr lang="en-IN" sz="6000">
                <a:cs typeface="Calibri"/>
              </a:rPr>
              <a:t>Popularity of Payment Methods</a:t>
            </a:r>
          </a:p>
          <a:p>
            <a:pPr lvl="1"/>
            <a:r>
              <a:rPr lang="en-IN" sz="6000">
                <a:cs typeface="Calibri"/>
              </a:rPr>
              <a:t>Break-up of Transaction Value, Discounts, &amp; Cancellations</a:t>
            </a:r>
          </a:p>
          <a:p>
            <a:pPr lvl="1"/>
            <a:r>
              <a:rPr lang="en-IN" sz="6000">
                <a:cs typeface="Calibri"/>
              </a:rPr>
              <a:t>Geospatial Distribution of Voucher Usage</a:t>
            </a:r>
          </a:p>
          <a:p>
            <a:r>
              <a:rPr lang="en-IN" sz="8800">
                <a:cs typeface="Calibri"/>
              </a:rPr>
              <a:t>Delivery Analysis </a:t>
            </a:r>
          </a:p>
          <a:p>
            <a:pPr lvl="1"/>
            <a:r>
              <a:rPr lang="en-IN" sz="6000">
                <a:cs typeface="Calibri"/>
              </a:rPr>
              <a:t>How successful deliveries vary over time</a:t>
            </a:r>
          </a:p>
          <a:p>
            <a:pPr lvl="1"/>
            <a:r>
              <a:rPr lang="en-IN" sz="6000">
                <a:cs typeface="Calibri"/>
              </a:rPr>
              <a:t>Factors influencing Delivery Times</a:t>
            </a:r>
          </a:p>
          <a:p>
            <a:r>
              <a:rPr lang="en-IN" sz="8800">
                <a:cs typeface="Calibri"/>
              </a:rPr>
              <a:t>Conclusion</a:t>
            </a:r>
          </a:p>
          <a:p>
            <a:endParaRPr lang="en-IN" sz="6400">
              <a:cs typeface="Calibri"/>
            </a:endParaRPr>
          </a:p>
          <a:p>
            <a:endParaRPr lang="en-IN" sz="6400">
              <a:cs typeface="Calibri"/>
            </a:endParaRPr>
          </a:p>
          <a:p>
            <a:endParaRPr lang="en-IN" sz="6400">
              <a:cs typeface="Calibri"/>
            </a:endParaRPr>
          </a:p>
          <a:p>
            <a:endParaRPr lang="en-IN">
              <a:cs typeface="Calibri" panose="020F0502020204030204"/>
            </a:endParaRPr>
          </a:p>
          <a:p>
            <a:endParaRPr lang="en-IN">
              <a:cs typeface="Calibri" panose="020F0502020204030204"/>
            </a:endParaRPr>
          </a:p>
          <a:p>
            <a:endParaRPr lang="en-IN">
              <a:cs typeface="Calibri" panose="020F0502020204030204"/>
            </a:endParaRPr>
          </a:p>
        </p:txBody>
      </p:sp>
      <p:sp>
        <p:nvSpPr>
          <p:cNvPr id="5" name="Slide Number Placeholder 4">
            <a:extLst>
              <a:ext uri="{FF2B5EF4-FFF2-40B4-BE49-F238E27FC236}">
                <a16:creationId xmlns:a16="http://schemas.microsoft.com/office/drawing/2014/main" id="{FFB4E775-D813-452F-9542-D540128A5543}"/>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78724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78123" y="-3742"/>
            <a:ext cx="11600667" cy="793602"/>
          </a:xfrm>
        </p:spPr>
        <p:txBody>
          <a:bodyPr>
            <a:normAutofit/>
          </a:bodyPr>
          <a:lstStyle/>
          <a:p>
            <a:r>
              <a:rPr lang="en-IN" sz="4000">
                <a:solidFill>
                  <a:srgbClr val="1515EB"/>
                </a:solidFill>
                <a:ea typeface="+mj-lt"/>
                <a:cs typeface="+mj-lt"/>
              </a:rPr>
              <a:t>Executive Summary </a:t>
            </a:r>
            <a:endParaRPr lang="en-US">
              <a:solidFill>
                <a:srgbClr val="1515EB"/>
              </a:solidFill>
              <a:cs typeface="Calibri Light"/>
            </a:endParaRPr>
          </a:p>
        </p:txBody>
      </p:sp>
      <p:sp>
        <p:nvSpPr>
          <p:cNvPr id="13" name="TextBox 12">
            <a:extLst>
              <a:ext uri="{FF2B5EF4-FFF2-40B4-BE49-F238E27FC236}">
                <a16:creationId xmlns:a16="http://schemas.microsoft.com/office/drawing/2014/main" id="{24A432A6-B48B-4D1A-8BE1-D64B549FC130}"/>
              </a:ext>
            </a:extLst>
          </p:cNvPr>
          <p:cNvSpPr txBox="1"/>
          <p:nvPr/>
        </p:nvSpPr>
        <p:spPr>
          <a:xfrm>
            <a:off x="361296" y="785983"/>
            <a:ext cx="1013908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kumimoji="0" lang="en-IN" sz="1600" b="1" i="0" u="none" strike="noStrike" kern="1200" cap="none" spc="0" normalizeH="0" baseline="0" noProof="0">
                <a:ln>
                  <a:noFill/>
                </a:ln>
                <a:effectLst/>
                <a:uLnTx/>
                <a:uFillTx/>
                <a:latin typeface="Times New Roman"/>
                <a:ea typeface="+mn-lt"/>
                <a:cs typeface="+mn-lt"/>
              </a:rPr>
              <a:t>Key insights from the Analysis</a:t>
            </a:r>
            <a:r>
              <a:rPr lang="en-IN" sz="1600" b="1">
                <a:latin typeface="Times New Roman"/>
                <a:ea typeface="+mn-lt"/>
                <a:cs typeface="+mn-lt"/>
              </a:rPr>
              <a:t> -</a:t>
            </a:r>
            <a:endParaRPr lang="en-IN" sz="1600" b="1" i="0" u="none" strike="noStrike" kern="1200" cap="none" spc="0" normalizeH="0" baseline="0" noProof="0">
              <a:ln>
                <a:noFill/>
              </a:ln>
              <a:effectLst/>
              <a:uLnTx/>
              <a:uFillTx/>
              <a:latin typeface="Times New Roman"/>
              <a:ea typeface="+mn-lt"/>
              <a:cs typeface="+mn-lt"/>
            </a:endParaRPr>
          </a:p>
          <a:p>
            <a:pPr>
              <a:defRPr/>
            </a:pPr>
            <a:endParaRPr lang="en-IN" sz="1600" b="1">
              <a:latin typeface="Times New Roman"/>
              <a:cs typeface="Calibri"/>
            </a:endParaRPr>
          </a:p>
          <a:p>
            <a:pPr>
              <a:defRPr/>
            </a:pPr>
            <a:r>
              <a:rPr lang="en-IN" sz="1600" b="1">
                <a:latin typeface="Times New Roman"/>
                <a:cs typeface="Times New Roman"/>
              </a:rPr>
              <a:t>Customer Analysis:</a:t>
            </a:r>
            <a:endParaRPr lang="en-US" sz="1600">
              <a:ea typeface="+mn-lt"/>
              <a:cs typeface="+mn-lt"/>
            </a:endParaRPr>
          </a:p>
          <a:p>
            <a:pPr marL="285750" indent="-285750">
              <a:buFont typeface="Arial,Sans-Serif"/>
              <a:buChar char="•"/>
              <a:defRPr/>
            </a:pPr>
            <a:r>
              <a:rPr lang="en-IN" sz="1600">
                <a:latin typeface="Times New Roman"/>
                <a:cs typeface="Times New Roman"/>
              </a:rPr>
              <a:t>Most customers bought only once from </a:t>
            </a:r>
            <a:r>
              <a:rPr lang="en-IN" sz="1600" err="1">
                <a:latin typeface="Times New Roman"/>
                <a:cs typeface="Times New Roman"/>
              </a:rPr>
              <a:t>Olist</a:t>
            </a:r>
            <a:r>
              <a:rPr lang="en-IN" sz="1600">
                <a:latin typeface="Times New Roman"/>
                <a:cs typeface="Times New Roman"/>
              </a:rPr>
              <a:t>, and very few came back for another transaction </a:t>
            </a:r>
            <a:endParaRPr lang="en-US" sz="1600">
              <a:ea typeface="+mn-lt"/>
              <a:cs typeface="+mn-lt"/>
            </a:endParaRPr>
          </a:p>
          <a:p>
            <a:pPr marL="285750" indent="-285750">
              <a:buFont typeface="Arial,Sans-Serif"/>
              <a:buChar char="•"/>
              <a:defRPr/>
            </a:pPr>
            <a:r>
              <a:rPr lang="en-IN" sz="1600">
                <a:latin typeface="Times New Roman"/>
                <a:cs typeface="Times New Roman"/>
              </a:rPr>
              <a:t>Repeating customers was decreasing gradually, making </a:t>
            </a:r>
            <a:r>
              <a:rPr lang="en-IN" sz="1600" err="1">
                <a:latin typeface="Times New Roman"/>
                <a:cs typeface="Times New Roman"/>
              </a:rPr>
              <a:t>Olist</a:t>
            </a:r>
            <a:r>
              <a:rPr lang="en-IN" sz="1600">
                <a:latin typeface="Times New Roman"/>
                <a:cs typeface="Times New Roman"/>
              </a:rPr>
              <a:t> shortfall of revenue</a:t>
            </a:r>
            <a:endParaRPr lang="en-US" sz="1600">
              <a:ea typeface="+mn-lt"/>
              <a:cs typeface="+mn-lt"/>
            </a:endParaRPr>
          </a:p>
          <a:p>
            <a:pPr>
              <a:defRPr/>
            </a:pPr>
            <a:endParaRPr lang="en-IN" sz="1600" b="1">
              <a:latin typeface="Times New Roman"/>
              <a:cs typeface="Calibri"/>
            </a:endParaRPr>
          </a:p>
          <a:p>
            <a:pPr>
              <a:defRPr/>
            </a:pPr>
            <a:r>
              <a:rPr lang="en-IN" sz="1600" b="1">
                <a:latin typeface="Times New Roman"/>
                <a:cs typeface="Calibri"/>
              </a:rPr>
              <a:t>Product Analysis:</a:t>
            </a:r>
          </a:p>
          <a:p>
            <a:pPr marL="285750" indent="-285750">
              <a:buFont typeface="Arial"/>
              <a:buChar char="•"/>
              <a:defRPr/>
            </a:pPr>
            <a:r>
              <a:rPr lang="en-IN" sz="1600">
                <a:latin typeface="Times New Roman"/>
                <a:cs typeface="Calibri"/>
              </a:rPr>
              <a:t>Watches/gifts category had the highest average transactions cost</a:t>
            </a:r>
          </a:p>
          <a:p>
            <a:pPr marL="285750" indent="-285750">
              <a:buFont typeface="Arial"/>
              <a:buChar char="•"/>
              <a:defRPr/>
            </a:pPr>
            <a:r>
              <a:rPr lang="en-IN" sz="1600">
                <a:latin typeface="Times New Roman"/>
                <a:cs typeface="Calibri"/>
              </a:rPr>
              <a:t>Most transactions ranged under 200$ across all categories</a:t>
            </a:r>
          </a:p>
          <a:p>
            <a:pPr marL="285750" indent="-285750">
              <a:buFont typeface="Arial"/>
              <a:buChar char="•"/>
              <a:defRPr/>
            </a:pPr>
            <a:r>
              <a:rPr lang="en-IN" sz="1600">
                <a:latin typeface="Times New Roman"/>
                <a:cs typeface="Calibri"/>
              </a:rPr>
              <a:t>Average rating corresponded with the average delivery days per category</a:t>
            </a:r>
            <a:endParaRPr lang="en-IN" sz="1600">
              <a:cs typeface="Calibri" panose="020F0502020204030204"/>
            </a:endParaRPr>
          </a:p>
          <a:p>
            <a:pPr marL="285750" indent="-285750">
              <a:buFont typeface="Arial"/>
              <a:buChar char="•"/>
              <a:defRPr/>
            </a:pPr>
            <a:r>
              <a:rPr lang="en-IN" sz="1600">
                <a:latin typeface="Times New Roman"/>
                <a:cs typeface="Calibri"/>
              </a:rPr>
              <a:t>Ratings decreased as delivery days increased </a:t>
            </a:r>
          </a:p>
          <a:p>
            <a:pPr marL="285750" indent="-285750">
              <a:buFont typeface="Arial"/>
              <a:buChar char="•"/>
              <a:defRPr/>
            </a:pPr>
            <a:r>
              <a:rPr lang="en-IN" sz="1600">
                <a:latin typeface="Times New Roman"/>
                <a:cs typeface="Calibri"/>
              </a:rPr>
              <a:t>Republic Day (National Holiday in Brazil) and Christmas </a:t>
            </a:r>
            <a:r>
              <a:rPr lang="en-IN" sz="1600">
                <a:latin typeface="Times New Roman"/>
                <a:cs typeface="Times New Roman"/>
              </a:rPr>
              <a:t>caused delays</a:t>
            </a:r>
          </a:p>
          <a:p>
            <a:pPr marL="285750" indent="-285750">
              <a:buFont typeface="Arial"/>
              <a:buChar char="•"/>
              <a:defRPr/>
            </a:pPr>
            <a:endParaRPr lang="en-IN" sz="1600">
              <a:latin typeface="Times New Roman"/>
              <a:cs typeface="Calibri"/>
            </a:endParaRPr>
          </a:p>
          <a:p>
            <a:pPr>
              <a:defRPr/>
            </a:pPr>
            <a:r>
              <a:rPr lang="en-IN" sz="1600" b="1">
                <a:latin typeface="Times New Roman"/>
                <a:cs typeface="Calibri"/>
              </a:rPr>
              <a:t>Payment Analysis:</a:t>
            </a:r>
          </a:p>
          <a:p>
            <a:pPr marL="285750" indent="-285750">
              <a:buFont typeface="Arial"/>
              <a:buChar char="•"/>
              <a:defRPr/>
            </a:pPr>
            <a:r>
              <a:rPr lang="en-IN" sz="1600">
                <a:latin typeface="Times New Roman"/>
                <a:cs typeface="Calibri"/>
              </a:rPr>
              <a:t>Most popular payment method used for transactions is credit-cards</a:t>
            </a:r>
          </a:p>
          <a:p>
            <a:pPr marL="285750" indent="-285750">
              <a:buFont typeface="Arial"/>
              <a:buChar char="•"/>
              <a:defRPr/>
            </a:pPr>
            <a:r>
              <a:rPr lang="en-IN" sz="1600" err="1">
                <a:latin typeface="Times New Roman"/>
                <a:cs typeface="Calibri"/>
              </a:rPr>
              <a:t>Bed_bath</a:t>
            </a:r>
            <a:r>
              <a:rPr lang="en-IN" sz="1600">
                <a:latin typeface="Times New Roman"/>
                <a:cs typeface="Calibri"/>
              </a:rPr>
              <a:t> product category makes up for the most transaction count under voucher payment method </a:t>
            </a:r>
          </a:p>
          <a:p>
            <a:pPr marL="285750" indent="-285750">
              <a:buFont typeface="Arial"/>
              <a:buChar char="•"/>
              <a:defRPr/>
            </a:pPr>
            <a:endParaRPr lang="en-IN" sz="1600">
              <a:latin typeface="Times New Roman"/>
              <a:cs typeface="Calibri"/>
            </a:endParaRPr>
          </a:p>
          <a:p>
            <a:pPr>
              <a:defRPr/>
            </a:pPr>
            <a:r>
              <a:rPr lang="en-IN" sz="1600" b="1">
                <a:latin typeface="Times New Roman"/>
                <a:cs typeface="Calibri"/>
              </a:rPr>
              <a:t>Delivery Analysis:</a:t>
            </a:r>
          </a:p>
          <a:p>
            <a:pPr marL="285750" indent="-285750">
              <a:buFont typeface="Arial"/>
              <a:buChar char="•"/>
              <a:defRPr/>
            </a:pPr>
            <a:r>
              <a:rPr lang="en-IN" sz="1600">
                <a:ea typeface="+mn-lt"/>
                <a:cs typeface="+mn-lt"/>
              </a:rPr>
              <a:t>Number of days for delivery increases with increase of an order weight, freight value, and cost</a:t>
            </a:r>
            <a:endParaRPr lang="en-IN" sz="1600">
              <a:latin typeface="Times New Roman"/>
              <a:cs typeface="Calibri"/>
            </a:endParaRPr>
          </a:p>
          <a:p>
            <a:pPr marL="285750" indent="-285750">
              <a:buFont typeface="Arial"/>
              <a:buChar char="•"/>
              <a:defRPr/>
            </a:pPr>
            <a:r>
              <a:rPr lang="en-IN" sz="1600">
                <a:latin typeface="Calibri"/>
                <a:cs typeface="Calibri"/>
              </a:rPr>
              <a:t>The greater the count of order item the higher the overall payment value</a:t>
            </a:r>
            <a:endParaRPr lang="en-IN" b="1">
              <a:latin typeface="Times New Roman"/>
              <a:cs typeface="Calibri"/>
            </a:endParaRPr>
          </a:p>
        </p:txBody>
      </p:sp>
      <p:sp>
        <p:nvSpPr>
          <p:cNvPr id="4" name="Slide Number Placeholder 3">
            <a:extLst>
              <a:ext uri="{FF2B5EF4-FFF2-40B4-BE49-F238E27FC236}">
                <a16:creationId xmlns:a16="http://schemas.microsoft.com/office/drawing/2014/main" id="{765F7F85-9D6C-422E-9888-D2660F83063D}"/>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199055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145990" y="-157872"/>
            <a:ext cx="11830520" cy="1023639"/>
          </a:xfrm>
        </p:spPr>
        <p:txBody>
          <a:bodyPr>
            <a:normAutofit/>
          </a:bodyPr>
          <a:lstStyle/>
          <a:p>
            <a:r>
              <a:rPr lang="en-IN" sz="4000">
                <a:solidFill>
                  <a:srgbClr val="1515EB"/>
                </a:solidFill>
              </a:rPr>
              <a:t>Description of the </a:t>
            </a:r>
            <a:r>
              <a:rPr lang="en-IN">
                <a:solidFill>
                  <a:srgbClr val="1515EB"/>
                </a:solidFill>
              </a:rPr>
              <a:t>Company &amp; the Dataset </a:t>
            </a:r>
            <a:endParaRPr lang="en-IN" sz="4000">
              <a:solidFill>
                <a:srgbClr val="1515EB"/>
              </a:solidFill>
              <a:cs typeface="Calibri Light"/>
            </a:endParaRPr>
          </a:p>
        </p:txBody>
      </p:sp>
      <p:sp>
        <p:nvSpPr>
          <p:cNvPr id="3" name="Content Placeholder 2">
            <a:extLst>
              <a:ext uri="{FF2B5EF4-FFF2-40B4-BE49-F238E27FC236}">
                <a16:creationId xmlns:a16="http://schemas.microsoft.com/office/drawing/2014/main" id="{AD4A7C83-CE13-4D72-8E40-D1BB59E73152}"/>
              </a:ext>
            </a:extLst>
          </p:cNvPr>
          <p:cNvSpPr>
            <a:spLocks noGrp="1"/>
          </p:cNvSpPr>
          <p:nvPr>
            <p:ph idx="1"/>
          </p:nvPr>
        </p:nvSpPr>
        <p:spPr>
          <a:xfrm>
            <a:off x="214860" y="2686953"/>
            <a:ext cx="5399467" cy="4124885"/>
          </a:xfrm>
        </p:spPr>
        <p:txBody>
          <a:bodyPr vert="horz" lIns="91440" tIns="45720" rIns="91440" bIns="45720" rtlCol="0" anchor="t">
            <a:noAutofit/>
          </a:bodyPr>
          <a:lstStyle/>
          <a:p>
            <a:pPr marL="0" indent="0">
              <a:buClr>
                <a:srgbClr val="FE9A00"/>
              </a:buClr>
              <a:buNone/>
            </a:pPr>
            <a:r>
              <a:rPr lang="en-IN" sz="1600">
                <a:latin typeface="Times New Roman"/>
                <a:ea typeface="+mn-lt"/>
                <a:cs typeface="+mn-lt"/>
              </a:rPr>
              <a:t>The information is partitioned in numerous datasets for superior understanding and organization:</a:t>
            </a:r>
            <a:endParaRPr lang="en-IN" sz="1600">
              <a:latin typeface="Times New Roman"/>
              <a:cs typeface="Calibri"/>
            </a:endParaRPr>
          </a:p>
          <a:p>
            <a:pPr>
              <a:buClr>
                <a:srgbClr val="FE9A00"/>
              </a:buClr>
            </a:pPr>
            <a:r>
              <a:rPr lang="en-IN" sz="1600" b="1">
                <a:latin typeface="Times New Roman"/>
                <a:ea typeface="+mn-lt"/>
                <a:cs typeface="+mn-lt"/>
              </a:rPr>
              <a:t>Customers Dataset</a:t>
            </a:r>
            <a:r>
              <a:rPr lang="en-IN" sz="1600">
                <a:latin typeface="Times New Roman"/>
                <a:ea typeface="+mn-lt"/>
                <a:cs typeface="+mn-lt"/>
              </a:rPr>
              <a:t> - Data about the client and its location. </a:t>
            </a:r>
            <a:endParaRPr lang="en-US" sz="1600">
              <a:latin typeface="Times New Roman"/>
              <a:ea typeface="+mn-lt"/>
              <a:cs typeface="Calibri"/>
            </a:endParaRPr>
          </a:p>
          <a:p>
            <a:pPr>
              <a:buClr>
                <a:srgbClr val="FE9A00"/>
              </a:buClr>
            </a:pPr>
            <a:r>
              <a:rPr lang="en-IN" sz="1600" b="1">
                <a:latin typeface="Times New Roman"/>
                <a:ea typeface="+mn-lt"/>
                <a:cs typeface="Times New Roman"/>
              </a:rPr>
              <a:t>Geolocation</a:t>
            </a:r>
            <a:r>
              <a:rPr lang="en-IN" sz="1600" b="1">
                <a:latin typeface="Times New Roman"/>
                <a:cs typeface="Times New Roman"/>
              </a:rPr>
              <a:t> Dataset-</a:t>
            </a:r>
            <a:r>
              <a:rPr lang="en-IN" sz="1600">
                <a:latin typeface="Times New Roman"/>
                <a:cs typeface="Times New Roman"/>
              </a:rPr>
              <a:t> D</a:t>
            </a:r>
            <a:r>
              <a:rPr lang="en-IN" sz="1600">
                <a:latin typeface="Times New Roman"/>
                <a:ea typeface="+mn-lt"/>
                <a:cs typeface="+mn-lt"/>
              </a:rPr>
              <a:t>ata for Brazilian zip codes and its latitude/longitude arranges. </a:t>
            </a:r>
            <a:endParaRPr lang="en-US" sz="1600">
              <a:latin typeface="Times New Roman"/>
              <a:cs typeface="Calibri"/>
            </a:endParaRPr>
          </a:p>
          <a:p>
            <a:pPr>
              <a:buClr>
                <a:srgbClr val="FE9A00"/>
              </a:buClr>
            </a:pPr>
            <a:r>
              <a:rPr lang="en-IN" sz="1600" b="1">
                <a:latin typeface="Times New Roman"/>
                <a:cs typeface="Times New Roman"/>
              </a:rPr>
              <a:t>Order Items Dataset- </a:t>
            </a:r>
            <a:r>
              <a:rPr lang="en-IN" sz="1600">
                <a:latin typeface="Times New Roman"/>
                <a:cs typeface="Times New Roman"/>
              </a:rPr>
              <a:t>Includes data a</a:t>
            </a:r>
            <a:r>
              <a:rPr lang="en-IN" sz="1600">
                <a:latin typeface="Times New Roman"/>
                <a:ea typeface="+mn-lt"/>
                <a:cs typeface="Times New Roman"/>
              </a:rPr>
              <a:t>bout</a:t>
            </a:r>
            <a:r>
              <a:rPr lang="en-IN" sz="1600">
                <a:latin typeface="Times New Roman"/>
                <a:ea typeface="+mn-lt"/>
                <a:cs typeface="+mn-lt"/>
              </a:rPr>
              <a:t> the items purchased inside each arranged order.</a:t>
            </a:r>
            <a:endParaRPr lang="en-US" sz="1600">
              <a:latin typeface="Times New Roman"/>
              <a:ea typeface="+mn-lt"/>
              <a:cs typeface="Calibri"/>
            </a:endParaRPr>
          </a:p>
          <a:p>
            <a:pPr>
              <a:buClr>
                <a:srgbClr val="FE9A00"/>
              </a:buClr>
            </a:pPr>
            <a:r>
              <a:rPr lang="en-IN" sz="1600" b="1">
                <a:latin typeface="Times New Roman"/>
                <a:cs typeface="Times New Roman"/>
              </a:rPr>
              <a:t>Payments Dataset: </a:t>
            </a:r>
            <a:r>
              <a:rPr lang="en-IN" sz="1600">
                <a:latin typeface="Times New Roman"/>
                <a:cs typeface="Times New Roman"/>
              </a:rPr>
              <a:t>Data on orders payment options.</a:t>
            </a:r>
          </a:p>
          <a:p>
            <a:pPr>
              <a:buClr>
                <a:srgbClr val="FE9A00"/>
              </a:buClr>
            </a:pPr>
            <a:r>
              <a:rPr lang="en-IN" sz="1600" b="1">
                <a:latin typeface="Times New Roman"/>
                <a:cs typeface="Times New Roman"/>
              </a:rPr>
              <a:t>Order Reviews Dataset-</a:t>
            </a:r>
            <a:r>
              <a:rPr lang="en-IN" sz="1600">
                <a:latin typeface="Times New Roman"/>
                <a:cs typeface="Times New Roman"/>
              </a:rPr>
              <a:t> Reviews made by customers</a:t>
            </a:r>
          </a:p>
          <a:p>
            <a:pPr>
              <a:buClr>
                <a:srgbClr val="FE9A00"/>
              </a:buClr>
            </a:pPr>
            <a:r>
              <a:rPr lang="en-IN" sz="1600" b="1">
                <a:latin typeface="Times New Roman"/>
                <a:cs typeface="Times New Roman"/>
              </a:rPr>
              <a:t>Orders Dataset - </a:t>
            </a:r>
            <a:r>
              <a:rPr lang="en-IN" sz="1600">
                <a:latin typeface="Times New Roman"/>
                <a:cs typeface="Times New Roman"/>
              </a:rPr>
              <a:t>Core dataset. From each order you might find all other information.</a:t>
            </a:r>
          </a:p>
          <a:p>
            <a:pPr>
              <a:buClr>
                <a:srgbClr val="FE9A00"/>
              </a:buClr>
            </a:pPr>
            <a:r>
              <a:rPr lang="en-IN" sz="1600" b="1">
                <a:latin typeface="Times New Roman"/>
                <a:cs typeface="Times New Roman"/>
              </a:rPr>
              <a:t>Products Dataset - </a:t>
            </a:r>
            <a:r>
              <a:rPr lang="en-IN" sz="1600">
                <a:latin typeface="Times New Roman"/>
                <a:cs typeface="Times New Roman"/>
              </a:rPr>
              <a:t>Data about products sold by </a:t>
            </a:r>
            <a:r>
              <a:rPr lang="en-IN" sz="1600" err="1">
                <a:latin typeface="Times New Roman"/>
                <a:cs typeface="Times New Roman"/>
              </a:rPr>
              <a:t>Olist</a:t>
            </a:r>
            <a:r>
              <a:rPr lang="en-IN" sz="1600">
                <a:latin typeface="Times New Roman"/>
                <a:cs typeface="Times New Roman"/>
              </a:rPr>
              <a:t>.</a:t>
            </a:r>
            <a:endParaRPr lang="en-US" sz="1600">
              <a:latin typeface="Times New Roman"/>
              <a:cs typeface="Times New Roman"/>
            </a:endParaRPr>
          </a:p>
        </p:txBody>
      </p:sp>
      <p:pic>
        <p:nvPicPr>
          <p:cNvPr id="4" name="Picture 5" descr="A screenshot of a cell phone&#10;&#10;Description automatically generated">
            <a:extLst>
              <a:ext uri="{FF2B5EF4-FFF2-40B4-BE49-F238E27FC236}">
                <a16:creationId xmlns:a16="http://schemas.microsoft.com/office/drawing/2014/main" id="{A409C05F-C1DE-4674-AB46-C66F072011AA}"/>
              </a:ext>
            </a:extLst>
          </p:cNvPr>
          <p:cNvPicPr>
            <a:picLocks noChangeAspect="1"/>
          </p:cNvPicPr>
          <p:nvPr/>
        </p:nvPicPr>
        <p:blipFill>
          <a:blip r:embed="rId2"/>
          <a:stretch>
            <a:fillRect/>
          </a:stretch>
        </p:blipFill>
        <p:spPr>
          <a:xfrm>
            <a:off x="5754468" y="2800748"/>
            <a:ext cx="5661804" cy="3760947"/>
          </a:xfrm>
          <a:prstGeom prst="rect">
            <a:avLst/>
          </a:prstGeom>
        </p:spPr>
      </p:pic>
      <p:sp>
        <p:nvSpPr>
          <p:cNvPr id="6" name="TextBox 5">
            <a:extLst>
              <a:ext uri="{FF2B5EF4-FFF2-40B4-BE49-F238E27FC236}">
                <a16:creationId xmlns:a16="http://schemas.microsoft.com/office/drawing/2014/main" id="{F4503DD6-49DC-4740-918C-151CAA2964C4}"/>
              </a:ext>
            </a:extLst>
          </p:cNvPr>
          <p:cNvSpPr txBox="1"/>
          <p:nvPr/>
        </p:nvSpPr>
        <p:spPr>
          <a:xfrm>
            <a:off x="5679518" y="6543708"/>
            <a:ext cx="5676694"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prstClr val="white">
                    <a:lumMod val="50000"/>
                  </a:prstClr>
                </a:solidFill>
                <a:effectLst/>
                <a:uLnTx/>
                <a:uFillTx/>
                <a:latin typeface="Corbel" panose="020B0503020204020204"/>
                <a:ea typeface="+mn-lt"/>
                <a:cs typeface="+mn-lt"/>
              </a:rPr>
              <a:t>Photo of </a:t>
            </a:r>
            <a:r>
              <a:rPr kumimoji="0" lang="en-US" sz="800" b="0" i="0" u="none" strike="noStrike" kern="1200" cap="none" spc="0" normalizeH="0" baseline="0" noProof="0">
                <a:ln>
                  <a:noFill/>
                </a:ln>
                <a:solidFill>
                  <a:prstClr val="white">
                    <a:lumMod val="50000"/>
                  </a:prstClr>
                </a:solidFill>
                <a:effectLst/>
                <a:uLnTx/>
                <a:uFillTx/>
                <a:latin typeface="Corbel" panose="020B0503020204020204"/>
                <a:ea typeface="+mn-lt"/>
                <a:cs typeface="+mn-lt"/>
              </a:rPr>
              <a:t>Data Schema. “Brazilian E-Commerce Public Dataset by </a:t>
            </a:r>
            <a:r>
              <a:rPr kumimoji="0" lang="en-US" sz="800" b="0" i="0" u="none" strike="noStrike" kern="1200" cap="none" spc="0" normalizeH="0" baseline="0" noProof="0" err="1">
                <a:ln>
                  <a:noFill/>
                </a:ln>
                <a:solidFill>
                  <a:prstClr val="white">
                    <a:lumMod val="50000"/>
                  </a:prstClr>
                </a:solidFill>
                <a:effectLst/>
                <a:uLnTx/>
                <a:uFillTx/>
                <a:latin typeface="Corbel" panose="020B0503020204020204"/>
                <a:ea typeface="+mn-lt"/>
                <a:cs typeface="+mn-lt"/>
              </a:rPr>
              <a:t>Olist</a:t>
            </a:r>
            <a:r>
              <a:rPr kumimoji="0" lang="en-US" sz="800" b="0" i="0" u="none" strike="noStrike" kern="1200" cap="none" spc="0" normalizeH="0" baseline="0" noProof="0">
                <a:ln>
                  <a:noFill/>
                </a:ln>
                <a:solidFill>
                  <a:prstClr val="white">
                    <a:lumMod val="50000"/>
                  </a:prstClr>
                </a:solidFill>
                <a:effectLst/>
                <a:uLnTx/>
                <a:uFillTx/>
                <a:latin typeface="Corbel" panose="020B0503020204020204"/>
                <a:ea typeface="+mn-lt"/>
                <a:cs typeface="+mn-lt"/>
              </a:rPr>
              <a:t>”, 22 Sept. 2020.https://www.kaggle.com/olistbr/brazilian-ecommerce/?select=olist_orders_dataset.csv </a:t>
            </a:r>
            <a:endParaRPr kumimoji="0" lang="en-US" sz="800" b="0" i="0" u="none" strike="noStrike" kern="1200" cap="none" spc="0" normalizeH="0" baseline="0" noProof="0">
              <a:ln>
                <a:noFill/>
              </a:ln>
              <a:solidFill>
                <a:prstClr val="white">
                  <a:lumMod val="50000"/>
                </a:prstClr>
              </a:solidFill>
              <a:effectLst/>
              <a:uLnTx/>
              <a:uFillTx/>
              <a:latin typeface="Corbel" panose="020B0503020204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Calibri"/>
            </a:endParaRPr>
          </a:p>
        </p:txBody>
      </p:sp>
      <p:sp>
        <p:nvSpPr>
          <p:cNvPr id="5" name="TextBox 4">
            <a:extLst>
              <a:ext uri="{FF2B5EF4-FFF2-40B4-BE49-F238E27FC236}">
                <a16:creationId xmlns:a16="http://schemas.microsoft.com/office/drawing/2014/main" id="{FA0C58C0-29DC-4152-90B0-496B34423E16}"/>
              </a:ext>
            </a:extLst>
          </p:cNvPr>
          <p:cNvSpPr txBox="1"/>
          <p:nvPr/>
        </p:nvSpPr>
        <p:spPr>
          <a:xfrm>
            <a:off x="209910" y="856891"/>
            <a:ext cx="1122584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IN" sz="1600" b="1">
                <a:latin typeface="Times New Roman"/>
                <a:cs typeface="Times New Roman"/>
              </a:rPr>
              <a:t>Description of the Company</a:t>
            </a:r>
            <a:r>
              <a:rPr lang="en-IN" sz="1600">
                <a:latin typeface="Times New Roman"/>
                <a:cs typeface="Times New Roman"/>
              </a:rPr>
              <a:t>: </a:t>
            </a:r>
            <a:endParaRPr lang="en-US" sz="1600">
              <a:latin typeface="Times New Roman"/>
              <a:ea typeface="+mn-lt"/>
              <a:cs typeface="+mn-lt"/>
            </a:endParaRPr>
          </a:p>
          <a:p>
            <a:pPr lvl="1"/>
            <a:r>
              <a:rPr lang="en-IN" sz="1600" err="1">
                <a:latin typeface="Times New Roman"/>
                <a:cs typeface="Times New Roman"/>
              </a:rPr>
              <a:t>Olist</a:t>
            </a:r>
            <a:r>
              <a:rPr lang="en-IN" sz="1600">
                <a:latin typeface="Times New Roman"/>
                <a:cs typeface="Times New Roman"/>
              </a:rPr>
              <a:t> is the largest department store in the Brazilian marketplace. With a single contract, </a:t>
            </a:r>
            <a:r>
              <a:rPr lang="en-IN" sz="1600" err="1">
                <a:latin typeface="Times New Roman"/>
                <a:cs typeface="Times New Roman"/>
              </a:rPr>
              <a:t>Olist</a:t>
            </a:r>
            <a:r>
              <a:rPr lang="en-IN" sz="1600">
                <a:latin typeface="Times New Roman"/>
                <a:cs typeface="Times New Roman"/>
              </a:rPr>
              <a:t> interfaces many small businesses around Brazil. This dataset is an open dataset, based on Brazilian ecommerce of all the orders made at the </a:t>
            </a:r>
            <a:r>
              <a:rPr lang="en-IN" sz="1600" err="1">
                <a:latin typeface="Times New Roman"/>
                <a:cs typeface="Times New Roman"/>
              </a:rPr>
              <a:t>Olist</a:t>
            </a:r>
            <a:r>
              <a:rPr lang="en-IN" sz="1600">
                <a:latin typeface="Times New Roman"/>
                <a:cs typeface="Times New Roman"/>
              </a:rPr>
              <a:t> Store.</a:t>
            </a:r>
            <a:endParaRPr lang="en-US" sz="1600">
              <a:latin typeface="Times New Roman"/>
              <a:ea typeface="+mn-lt"/>
              <a:cs typeface="+mn-lt"/>
            </a:endParaRPr>
          </a:p>
          <a:p>
            <a:pPr marL="285750" indent="-285750">
              <a:buFont typeface="Arial,Sans-Serif"/>
              <a:buChar char="•"/>
            </a:pPr>
            <a:endParaRPr lang="en-IN" sz="1600">
              <a:latin typeface="Times New Roman"/>
              <a:ea typeface="+mn-lt"/>
              <a:cs typeface="+mn-lt"/>
            </a:endParaRPr>
          </a:p>
          <a:p>
            <a:pPr marL="285750" indent="-285750">
              <a:buFont typeface="Arial,Sans-Serif"/>
              <a:buChar char="•"/>
            </a:pPr>
            <a:r>
              <a:rPr lang="en-IN" sz="1600" b="1">
                <a:latin typeface="Times New Roman"/>
                <a:cs typeface="Times New Roman"/>
              </a:rPr>
              <a:t>Data Period Analysed:</a:t>
            </a:r>
            <a:endParaRPr lang="en-US" sz="1600">
              <a:latin typeface="Times New Roman"/>
              <a:ea typeface="+mn-lt"/>
              <a:cs typeface="+mn-lt"/>
            </a:endParaRPr>
          </a:p>
          <a:p>
            <a:pPr lvl="1"/>
            <a:r>
              <a:rPr lang="en-IN" sz="1600">
                <a:latin typeface="Times New Roman"/>
                <a:cs typeface="Times New Roman"/>
              </a:rPr>
              <a:t>The dataset has information of 99,441 orders from 2016 to 2018 made at multiple marketplaces in Brazil. However, period analysed for this final project is from September 2017 to August 2018.</a:t>
            </a:r>
            <a:endParaRPr lang="en-US" sz="1600"/>
          </a:p>
        </p:txBody>
      </p:sp>
      <p:sp>
        <p:nvSpPr>
          <p:cNvPr id="8" name="Slide Number Placeholder 7">
            <a:extLst>
              <a:ext uri="{FF2B5EF4-FFF2-40B4-BE49-F238E27FC236}">
                <a16:creationId xmlns:a16="http://schemas.microsoft.com/office/drawing/2014/main" id="{9D79E0E9-0C57-42B5-BD8F-F3502E53A7B7}"/>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394285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293474" y="-239808"/>
            <a:ext cx="10306520" cy="1325563"/>
          </a:xfrm>
        </p:spPr>
        <p:txBody>
          <a:bodyPr>
            <a:normAutofit fontScale="90000"/>
          </a:bodyPr>
          <a:lstStyle/>
          <a:p>
            <a:br>
              <a:rPr lang="en-IN" sz="4000">
                <a:ea typeface="+mj-lt"/>
                <a:cs typeface="+mj-lt"/>
              </a:rPr>
            </a:br>
            <a:br>
              <a:rPr lang="en-IN" sz="4000">
                <a:ea typeface="+mj-lt"/>
                <a:cs typeface="+mj-lt"/>
              </a:rPr>
            </a:br>
            <a:br>
              <a:rPr lang="en-IN" sz="4000">
                <a:ea typeface="+mj-lt"/>
                <a:cs typeface="+mj-lt"/>
              </a:rPr>
            </a:br>
            <a:br>
              <a:rPr lang="en-IN" sz="4000">
                <a:ea typeface="+mj-lt"/>
                <a:cs typeface="+mj-lt"/>
              </a:rPr>
            </a:br>
            <a:r>
              <a:rPr lang="en-IN" sz="4000">
                <a:solidFill>
                  <a:srgbClr val="1515EB"/>
                </a:solidFill>
                <a:ea typeface="+mj-lt"/>
                <a:cs typeface="+mj-lt"/>
              </a:rPr>
              <a:t>Recap From Previous Analysis </a:t>
            </a: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cs typeface="Calibri Light"/>
            </a:endParaRPr>
          </a:p>
        </p:txBody>
      </p:sp>
      <p:sp>
        <p:nvSpPr>
          <p:cNvPr id="4" name="Content Placeholder 3">
            <a:extLst>
              <a:ext uri="{FF2B5EF4-FFF2-40B4-BE49-F238E27FC236}">
                <a16:creationId xmlns:a16="http://schemas.microsoft.com/office/drawing/2014/main" id="{747EF744-B20A-4FBD-91EE-2645C6E80322}"/>
              </a:ext>
            </a:extLst>
          </p:cNvPr>
          <p:cNvSpPr>
            <a:spLocks noGrp="1"/>
          </p:cNvSpPr>
          <p:nvPr>
            <p:ph idx="1"/>
          </p:nvPr>
        </p:nvSpPr>
        <p:spPr>
          <a:xfrm>
            <a:off x="0" y="778257"/>
            <a:ext cx="11744633" cy="3124201"/>
          </a:xfrm>
        </p:spPr>
        <p:txBody>
          <a:bodyPr vert="horz" lIns="91440" tIns="45720" rIns="91440" bIns="45720" rtlCol="0" anchor="t">
            <a:normAutofit/>
          </a:bodyPr>
          <a:lstStyle/>
          <a:p>
            <a:pPr marL="742950" lvl="1" indent="-285750">
              <a:lnSpc>
                <a:spcPct val="100000"/>
              </a:lnSpc>
              <a:spcBef>
                <a:spcPts val="0"/>
              </a:spcBef>
              <a:buFont typeface="Arial,Sans-Serif" panose="020B0604020202020204" pitchFamily="34" charset="0"/>
            </a:pPr>
            <a:r>
              <a:rPr lang="en-IN" sz="1800">
                <a:latin typeface="Times New Roman"/>
                <a:cs typeface="Times New Roman"/>
              </a:rPr>
              <a:t>From the period analysed, the number of customers started to increase in November 2017 - March 2018, except for December 2017. </a:t>
            </a:r>
            <a:endParaRPr lang="en-US" sz="1800">
              <a:ea typeface="+mn-lt"/>
              <a:cs typeface="+mn-lt"/>
            </a:endParaRPr>
          </a:p>
          <a:p>
            <a:pPr marL="742950" lvl="1" indent="-285750">
              <a:lnSpc>
                <a:spcPct val="100000"/>
              </a:lnSpc>
              <a:spcBef>
                <a:spcPts val="0"/>
              </a:spcBef>
              <a:buFont typeface="Arial,Sans-Serif" panose="020B0604020202020204" pitchFamily="34" charset="0"/>
            </a:pPr>
            <a:r>
              <a:rPr lang="en-IN" sz="1800">
                <a:latin typeface="Times New Roman"/>
                <a:cs typeface="Times New Roman"/>
              </a:rPr>
              <a:t>Sales increased consistently from March 2018 - May 2018. </a:t>
            </a:r>
            <a:endParaRPr lang="en-US" sz="1800">
              <a:ea typeface="+mn-lt"/>
              <a:cs typeface="+mn-lt"/>
            </a:endParaRPr>
          </a:p>
          <a:p>
            <a:pPr marL="742950" lvl="1" indent="-285750">
              <a:lnSpc>
                <a:spcPct val="100000"/>
              </a:lnSpc>
              <a:spcBef>
                <a:spcPts val="0"/>
              </a:spcBef>
              <a:buFont typeface="Arial,Sans-Serif" panose="020B0604020202020204" pitchFamily="34" charset="0"/>
            </a:pPr>
            <a:r>
              <a:rPr lang="en-IN" sz="1800">
                <a:latin typeface="Times New Roman"/>
                <a:cs typeface="Times New Roman"/>
              </a:rPr>
              <a:t>November 2017 was when transactions shot up mostly likely due to Christmas and Republic Day in Brazil.</a:t>
            </a:r>
            <a:endParaRPr lang="en-US" sz="1800">
              <a:ea typeface="+mn-lt"/>
              <a:cs typeface="+mn-lt"/>
            </a:endParaRPr>
          </a:p>
          <a:p>
            <a:pPr marL="742950" lvl="1" indent="-285750">
              <a:lnSpc>
                <a:spcPct val="100000"/>
              </a:lnSpc>
              <a:spcBef>
                <a:spcPts val="0"/>
              </a:spcBef>
              <a:buFont typeface="Arial,Sans-Serif" panose="020B0604020202020204" pitchFamily="34" charset="0"/>
            </a:pPr>
            <a:r>
              <a:rPr lang="en-IN" sz="1800">
                <a:latin typeface="Times New Roman"/>
                <a:cs typeface="Times New Roman"/>
              </a:rPr>
              <a:t>Avg. rating for orders serviced was 4.06/5, including cancelled orders.</a:t>
            </a:r>
            <a:endParaRPr lang="en-US" sz="1800">
              <a:ea typeface="+mn-lt"/>
              <a:cs typeface="+mn-lt"/>
            </a:endParaRPr>
          </a:p>
          <a:p>
            <a:pPr marL="742950" lvl="1" indent="-285750">
              <a:lnSpc>
                <a:spcPct val="100000"/>
              </a:lnSpc>
              <a:spcBef>
                <a:spcPts val="0"/>
              </a:spcBef>
              <a:buFont typeface="Arial,Sans-Serif" panose="020B0604020202020204" pitchFamily="34" charset="0"/>
            </a:pPr>
            <a:r>
              <a:rPr lang="en-IN" sz="1800">
                <a:latin typeface="Times New Roman"/>
                <a:cs typeface="Times New Roman"/>
              </a:rPr>
              <a:t>Sales were concentrated in the south east region of Brazil. </a:t>
            </a:r>
            <a:endParaRPr lang="en-US" sz="1800">
              <a:ea typeface="+mn-lt"/>
              <a:cs typeface="+mn-lt"/>
            </a:endParaRPr>
          </a:p>
          <a:p>
            <a:pPr marL="742950" lvl="1" indent="-285750">
              <a:lnSpc>
                <a:spcPct val="100000"/>
              </a:lnSpc>
              <a:spcBef>
                <a:spcPts val="0"/>
              </a:spcBef>
              <a:buFont typeface="Arial,Sans-Serif" panose="020B0604020202020204" pitchFamily="34" charset="0"/>
            </a:pPr>
            <a:r>
              <a:rPr lang="en-IN" sz="1800" err="1">
                <a:latin typeface="Times New Roman"/>
                <a:cs typeface="Times New Roman"/>
              </a:rPr>
              <a:t>Olist</a:t>
            </a:r>
            <a:r>
              <a:rPr lang="en-IN" sz="1800">
                <a:latin typeface="Times New Roman"/>
                <a:cs typeface="Times New Roman"/>
              </a:rPr>
              <a:t> maintained over 6000 transactions every month starting from January 2018. </a:t>
            </a:r>
            <a:endParaRPr lang="en-US" sz="1800">
              <a:ea typeface="+mn-lt"/>
              <a:cs typeface="+mn-lt"/>
            </a:endParaRPr>
          </a:p>
          <a:p>
            <a:pPr marL="742950" lvl="1" indent="-285750">
              <a:lnSpc>
                <a:spcPct val="100000"/>
              </a:lnSpc>
              <a:spcBef>
                <a:spcPts val="0"/>
              </a:spcBef>
              <a:buFont typeface="Arial,Sans-Serif" panose="020B0604020202020204" pitchFamily="34" charset="0"/>
            </a:pPr>
            <a:r>
              <a:rPr lang="en-IN" sz="1800" err="1">
                <a:latin typeface="Times New Roman"/>
                <a:cs typeface="Times New Roman"/>
              </a:rPr>
              <a:t>Olist</a:t>
            </a:r>
            <a:r>
              <a:rPr lang="en-IN" sz="1800">
                <a:latin typeface="Times New Roman"/>
                <a:cs typeface="Times New Roman"/>
              </a:rPr>
              <a:t> received the most revenue from beauty/health products and gifts/watches.</a:t>
            </a:r>
          </a:p>
          <a:p>
            <a:pPr marL="742950" lvl="1" indent="-285750">
              <a:lnSpc>
                <a:spcPct val="100000"/>
              </a:lnSpc>
              <a:spcBef>
                <a:spcPts val="0"/>
              </a:spcBef>
              <a:buFont typeface="Arial,Sans-Serif" panose="020B0604020202020204" pitchFamily="34" charset="0"/>
            </a:pPr>
            <a:endParaRPr lang="en-IN" sz="1800">
              <a:latin typeface="Times New Roman"/>
              <a:cs typeface="Times New Roman"/>
            </a:endParaRPr>
          </a:p>
          <a:p>
            <a:pPr marL="742950" lvl="1" indent="-285750">
              <a:lnSpc>
                <a:spcPct val="100000"/>
              </a:lnSpc>
              <a:spcBef>
                <a:spcPts val="0"/>
              </a:spcBef>
              <a:buFont typeface="Arial,Sans-Serif" panose="020B0604020202020204" pitchFamily="34" charset="0"/>
            </a:pPr>
            <a:endParaRPr lang="en-IN" sz="1800"/>
          </a:p>
        </p:txBody>
      </p:sp>
      <p:pic>
        <p:nvPicPr>
          <p:cNvPr id="5" name="Picture 5">
            <a:extLst>
              <a:ext uri="{FF2B5EF4-FFF2-40B4-BE49-F238E27FC236}">
                <a16:creationId xmlns:a16="http://schemas.microsoft.com/office/drawing/2014/main" id="{86EFEA79-C0B1-4217-BE65-BD3029733D7D}"/>
              </a:ext>
            </a:extLst>
          </p:cNvPr>
          <p:cNvPicPr>
            <a:picLocks noChangeAspect="1"/>
          </p:cNvPicPr>
          <p:nvPr/>
        </p:nvPicPr>
        <p:blipFill>
          <a:blip r:embed="rId2"/>
          <a:stretch>
            <a:fillRect/>
          </a:stretch>
        </p:blipFill>
        <p:spPr>
          <a:xfrm>
            <a:off x="447366" y="3399183"/>
            <a:ext cx="5242235" cy="2788592"/>
          </a:xfrm>
          <a:prstGeom prst="rect">
            <a:avLst/>
          </a:prstGeom>
        </p:spPr>
      </p:pic>
      <p:pic>
        <p:nvPicPr>
          <p:cNvPr id="6" name="Picture 6">
            <a:extLst>
              <a:ext uri="{FF2B5EF4-FFF2-40B4-BE49-F238E27FC236}">
                <a16:creationId xmlns:a16="http://schemas.microsoft.com/office/drawing/2014/main" id="{73E8C681-B901-411E-BF25-B84254D38E2F}"/>
              </a:ext>
            </a:extLst>
          </p:cNvPr>
          <p:cNvPicPr>
            <a:picLocks noChangeAspect="1"/>
          </p:cNvPicPr>
          <p:nvPr/>
        </p:nvPicPr>
        <p:blipFill>
          <a:blip r:embed="rId3"/>
          <a:stretch>
            <a:fillRect/>
          </a:stretch>
        </p:blipFill>
        <p:spPr>
          <a:xfrm>
            <a:off x="6502401" y="3399183"/>
            <a:ext cx="5053778" cy="2788591"/>
          </a:xfrm>
          <a:prstGeom prst="rect">
            <a:avLst/>
          </a:prstGeom>
        </p:spPr>
      </p:pic>
      <p:sp>
        <p:nvSpPr>
          <p:cNvPr id="7" name="Slide Number Placeholder 6">
            <a:extLst>
              <a:ext uri="{FF2B5EF4-FFF2-40B4-BE49-F238E27FC236}">
                <a16:creationId xmlns:a16="http://schemas.microsoft.com/office/drawing/2014/main" id="{1899CAA2-0D88-4199-BAD4-D1460D8471B1}"/>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179059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F84217C-E753-4EDF-ABC2-B07F770FBE33}"/>
              </a:ext>
            </a:extLst>
          </p:cNvPr>
          <p:cNvSpPr>
            <a:spLocks noGrp="1"/>
          </p:cNvSpPr>
          <p:nvPr>
            <p:ph idx="1"/>
          </p:nvPr>
        </p:nvSpPr>
        <p:spPr>
          <a:xfrm>
            <a:off x="5876924" y="2296911"/>
            <a:ext cx="6194502" cy="611775"/>
          </a:xfrm>
        </p:spPr>
        <p:txBody>
          <a:bodyPr vert="horz" lIns="91440" tIns="45720" rIns="91440" bIns="45720" rtlCol="0" anchor="t">
            <a:noAutofit/>
          </a:bodyPr>
          <a:lstStyle/>
          <a:p>
            <a:pPr lvl="1">
              <a:buFont typeface="Wingdings" panose="020B0604020202020204" pitchFamily="34" charset="0"/>
              <a:buChar char="Ø"/>
            </a:pPr>
            <a:r>
              <a:rPr lang="en-IN" sz="2000">
                <a:latin typeface="Times New Roman"/>
                <a:cs typeface="Times New Roman"/>
              </a:rPr>
              <a:t>97.4% of 74k unique transacting customers did not repeat after the first transaction. </a:t>
            </a:r>
            <a:endParaRPr lang="en-IN" sz="2000">
              <a:cs typeface="Calibri" panose="020F0502020204030204"/>
            </a:endParaRPr>
          </a:p>
          <a:p>
            <a:pPr lvl="1"/>
            <a:endParaRPr lang="en-IN" sz="2000"/>
          </a:p>
        </p:txBody>
      </p:sp>
      <p:pic>
        <p:nvPicPr>
          <p:cNvPr id="10" name="Picture 9" descr="Chart&#10;&#10;Description automatically generated">
            <a:extLst>
              <a:ext uri="{FF2B5EF4-FFF2-40B4-BE49-F238E27FC236}">
                <a16:creationId xmlns:a16="http://schemas.microsoft.com/office/drawing/2014/main" id="{C7AF8080-BE8F-4746-BF4C-5C0196988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88581"/>
            <a:ext cx="4222482" cy="3128901"/>
          </a:xfrm>
          <a:prstGeom prst="rect">
            <a:avLst/>
          </a:prstGeom>
        </p:spPr>
      </p:pic>
      <p:pic>
        <p:nvPicPr>
          <p:cNvPr id="11" name="Picture 10" descr="Chart, bar chart, histogram&#10;&#10;Description automatically generated">
            <a:extLst>
              <a:ext uri="{FF2B5EF4-FFF2-40B4-BE49-F238E27FC236}">
                <a16:creationId xmlns:a16="http://schemas.microsoft.com/office/drawing/2014/main" id="{E9CE2AFB-A583-4D10-8E1E-EEE55AEA7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025" y="3381233"/>
            <a:ext cx="4958301" cy="3248025"/>
          </a:xfrm>
          <a:prstGeom prst="rect">
            <a:avLst/>
          </a:prstGeom>
        </p:spPr>
      </p:pic>
      <p:sp>
        <p:nvSpPr>
          <p:cNvPr id="12" name="Content Placeholder 2">
            <a:extLst>
              <a:ext uri="{FF2B5EF4-FFF2-40B4-BE49-F238E27FC236}">
                <a16:creationId xmlns:a16="http://schemas.microsoft.com/office/drawing/2014/main" id="{BF5FB103-C270-423F-B764-E0702F7E1098}"/>
              </a:ext>
            </a:extLst>
          </p:cNvPr>
          <p:cNvSpPr txBox="1">
            <a:spLocks/>
          </p:cNvSpPr>
          <p:nvPr/>
        </p:nvSpPr>
        <p:spPr>
          <a:xfrm>
            <a:off x="199218" y="4699357"/>
            <a:ext cx="5314950" cy="61177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a:buChar char="Ø"/>
            </a:pPr>
            <a:r>
              <a:rPr lang="en-IN">
                <a:latin typeface="Times New Roman"/>
                <a:cs typeface="Times New Roman"/>
              </a:rPr>
              <a:t> While transacting customers have generally grown with time, however, repeat transacting customers have declined from 4.5% in Sept’17 to 0.8% in Aug’18, which is very concerning</a:t>
            </a:r>
            <a:endParaRPr lang="en-US">
              <a:cs typeface="Calibri" panose="020F0502020204030204"/>
            </a:endParaRPr>
          </a:p>
        </p:txBody>
      </p:sp>
      <p:sp>
        <p:nvSpPr>
          <p:cNvPr id="15" name="Title 14">
            <a:extLst>
              <a:ext uri="{FF2B5EF4-FFF2-40B4-BE49-F238E27FC236}">
                <a16:creationId xmlns:a16="http://schemas.microsoft.com/office/drawing/2014/main" id="{AF190A83-FE07-4D39-AC00-BBED7A956DAC}"/>
              </a:ext>
            </a:extLst>
          </p:cNvPr>
          <p:cNvSpPr>
            <a:spLocks noGrp="1"/>
          </p:cNvSpPr>
          <p:nvPr>
            <p:ph type="title"/>
          </p:nvPr>
        </p:nvSpPr>
        <p:spPr>
          <a:xfrm>
            <a:off x="155337" y="-4134"/>
            <a:ext cx="10678444" cy="854821"/>
          </a:xfrm>
        </p:spPr>
        <p:txBody>
          <a:bodyPr>
            <a:normAutofit/>
          </a:bodyPr>
          <a:lstStyle/>
          <a:p>
            <a:r>
              <a:rPr lang="en-IN" sz="3800">
                <a:solidFill>
                  <a:srgbClr val="1515EB"/>
                </a:solidFill>
                <a:ea typeface="+mj-lt"/>
                <a:cs typeface="+mj-lt"/>
              </a:rPr>
              <a:t>Customer Analysis </a:t>
            </a:r>
            <a:endParaRPr lang="en-IN" sz="3800">
              <a:solidFill>
                <a:srgbClr val="1515EB"/>
              </a:solidFill>
              <a:cs typeface="Calibri Light"/>
            </a:endParaRPr>
          </a:p>
        </p:txBody>
      </p:sp>
      <p:sp>
        <p:nvSpPr>
          <p:cNvPr id="4" name="TextBox 3">
            <a:extLst>
              <a:ext uri="{FF2B5EF4-FFF2-40B4-BE49-F238E27FC236}">
                <a16:creationId xmlns:a16="http://schemas.microsoft.com/office/drawing/2014/main" id="{A7804238-796D-4C19-878C-A804D7419151}"/>
              </a:ext>
            </a:extLst>
          </p:cNvPr>
          <p:cNvSpPr txBox="1"/>
          <p:nvPr/>
        </p:nvSpPr>
        <p:spPr>
          <a:xfrm>
            <a:off x="199218" y="646126"/>
            <a:ext cx="11561852" cy="677108"/>
          </a:xfrm>
          <a:prstGeom prst="rect">
            <a:avLst/>
          </a:prstGeom>
          <a:noFill/>
        </p:spPr>
        <p:txBody>
          <a:bodyPr wrap="square" rtlCol="0">
            <a:spAutoFit/>
          </a:bodyPr>
          <a:lstStyle/>
          <a:p>
            <a:pPr>
              <a:lnSpc>
                <a:spcPct val="90000"/>
              </a:lnSpc>
              <a:spcBef>
                <a:spcPct val="0"/>
              </a:spcBef>
            </a:pPr>
            <a:r>
              <a:rPr lang="en-IN" sz="2000" b="1">
                <a:solidFill>
                  <a:srgbClr val="1515EB"/>
                </a:solidFill>
                <a:latin typeface="+mj-lt"/>
                <a:ea typeface="+mj-lt"/>
                <a:cs typeface="+mj-lt"/>
              </a:rPr>
              <a:t>Business Question – </a:t>
            </a:r>
          </a:p>
          <a:p>
            <a:r>
              <a:rPr lang="en-IN" sz="2000" i="1">
                <a:latin typeface="Times New Roman" panose="02020603050405020304" pitchFamily="18" charset="0"/>
                <a:cs typeface="Times New Roman" panose="02020603050405020304" pitchFamily="18" charset="0"/>
              </a:rPr>
              <a:t>How many of the transacting customers at </a:t>
            </a:r>
            <a:r>
              <a:rPr lang="en-IN" sz="2000" i="1" err="1">
                <a:latin typeface="Times New Roman" panose="02020603050405020304" pitchFamily="18" charset="0"/>
                <a:cs typeface="Times New Roman" panose="02020603050405020304" pitchFamily="18" charset="0"/>
              </a:rPr>
              <a:t>Olist</a:t>
            </a:r>
            <a:r>
              <a:rPr lang="en-IN" sz="2000" i="1">
                <a:latin typeface="Times New Roman" panose="02020603050405020304" pitchFamily="18" charset="0"/>
                <a:cs typeface="Times New Roman" panose="02020603050405020304" pitchFamily="18" charset="0"/>
              </a:rPr>
              <a:t> are repeat customers, and what does their behaviour look like?</a:t>
            </a:r>
          </a:p>
        </p:txBody>
      </p:sp>
      <p:sp>
        <p:nvSpPr>
          <p:cNvPr id="6" name="Slide Number Placeholder 5">
            <a:extLst>
              <a:ext uri="{FF2B5EF4-FFF2-40B4-BE49-F238E27FC236}">
                <a16:creationId xmlns:a16="http://schemas.microsoft.com/office/drawing/2014/main" id="{B94B6DC0-D2A2-41BA-B31F-30791B649617}"/>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142825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385826" y="252304"/>
            <a:ext cx="10335274" cy="448545"/>
          </a:xfrm>
        </p:spPr>
        <p:txBody>
          <a:bodyPr>
            <a:normAutofit fontScale="90000"/>
          </a:bodyPr>
          <a:lstStyle/>
          <a:p>
            <a:br>
              <a:rPr lang="en-IN" sz="4000">
                <a:ea typeface="+mj-lt"/>
                <a:cs typeface="+mj-lt"/>
              </a:rPr>
            </a:br>
            <a:br>
              <a:rPr lang="en-IN" sz="4000">
                <a:ea typeface="+mj-lt"/>
                <a:cs typeface="+mj-lt"/>
              </a:rPr>
            </a:br>
            <a:br>
              <a:rPr lang="en-IN" sz="4000">
                <a:ea typeface="+mj-lt"/>
                <a:cs typeface="+mj-lt"/>
              </a:rPr>
            </a:br>
            <a:br>
              <a:rPr lang="en-IN" sz="4000">
                <a:ea typeface="+mj-lt"/>
                <a:cs typeface="+mj-lt"/>
              </a:rPr>
            </a:br>
            <a:r>
              <a:rPr lang="en-IN" sz="4000">
                <a:solidFill>
                  <a:srgbClr val="1515EB"/>
                </a:solidFill>
                <a:ea typeface="+mj-lt"/>
                <a:cs typeface="+mj-lt"/>
              </a:rPr>
              <a:t>Product Analysis</a:t>
            </a:r>
            <a:br>
              <a:rPr lang="en-IN" sz="4000">
                <a:solidFill>
                  <a:srgbClr val="1515EB"/>
                </a:solidFill>
                <a:ea typeface="+mj-lt"/>
                <a:cs typeface="+mj-lt"/>
              </a:rPr>
            </a:br>
            <a:r>
              <a:rPr lang="en-IN" sz="3100">
                <a:solidFill>
                  <a:srgbClr val="1515EB"/>
                </a:solidFill>
                <a:ea typeface="+mj-lt"/>
                <a:cs typeface="+mj-lt"/>
              </a:rPr>
              <a:t>Category-wise </a:t>
            </a:r>
            <a:r>
              <a:rPr lang="en-IN" sz="3100" err="1">
                <a:solidFill>
                  <a:srgbClr val="1515EB"/>
                </a:solidFill>
                <a:ea typeface="+mj-lt"/>
                <a:cs typeface="+mj-lt"/>
              </a:rPr>
              <a:t>Avg</a:t>
            </a:r>
            <a:r>
              <a:rPr lang="en-IN" sz="3100">
                <a:solidFill>
                  <a:srgbClr val="1515EB"/>
                </a:solidFill>
                <a:ea typeface="+mj-lt"/>
                <a:cs typeface="+mj-lt"/>
              </a:rPr>
              <a:t> Transaction Cost</a:t>
            </a: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cs typeface="Calibri Light"/>
            </a:endParaRPr>
          </a:p>
        </p:txBody>
      </p:sp>
      <p:sp>
        <p:nvSpPr>
          <p:cNvPr id="8" name="Content Placeholder 2">
            <a:extLst>
              <a:ext uri="{FF2B5EF4-FFF2-40B4-BE49-F238E27FC236}">
                <a16:creationId xmlns:a16="http://schemas.microsoft.com/office/drawing/2014/main" id="{9A2505CB-2A39-49E9-B236-F30D0AB86AD5}"/>
              </a:ext>
            </a:extLst>
          </p:cNvPr>
          <p:cNvSpPr>
            <a:spLocks noGrp="1"/>
          </p:cNvSpPr>
          <p:nvPr>
            <p:ph idx="1"/>
          </p:nvPr>
        </p:nvSpPr>
        <p:spPr>
          <a:xfrm>
            <a:off x="0" y="933913"/>
            <a:ext cx="11681717" cy="1922302"/>
          </a:xfrm>
        </p:spPr>
        <p:txBody>
          <a:bodyPr vert="horz" lIns="91440" tIns="45720" rIns="91440" bIns="45720" rtlCol="0" anchor="t">
            <a:noAutofit/>
          </a:bodyPr>
          <a:lstStyle/>
          <a:p>
            <a:pPr lvl="1"/>
            <a:r>
              <a:rPr lang="en-IN" sz="1800">
                <a:latin typeface="Times New Roman"/>
                <a:cs typeface="Times New Roman"/>
              </a:rPr>
              <a:t>In the year we examined, most transactions remained in the 100 - 150 range across categories.</a:t>
            </a:r>
            <a:endParaRPr lang="en-IN" sz="1800">
              <a:latin typeface="Times New Roman"/>
              <a:cs typeface="Calibri"/>
            </a:endParaRPr>
          </a:p>
          <a:p>
            <a:pPr lvl="1"/>
            <a:r>
              <a:rPr lang="en-IN" sz="1800">
                <a:latin typeface="Times New Roman"/>
                <a:cs typeface="Calibri"/>
              </a:rPr>
              <a:t>For most of the year, the </a:t>
            </a:r>
            <a:r>
              <a:rPr lang="en-IN" sz="1800" err="1">
                <a:latin typeface="Times New Roman"/>
                <a:cs typeface="Calibri"/>
              </a:rPr>
              <a:t>watches_gifts</a:t>
            </a:r>
            <a:r>
              <a:rPr lang="en-IN" sz="1800">
                <a:latin typeface="Times New Roman"/>
                <a:cs typeface="Calibri"/>
              </a:rPr>
              <a:t> category had the highest average cost per transaction, with average cost declining later in the year.</a:t>
            </a:r>
            <a:endParaRPr lang="en-IN"/>
          </a:p>
          <a:p>
            <a:pPr lvl="1"/>
            <a:r>
              <a:rPr lang="en-IN" sz="1800">
                <a:latin typeface="Times New Roman"/>
                <a:cs typeface="Calibri"/>
              </a:rPr>
              <a:t>July saw a sharp upswing in the average transaction cost for </a:t>
            </a:r>
            <a:r>
              <a:rPr lang="en-IN" sz="1800" err="1">
                <a:latin typeface="Times New Roman"/>
                <a:cs typeface="Calibri"/>
              </a:rPr>
              <a:t>cool_stuff</a:t>
            </a:r>
            <a:r>
              <a:rPr lang="en-IN" sz="1800">
                <a:latin typeface="Times New Roman"/>
                <a:cs typeface="Calibri"/>
              </a:rPr>
              <a:t> before it dropped back to 100-150 range that most categories remained in.</a:t>
            </a:r>
          </a:p>
          <a:p>
            <a:pPr lvl="1"/>
            <a:r>
              <a:rPr lang="en-IN" sz="1800">
                <a:latin typeface="Times New Roman"/>
                <a:cs typeface="Calibri"/>
              </a:rPr>
              <a:t>Interestingly, the housewares category saw its average transaction cost grow substantially over the course of the year</a:t>
            </a:r>
          </a:p>
        </p:txBody>
      </p:sp>
      <p:pic>
        <p:nvPicPr>
          <p:cNvPr id="5" name="Picture 5">
            <a:extLst>
              <a:ext uri="{FF2B5EF4-FFF2-40B4-BE49-F238E27FC236}">
                <a16:creationId xmlns:a16="http://schemas.microsoft.com/office/drawing/2014/main" id="{580C65A9-9C6E-493B-B5C8-37957F31DCE8}"/>
              </a:ext>
            </a:extLst>
          </p:cNvPr>
          <p:cNvPicPr>
            <a:picLocks noChangeAspect="1"/>
          </p:cNvPicPr>
          <p:nvPr/>
        </p:nvPicPr>
        <p:blipFill>
          <a:blip r:embed="rId2"/>
          <a:stretch>
            <a:fillRect/>
          </a:stretch>
        </p:blipFill>
        <p:spPr>
          <a:xfrm>
            <a:off x="1969477" y="2731515"/>
            <a:ext cx="8591712" cy="3791688"/>
          </a:xfrm>
          <a:prstGeom prst="rect">
            <a:avLst/>
          </a:prstGeom>
        </p:spPr>
      </p:pic>
      <p:sp>
        <p:nvSpPr>
          <p:cNvPr id="4" name="Slide Number Placeholder 3">
            <a:extLst>
              <a:ext uri="{FF2B5EF4-FFF2-40B4-BE49-F238E27FC236}">
                <a16:creationId xmlns:a16="http://schemas.microsoft.com/office/drawing/2014/main" id="{9FE816D8-6446-4229-8F64-97C4012F6643}"/>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124109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49D-38F8-4BEE-A744-DE22E9D9A277}"/>
              </a:ext>
            </a:extLst>
          </p:cNvPr>
          <p:cNvSpPr>
            <a:spLocks noGrp="1"/>
          </p:cNvSpPr>
          <p:nvPr>
            <p:ph type="title"/>
          </p:nvPr>
        </p:nvSpPr>
        <p:spPr>
          <a:xfrm>
            <a:off x="110588" y="165310"/>
            <a:ext cx="10306520" cy="664206"/>
          </a:xfrm>
        </p:spPr>
        <p:txBody>
          <a:bodyPr>
            <a:normAutofit fontScale="90000"/>
          </a:bodyPr>
          <a:lstStyle/>
          <a:p>
            <a:br>
              <a:rPr lang="en-IN" sz="4000">
                <a:solidFill>
                  <a:srgbClr val="1515EB"/>
                </a:solidFill>
                <a:ea typeface="+mj-lt"/>
                <a:cs typeface="+mj-lt"/>
              </a:rPr>
            </a:br>
            <a:br>
              <a:rPr lang="en-IN" sz="4000">
                <a:solidFill>
                  <a:srgbClr val="1515EB"/>
                </a:solidFill>
                <a:ea typeface="+mj-lt"/>
                <a:cs typeface="+mj-lt"/>
              </a:rPr>
            </a:br>
            <a:br>
              <a:rPr lang="en-IN" sz="4000">
                <a:solidFill>
                  <a:srgbClr val="1515EB"/>
                </a:solidFill>
                <a:ea typeface="+mj-lt"/>
                <a:cs typeface="+mj-lt"/>
              </a:rPr>
            </a:br>
            <a:br>
              <a:rPr lang="en-IN" sz="4000">
                <a:solidFill>
                  <a:srgbClr val="1515EB"/>
                </a:solidFill>
                <a:ea typeface="+mj-lt"/>
                <a:cs typeface="+mj-lt"/>
              </a:rPr>
            </a:br>
            <a:r>
              <a:rPr lang="en-IN" sz="4000">
                <a:solidFill>
                  <a:srgbClr val="1515EB"/>
                </a:solidFill>
                <a:ea typeface="+mj-lt"/>
                <a:cs typeface="+mj-lt"/>
              </a:rPr>
              <a:t>Product Analysis Contd.</a:t>
            </a:r>
            <a:br>
              <a:rPr lang="en-IN" sz="4000">
                <a:solidFill>
                  <a:srgbClr val="1515EB"/>
                </a:solidFill>
                <a:ea typeface="+mj-lt"/>
                <a:cs typeface="+mj-lt"/>
              </a:rPr>
            </a:br>
            <a:r>
              <a:rPr lang="en-IN" sz="3100">
                <a:solidFill>
                  <a:srgbClr val="1515EB"/>
                </a:solidFill>
                <a:ea typeface="+mj-lt"/>
                <a:cs typeface="+mj-lt"/>
              </a:rPr>
              <a:t>Category-wise Average Customers Rating</a:t>
            </a: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ea typeface="+mj-lt"/>
              <a:cs typeface="+mj-lt"/>
            </a:endParaRPr>
          </a:p>
          <a:p>
            <a:endParaRPr lang="en-IN" sz="4000">
              <a:solidFill>
                <a:srgbClr val="FF0000"/>
              </a:solidFill>
              <a:cs typeface="Calibri Light"/>
            </a:endParaRPr>
          </a:p>
        </p:txBody>
      </p:sp>
      <p:sp>
        <p:nvSpPr>
          <p:cNvPr id="8" name="Content Placeholder 2">
            <a:extLst>
              <a:ext uri="{FF2B5EF4-FFF2-40B4-BE49-F238E27FC236}">
                <a16:creationId xmlns:a16="http://schemas.microsoft.com/office/drawing/2014/main" id="{9A2505CB-2A39-49E9-B236-F30D0AB86AD5}"/>
              </a:ext>
            </a:extLst>
          </p:cNvPr>
          <p:cNvSpPr>
            <a:spLocks noGrp="1"/>
          </p:cNvSpPr>
          <p:nvPr>
            <p:ph idx="1"/>
          </p:nvPr>
        </p:nvSpPr>
        <p:spPr>
          <a:xfrm>
            <a:off x="0" y="965348"/>
            <a:ext cx="11464505" cy="1576508"/>
          </a:xfrm>
        </p:spPr>
        <p:txBody>
          <a:bodyPr vert="horz" lIns="91440" tIns="45720" rIns="91440" bIns="45720" rtlCol="0" anchor="t">
            <a:noAutofit/>
          </a:bodyPr>
          <a:lstStyle/>
          <a:p>
            <a:pPr lvl="1"/>
            <a:r>
              <a:rPr lang="en-IN" sz="1800">
                <a:latin typeface="Times New Roman"/>
                <a:cs typeface="Calibri"/>
              </a:rPr>
              <a:t>In general, average ratings for orders across categories hovered slightly above the 4.0 mark.</a:t>
            </a:r>
            <a:endParaRPr lang="en-US"/>
          </a:p>
          <a:p>
            <a:pPr lvl="1"/>
            <a:r>
              <a:rPr lang="en-IN" sz="1800">
                <a:latin typeface="Times New Roman"/>
                <a:cs typeface="Calibri"/>
              </a:rPr>
              <a:t>Ratings dropped precipitously before and after the holiday season at the conclusion of the year before rebounding</a:t>
            </a:r>
          </a:p>
          <a:p>
            <a:pPr lvl="1"/>
            <a:r>
              <a:rPr lang="en-IN" sz="1800">
                <a:latin typeface="Times New Roman"/>
                <a:cs typeface="Times New Roman"/>
              </a:rPr>
              <a:t>Delivery Days spiked in November-December most likely due to Republic Day and Christmas in Brazil.</a:t>
            </a:r>
            <a:endParaRPr lang="en-IN" sz="1800">
              <a:ea typeface="+mn-lt"/>
              <a:cs typeface="+mn-lt"/>
            </a:endParaRPr>
          </a:p>
          <a:p>
            <a:pPr lvl="1"/>
            <a:r>
              <a:rPr lang="en-IN" sz="1800">
                <a:latin typeface="Times New Roman"/>
                <a:cs typeface="Calibri"/>
              </a:rPr>
              <a:t>Further analysis is needed but it seems plausible that the ratings drop corresponds with increased delivery times</a:t>
            </a:r>
          </a:p>
          <a:p>
            <a:pPr lvl="1"/>
            <a:endParaRPr lang="en-IN" sz="1800">
              <a:latin typeface="Times New Roman"/>
              <a:cs typeface="Calibri"/>
            </a:endParaRPr>
          </a:p>
          <a:p>
            <a:pPr lvl="1"/>
            <a:endParaRPr lang="en-IN" sz="1800">
              <a:latin typeface="Times New Roman"/>
              <a:cs typeface="Calibri"/>
            </a:endParaRPr>
          </a:p>
          <a:p>
            <a:pPr lvl="1"/>
            <a:endParaRPr lang="en-IN">
              <a:cs typeface="Calibri" panose="020F0502020204030204"/>
            </a:endParaRPr>
          </a:p>
        </p:txBody>
      </p:sp>
      <p:pic>
        <p:nvPicPr>
          <p:cNvPr id="5" name="Picture 5">
            <a:extLst>
              <a:ext uri="{FF2B5EF4-FFF2-40B4-BE49-F238E27FC236}">
                <a16:creationId xmlns:a16="http://schemas.microsoft.com/office/drawing/2014/main" id="{100A26FE-C3A0-4095-82CB-E71E3BA69F7D}"/>
              </a:ext>
            </a:extLst>
          </p:cNvPr>
          <p:cNvPicPr>
            <a:picLocks noChangeAspect="1"/>
          </p:cNvPicPr>
          <p:nvPr/>
        </p:nvPicPr>
        <p:blipFill>
          <a:blip r:embed="rId3"/>
          <a:stretch>
            <a:fillRect/>
          </a:stretch>
        </p:blipFill>
        <p:spPr>
          <a:xfrm>
            <a:off x="288314" y="2269307"/>
            <a:ext cx="5673969" cy="3424622"/>
          </a:xfrm>
          <a:prstGeom prst="rect">
            <a:avLst/>
          </a:prstGeom>
        </p:spPr>
      </p:pic>
      <p:pic>
        <p:nvPicPr>
          <p:cNvPr id="4" name="Picture 5">
            <a:extLst>
              <a:ext uri="{FF2B5EF4-FFF2-40B4-BE49-F238E27FC236}">
                <a16:creationId xmlns:a16="http://schemas.microsoft.com/office/drawing/2014/main" id="{7494EE6D-4D7B-48C5-BA91-CBF8EE3FBF2F}"/>
              </a:ext>
            </a:extLst>
          </p:cNvPr>
          <p:cNvPicPr>
            <a:picLocks noChangeAspect="1"/>
          </p:cNvPicPr>
          <p:nvPr/>
        </p:nvPicPr>
        <p:blipFill>
          <a:blip r:embed="rId4"/>
          <a:stretch>
            <a:fillRect/>
          </a:stretch>
        </p:blipFill>
        <p:spPr>
          <a:xfrm>
            <a:off x="6247952" y="2267038"/>
            <a:ext cx="5648327" cy="3428956"/>
          </a:xfrm>
          <a:prstGeom prst="rect">
            <a:avLst/>
          </a:prstGeom>
        </p:spPr>
      </p:pic>
      <p:sp>
        <p:nvSpPr>
          <p:cNvPr id="6" name="TextBox 5">
            <a:extLst>
              <a:ext uri="{FF2B5EF4-FFF2-40B4-BE49-F238E27FC236}">
                <a16:creationId xmlns:a16="http://schemas.microsoft.com/office/drawing/2014/main" id="{247D3475-95FA-4CCA-B27D-8431D0C067CC}"/>
              </a:ext>
            </a:extLst>
          </p:cNvPr>
          <p:cNvSpPr txBox="1"/>
          <p:nvPr/>
        </p:nvSpPr>
        <p:spPr>
          <a:xfrm>
            <a:off x="6247952" y="5710492"/>
            <a:ext cx="5568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5"/>
              </a:rPr>
              <a:t>http://localhost:20694/session/file3aa45afb605a.gif</a:t>
            </a:r>
            <a:endParaRPr lang="en-US"/>
          </a:p>
        </p:txBody>
      </p:sp>
      <p:sp>
        <p:nvSpPr>
          <p:cNvPr id="7" name="TextBox 6">
            <a:extLst>
              <a:ext uri="{FF2B5EF4-FFF2-40B4-BE49-F238E27FC236}">
                <a16:creationId xmlns:a16="http://schemas.microsoft.com/office/drawing/2014/main" id="{E4772AEF-81A0-4430-85DB-2D6E76279D1E}"/>
              </a:ext>
            </a:extLst>
          </p:cNvPr>
          <p:cNvSpPr txBox="1"/>
          <p:nvPr/>
        </p:nvSpPr>
        <p:spPr>
          <a:xfrm>
            <a:off x="288314" y="5710492"/>
            <a:ext cx="5087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6"/>
              </a:rPr>
              <a:t>http://localhost:16801/session/file46a85e740e3.gif</a:t>
            </a:r>
            <a:endParaRPr lang="en-US">
              <a:ea typeface="+mn-lt"/>
              <a:cs typeface="+mn-lt"/>
            </a:endParaRPr>
          </a:p>
        </p:txBody>
      </p:sp>
      <p:sp>
        <p:nvSpPr>
          <p:cNvPr id="10" name="TextBox 9">
            <a:extLst>
              <a:ext uri="{FF2B5EF4-FFF2-40B4-BE49-F238E27FC236}">
                <a16:creationId xmlns:a16="http://schemas.microsoft.com/office/drawing/2014/main" id="{86B3D77C-4F2D-4402-9B63-CAFEF9638430}"/>
              </a:ext>
            </a:extLst>
          </p:cNvPr>
          <p:cNvSpPr txBox="1"/>
          <p:nvPr/>
        </p:nvSpPr>
        <p:spPr>
          <a:xfrm>
            <a:off x="339047" y="6215656"/>
            <a:ext cx="11454492" cy="369332"/>
          </a:xfrm>
          <a:prstGeom prst="rect">
            <a:avLst/>
          </a:prstGeom>
          <a:noFill/>
        </p:spPr>
        <p:txBody>
          <a:bodyPr wrap="square" rtlCol="0">
            <a:spAutoFit/>
          </a:bodyPr>
          <a:lstStyle/>
          <a:p>
            <a:r>
              <a:rPr lang="en-IN" b="1" i="1">
                <a:latin typeface="Times New Roman" panose="02020603050405020304" pitchFamily="18" charset="0"/>
                <a:cs typeface="Times New Roman" panose="02020603050405020304" pitchFamily="18" charset="0"/>
              </a:rPr>
              <a:t>The dip in customer ratings around the holidays, could potentially be a contributing factor in customer not repeating.</a:t>
            </a:r>
          </a:p>
        </p:txBody>
      </p:sp>
      <p:sp>
        <p:nvSpPr>
          <p:cNvPr id="11" name="Slide Number Placeholder 10">
            <a:extLst>
              <a:ext uri="{FF2B5EF4-FFF2-40B4-BE49-F238E27FC236}">
                <a16:creationId xmlns:a16="http://schemas.microsoft.com/office/drawing/2014/main" id="{2E157725-F62B-400A-8E11-931CD328B885}"/>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368860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A2505CB-2A39-49E9-B236-F30D0AB86AD5}"/>
              </a:ext>
            </a:extLst>
          </p:cNvPr>
          <p:cNvSpPr>
            <a:spLocks noGrp="1"/>
          </p:cNvSpPr>
          <p:nvPr>
            <p:ph idx="1"/>
          </p:nvPr>
        </p:nvSpPr>
        <p:spPr>
          <a:xfrm>
            <a:off x="155337" y="5005451"/>
            <a:ext cx="11618847" cy="854821"/>
          </a:xfrm>
        </p:spPr>
        <p:txBody>
          <a:bodyPr vert="horz" lIns="91440" tIns="45720" rIns="91440" bIns="45720" rtlCol="0" anchor="t">
            <a:noAutofit/>
          </a:bodyPr>
          <a:lstStyle/>
          <a:p>
            <a:pPr lvl="1"/>
            <a:r>
              <a:rPr lang="en-IN" sz="1800">
                <a:latin typeface="Times New Roman" panose="02020603050405020304" pitchFamily="18" charset="0"/>
                <a:cs typeface="Times New Roman" panose="02020603050405020304" pitchFamily="18" charset="0"/>
              </a:rPr>
              <a:t>Bed and Bath is the top category in terms of driving repeat transactions</a:t>
            </a:r>
          </a:p>
          <a:p>
            <a:pPr lvl="1"/>
            <a:r>
              <a:rPr lang="en-IN" sz="1800">
                <a:latin typeface="Times New Roman" panose="02020603050405020304" pitchFamily="18" charset="0"/>
                <a:cs typeface="Times New Roman" panose="02020603050405020304" pitchFamily="18" charset="0"/>
              </a:rPr>
              <a:t>Health and beauty which is the top selling category in terms of revenue, ranks 4</a:t>
            </a:r>
            <a:r>
              <a:rPr lang="en-IN" sz="1800" baseline="30000">
                <a:latin typeface="Times New Roman" panose="02020603050405020304" pitchFamily="18" charset="0"/>
                <a:cs typeface="Times New Roman" panose="02020603050405020304" pitchFamily="18" charset="0"/>
              </a:rPr>
              <a:t>th</a:t>
            </a:r>
            <a:r>
              <a:rPr lang="en-IN" sz="1800">
                <a:latin typeface="Times New Roman" panose="02020603050405020304" pitchFamily="18" charset="0"/>
                <a:cs typeface="Times New Roman" panose="02020603050405020304" pitchFamily="18" charset="0"/>
              </a:rPr>
              <a:t> in terms of driving repeat purchase behaviour</a:t>
            </a:r>
          </a:p>
          <a:p>
            <a:pPr lvl="1"/>
            <a:r>
              <a:rPr lang="en-IN" sz="1800">
                <a:latin typeface="Times New Roman" panose="02020603050405020304" pitchFamily="18" charset="0"/>
                <a:cs typeface="Times New Roman" panose="02020603050405020304" pitchFamily="18" charset="0"/>
              </a:rPr>
              <a:t>This analysis can help </a:t>
            </a:r>
            <a:r>
              <a:rPr lang="en-IN" sz="1800" err="1">
                <a:latin typeface="Times New Roman" panose="02020603050405020304" pitchFamily="18" charset="0"/>
                <a:cs typeface="Times New Roman" panose="02020603050405020304" pitchFamily="18" charset="0"/>
              </a:rPr>
              <a:t>Olist</a:t>
            </a:r>
            <a:r>
              <a:rPr lang="en-IN" sz="1800">
                <a:latin typeface="Times New Roman" panose="02020603050405020304" pitchFamily="18" charset="0"/>
                <a:cs typeface="Times New Roman" panose="02020603050405020304" pitchFamily="18" charset="0"/>
              </a:rPr>
              <a:t> identify marketing opportunities for campaigns to get customers to repeat</a:t>
            </a:r>
          </a:p>
          <a:p>
            <a:pPr lvl="1"/>
            <a:endParaRPr lang="en-IN" sz="18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79EF51-EA1D-4CCB-917F-98BBDE9B6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100" y="862180"/>
            <a:ext cx="6439799" cy="4124901"/>
          </a:xfrm>
          <a:prstGeom prst="rect">
            <a:avLst/>
          </a:prstGeom>
        </p:spPr>
      </p:pic>
      <p:sp>
        <p:nvSpPr>
          <p:cNvPr id="9" name="Title 14">
            <a:extLst>
              <a:ext uri="{FF2B5EF4-FFF2-40B4-BE49-F238E27FC236}">
                <a16:creationId xmlns:a16="http://schemas.microsoft.com/office/drawing/2014/main" id="{54E887D6-2656-4A7B-9B87-7EC3BC293383}"/>
              </a:ext>
            </a:extLst>
          </p:cNvPr>
          <p:cNvSpPr>
            <a:spLocks noGrp="1"/>
          </p:cNvSpPr>
          <p:nvPr>
            <p:ph type="title"/>
          </p:nvPr>
        </p:nvSpPr>
        <p:spPr>
          <a:xfrm>
            <a:off x="155337" y="47237"/>
            <a:ext cx="10678444" cy="854821"/>
          </a:xfrm>
        </p:spPr>
        <p:txBody>
          <a:bodyPr>
            <a:normAutofit fontScale="90000"/>
          </a:bodyPr>
          <a:lstStyle/>
          <a:p>
            <a:r>
              <a:rPr lang="en-IN" sz="3800">
                <a:solidFill>
                  <a:srgbClr val="1515EB"/>
                </a:solidFill>
                <a:ea typeface="+mj-lt"/>
                <a:cs typeface="+mj-lt"/>
              </a:rPr>
              <a:t>Product Analysis Contd.</a:t>
            </a:r>
            <a:br>
              <a:rPr lang="en-IN" sz="3800">
                <a:solidFill>
                  <a:srgbClr val="1515EB"/>
                </a:solidFill>
                <a:ea typeface="+mj-lt"/>
                <a:cs typeface="+mj-lt"/>
              </a:rPr>
            </a:br>
            <a:r>
              <a:rPr lang="en-IN" sz="3100">
                <a:solidFill>
                  <a:srgbClr val="1515EB"/>
                </a:solidFill>
                <a:ea typeface="+mj-lt"/>
                <a:cs typeface="+mj-lt"/>
              </a:rPr>
              <a:t>What Products do Customers Repeat for?</a:t>
            </a:r>
            <a:endParaRPr lang="en-IN" sz="3100">
              <a:solidFill>
                <a:srgbClr val="1515EB"/>
              </a:solidFill>
              <a:cs typeface="Calibri Light"/>
            </a:endParaRPr>
          </a:p>
        </p:txBody>
      </p:sp>
      <p:sp>
        <p:nvSpPr>
          <p:cNvPr id="4" name="Slide Number Placeholder 3">
            <a:extLst>
              <a:ext uri="{FF2B5EF4-FFF2-40B4-BE49-F238E27FC236}">
                <a16:creationId xmlns:a16="http://schemas.microsoft.com/office/drawing/2014/main" id="{ECC9E44C-E3E1-4D0D-BAC7-BC05809FEAB5}"/>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611203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AE42E3955FFA49965A5076EDCBFE37" ma:contentTypeVersion="9" ma:contentTypeDescription="Create a new document." ma:contentTypeScope="" ma:versionID="1bbfd043db3c311b858b38b2929d1f4c">
  <xsd:schema xmlns:xsd="http://www.w3.org/2001/XMLSchema" xmlns:xs="http://www.w3.org/2001/XMLSchema" xmlns:p="http://schemas.microsoft.com/office/2006/metadata/properties" xmlns:ns2="2b1190fa-fd4e-4361-b67c-9a1eb8c25643" targetNamespace="http://schemas.microsoft.com/office/2006/metadata/properties" ma:root="true" ma:fieldsID="a71d851434400147ed66e97865620e3b" ns2:_="">
    <xsd:import namespace="2b1190fa-fd4e-4361-b67c-9a1eb8c2564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190fa-fd4e-4361-b67c-9a1eb8c256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61B98B-31C6-45DD-8597-938B4701B53F}">
  <ds:schemaRefs>
    <ds:schemaRef ds:uri="http://schemas.microsoft.com/sharepoint/v3/contenttype/forms"/>
  </ds:schemaRefs>
</ds:datastoreItem>
</file>

<file path=customXml/itemProps2.xml><?xml version="1.0" encoding="utf-8"?>
<ds:datastoreItem xmlns:ds="http://schemas.openxmlformats.org/officeDocument/2006/customXml" ds:itemID="{48B378DD-EA43-445B-8593-68CF0179B53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ACF704E-53DF-4550-89D9-9ECD5A5A02DF}">
  <ds:schemaRefs>
    <ds:schemaRef ds:uri="2b1190fa-fd4e-4361-b67c-9a1eb8c256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Visualization</vt:lpstr>
      <vt:lpstr>    Agenda    </vt:lpstr>
      <vt:lpstr>Executive Summary </vt:lpstr>
      <vt:lpstr>Description of the Company &amp; the Dataset </vt:lpstr>
      <vt:lpstr>    Recap From Previous Analysis     </vt:lpstr>
      <vt:lpstr>Customer Analysis </vt:lpstr>
      <vt:lpstr>    Product Analysis Category-wise Avg Transaction Cost    </vt:lpstr>
      <vt:lpstr>    Product Analysis Contd. Category-wise Average Customers Rating    </vt:lpstr>
      <vt:lpstr>Product Analysis Contd. What Products do Customers Repeat for?</vt:lpstr>
      <vt:lpstr>Payments Analysis</vt:lpstr>
      <vt:lpstr>Payments Analysis Contd. Break-up of Transaction Value, Discounts, &amp; Cancellations</vt:lpstr>
      <vt:lpstr>   Payment Analysis Contd. Geospatial Distribution of Voucher Usage  mcm </vt:lpstr>
      <vt:lpstr>    Delivery Analysis  Variation of Orders Delivered     </vt:lpstr>
      <vt:lpstr>   Delivery Analysis Contd What Impacts Delivery Times?   </vt:lpstr>
      <vt:lpstr>  Suggestions for Olist  </vt:lpstr>
      <vt:lpstr>Thank You!  Do you have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Kunal Kalra</dc:creator>
  <cp:revision>1</cp:revision>
  <dcterms:created xsi:type="dcterms:W3CDTF">2020-10-05T11:22:41Z</dcterms:created>
  <dcterms:modified xsi:type="dcterms:W3CDTF">2020-10-09T21:01:21Z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0x010100E5AE42E3955FFA49965A5076EDCBFE37</vt:lpwstr>
  </property>
</Properties>
</file>