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63" r:id="rId9"/>
    <p:sldId id="264" r:id="rId10"/>
    <p:sldId id="265" r:id="rId11"/>
    <p:sldId id="273" r:id="rId12"/>
    <p:sldId id="270" r:id="rId13"/>
    <p:sldId id="271" r:id="rId14"/>
    <p:sldId id="267" r:id="rId15"/>
    <p:sldId id="268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2410" autoAdjust="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6AA4B-29BC-48C1-85C4-C9B74B271DF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860D-EDE8-4694-961A-48AEF320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 protein interactions, Climate models, genome assembly, material stress models, machine learning, optimization, mathematical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860D-EDE8-4694-961A-48AEF3204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 HPC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Edwin Solares</a:t>
            </a:r>
          </a:p>
          <a:p>
            <a:pPr algn="r"/>
            <a:r>
              <a:rPr lang="en-US" dirty="0" smtClean="0"/>
              <a:t>Ecology and Evolutionary Biology</a:t>
            </a:r>
          </a:p>
          <a:p>
            <a:pPr algn="r"/>
            <a:r>
              <a:rPr lang="en-US" dirty="0" smtClean="0"/>
              <a:t>Comparative Genomics</a:t>
            </a:r>
          </a:p>
          <a:p>
            <a:pPr algn="r"/>
            <a:r>
              <a:rPr lang="en-US" dirty="0" smtClean="0"/>
              <a:t>BD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xsede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/>
              <a:t>to variety of HPC Clusters</a:t>
            </a:r>
          </a:p>
          <a:p>
            <a:r>
              <a:rPr lang="en-US" dirty="0" smtClean="0"/>
              <a:t>Resource </a:t>
            </a:r>
            <a:r>
              <a:rPr lang="en-US" dirty="0"/>
              <a:t>based allotment and purchases</a:t>
            </a:r>
          </a:p>
          <a:p>
            <a:r>
              <a:rPr lang="en-US" dirty="0" smtClean="0"/>
              <a:t>What </a:t>
            </a:r>
            <a:r>
              <a:rPr lang="en-US" dirty="0"/>
              <a:t>is an </a:t>
            </a:r>
            <a:r>
              <a:rPr lang="en-US" dirty="0" smtClean="0"/>
              <a:t>SU?</a:t>
            </a:r>
          </a:p>
          <a:p>
            <a:r>
              <a:rPr lang="en-US" dirty="0" smtClean="0"/>
              <a:t> </a:t>
            </a:r>
            <a:r>
              <a:rPr lang="en-US" dirty="0"/>
              <a:t>(1 SU / 1 core-hour) * 32 cores * 48 hours = 1,536 </a:t>
            </a:r>
            <a:r>
              <a:rPr lang="en-US" dirty="0" smtClean="0"/>
              <a:t>SU’s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07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Xsede</a:t>
            </a:r>
            <a:r>
              <a:rPr lang="en-US" dirty="0" smtClean="0"/>
              <a:t> Grants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Startup </a:t>
            </a:r>
            <a:r>
              <a:rPr lang="en-US" dirty="0"/>
              <a:t>(usually less than </a:t>
            </a:r>
            <a:r>
              <a:rPr lang="en-US" dirty="0" smtClean="0"/>
              <a:t>200,000/50,000 </a:t>
            </a:r>
            <a:r>
              <a:rPr lang="en-US" dirty="0"/>
              <a:t>SU’s)</a:t>
            </a:r>
          </a:p>
          <a:p>
            <a:r>
              <a:rPr lang="en-US" dirty="0" smtClean="0"/>
              <a:t>Research </a:t>
            </a:r>
            <a:r>
              <a:rPr lang="en-US" dirty="0"/>
              <a:t>(can be larger than 200,000/50,000 SU’s)</a:t>
            </a:r>
          </a:p>
          <a:p>
            <a:r>
              <a:rPr lang="en-US" dirty="0" smtClean="0"/>
              <a:t>Fellowship (awarded via GRFP)</a:t>
            </a:r>
            <a:endParaRPr lang="en-US" dirty="0"/>
          </a:p>
          <a:p>
            <a:r>
              <a:rPr lang="en-US" dirty="0" smtClean="0"/>
              <a:t>Teaching (limitations similar to Startup)</a:t>
            </a:r>
          </a:p>
          <a:p>
            <a:r>
              <a:rPr lang="en-US" dirty="0"/>
              <a:t>https://</a:t>
            </a:r>
            <a:r>
              <a:rPr lang="en-US" dirty="0" smtClean="0"/>
              <a:t>portal.xsede.org/allocations-overview#sulimits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8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Think Super Mario Bros.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61535" y="109138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8464" y="5233440"/>
            <a:ext cx="415856" cy="5794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0862" y="5233439"/>
            <a:ext cx="415856" cy="579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15798" y="4255501"/>
            <a:ext cx="415856" cy="5794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51580" y="4834990"/>
            <a:ext cx="1885444" cy="98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61856" y="5812929"/>
            <a:ext cx="1885444" cy="98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47300" y="5812929"/>
            <a:ext cx="1885444" cy="98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7451" y="6216623"/>
            <a:ext cx="415856" cy="5794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0536" y="6216622"/>
            <a:ext cx="415856" cy="579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4184" y="6216621"/>
            <a:ext cx="415856" cy="579489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7417052" y="3934565"/>
            <a:ext cx="3024784" cy="337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/home</a:t>
            </a: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7481910" y="4902058"/>
            <a:ext cx="3024784" cy="337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/home/</a:t>
            </a:r>
            <a:r>
              <a:rPr lang="en-US" dirty="0" err="1" smtClean="0"/>
              <a:t>edwin</a:t>
            </a:r>
            <a:endParaRPr lang="en-US" dirty="0" smtClean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6351647" y="5881418"/>
            <a:ext cx="3024784" cy="337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/home/</a:t>
            </a:r>
            <a:r>
              <a:rPr lang="en-US" dirty="0" err="1" smtClean="0"/>
              <a:t>edwin</a:t>
            </a:r>
            <a:r>
              <a:rPr lang="en-US" dirty="0" smtClean="0"/>
              <a:t>/</a:t>
            </a:r>
            <a:r>
              <a:rPr lang="en-US" dirty="0" err="1" smtClean="0"/>
              <a:t>bc</a:t>
            </a:r>
            <a:endParaRPr lang="en-US" dirty="0" smtClean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8300757" y="5879617"/>
            <a:ext cx="3024784" cy="337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/home/</a:t>
            </a:r>
            <a:r>
              <a:rPr lang="en-US" dirty="0" err="1" smtClean="0"/>
              <a:t>edwin</a:t>
            </a:r>
            <a:r>
              <a:rPr lang="en-US" dirty="0" smtClean="0"/>
              <a:t>/gene</a:t>
            </a:r>
          </a:p>
        </p:txBody>
      </p:sp>
    </p:spTree>
    <p:extLst>
      <p:ext uri="{BB962C8B-B14F-4D97-AF65-F5344CB8AC3E}">
        <p14:creationId xmlns:p14="http://schemas.microsoft.com/office/powerpoint/2010/main" val="2862583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maze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AVOID!!!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filenames, extensions and directories informative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61535" y="109138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2052" name="Picture 4" descr="latest (638×47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9" y="4010334"/>
            <a:ext cx="3042524" cy="227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54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use interactive 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6245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21" y="4010334"/>
            <a:ext cx="4723372" cy="26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Load up your favorite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/>
              <a:t>terminal</a:t>
            </a:r>
          </a:p>
          <a:p>
            <a:r>
              <a:rPr lang="en-US"/>
              <a:t>https://github.com/esolares/hpc_tutorial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914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cheat 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err="1" smtClean="0"/>
              <a:t>pwd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Where am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cd &lt;destination&gt;        </a:t>
            </a:r>
            <a:r>
              <a:rPr lang="en-US" dirty="0" smtClean="0">
                <a:solidFill>
                  <a:srgbClr val="FF0000"/>
                </a:solidFill>
              </a:rPr>
              <a:t>change directory</a:t>
            </a:r>
          </a:p>
          <a:p>
            <a:r>
              <a:rPr lang="en-US" dirty="0" smtClean="0"/>
              <a:t>../  </a:t>
            </a:r>
            <a:r>
              <a:rPr lang="en-US" dirty="0" smtClean="0">
                <a:solidFill>
                  <a:srgbClr val="FF0000"/>
                </a:solidFill>
              </a:rPr>
              <a:t>up one level</a:t>
            </a:r>
            <a:r>
              <a:rPr lang="en-US" dirty="0" smtClean="0"/>
              <a:t>		./ </a:t>
            </a:r>
            <a:r>
              <a:rPr lang="en-US" dirty="0" smtClean="0">
                <a:solidFill>
                  <a:srgbClr val="FF0000"/>
                </a:solidFill>
              </a:rPr>
              <a:t>current level</a:t>
            </a:r>
            <a:r>
              <a:rPr lang="en-US" dirty="0" smtClean="0"/>
              <a:t>		./&lt;directory&gt; </a:t>
            </a:r>
            <a:r>
              <a:rPr lang="en-US" dirty="0" smtClean="0">
                <a:solidFill>
                  <a:srgbClr val="FF0000"/>
                </a:solidFill>
              </a:rPr>
              <a:t>go to &lt;directory&gt;</a:t>
            </a:r>
          </a:p>
          <a:p>
            <a:r>
              <a:rPr lang="en-US" dirty="0" smtClean="0"/>
              <a:t>ls &lt;destination&gt;           </a:t>
            </a:r>
            <a:r>
              <a:rPr lang="en-US" dirty="0" smtClean="0">
                <a:solidFill>
                  <a:srgbClr val="FF0000"/>
                </a:solidFill>
              </a:rPr>
              <a:t>list </a:t>
            </a:r>
            <a:r>
              <a:rPr lang="en-US" dirty="0">
                <a:solidFill>
                  <a:srgbClr val="FF0000"/>
                </a:solidFill>
              </a:rPr>
              <a:t>contents of directory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bash &lt;filename&gt;    </a:t>
            </a:r>
            <a:r>
              <a:rPr lang="en-US" dirty="0" smtClean="0">
                <a:solidFill>
                  <a:srgbClr val="FF0000"/>
                </a:solidFill>
              </a:rPr>
              <a:t>runs &lt;filename&gt; in terminal</a:t>
            </a:r>
          </a:p>
          <a:p>
            <a:r>
              <a:rPr lang="en-US" dirty="0" err="1" smtClean="0"/>
              <a:t>qsub</a:t>
            </a:r>
            <a:r>
              <a:rPr lang="en-US" dirty="0" smtClean="0"/>
              <a:t> &lt;filename&gt;    </a:t>
            </a:r>
            <a:r>
              <a:rPr lang="en-US" dirty="0" smtClean="0">
                <a:solidFill>
                  <a:srgbClr val="FF0000"/>
                </a:solidFill>
              </a:rPr>
              <a:t>submits &lt;filename&gt; script to the scheduler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606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hpc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Performance Computing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72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Cores, </a:t>
            </a:r>
            <a:r>
              <a:rPr lang="en-US" dirty="0" err="1" smtClean="0"/>
              <a:t>gpus</a:t>
            </a:r>
            <a:r>
              <a:rPr lang="en-US" dirty="0" smtClean="0"/>
              <a:t> and </a:t>
            </a:r>
            <a:r>
              <a:rPr lang="en-US" dirty="0" err="1" smtClean="0"/>
              <a:t>foobar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Cores = A single processor task</a:t>
            </a:r>
          </a:p>
          <a:p>
            <a:r>
              <a:rPr lang="en-US" dirty="0" smtClean="0"/>
              <a:t>GPU = A graphics card used for scientific computing</a:t>
            </a:r>
          </a:p>
          <a:p>
            <a:r>
              <a:rPr lang="en-US" dirty="0" smtClean="0"/>
              <a:t>Memory = workspace for a task</a:t>
            </a:r>
          </a:p>
          <a:p>
            <a:r>
              <a:rPr lang="en-US" dirty="0" smtClean="0"/>
              <a:t>Storage Filesystem = “permanent” storage, slow</a:t>
            </a:r>
          </a:p>
          <a:p>
            <a:r>
              <a:rPr lang="en-US" dirty="0" smtClean="0"/>
              <a:t>Scratch Filesystem = temporary storage, fast</a:t>
            </a:r>
          </a:p>
          <a:p>
            <a:r>
              <a:rPr lang="en-US" dirty="0" smtClean="0"/>
              <a:t>Node = 1 logical/physical server</a:t>
            </a:r>
          </a:p>
          <a:p>
            <a:r>
              <a:rPr lang="en-US" dirty="0" err="1" smtClean="0"/>
              <a:t>Foobar</a:t>
            </a:r>
            <a:r>
              <a:rPr lang="en-US" dirty="0" smtClean="0"/>
              <a:t>?</a:t>
            </a:r>
            <a:r>
              <a:rPr lang="en-US" dirty="0" smtClean="0">
                <a:solidFill>
                  <a:schemeClr val="bg1"/>
                </a:solidFill>
              </a:rPr>
              <a:t> Foo + bar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3099" y="6245291"/>
            <a:ext cx="10515600" cy="2704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Foo + bar</a:t>
            </a:r>
          </a:p>
        </p:txBody>
      </p:sp>
    </p:spTree>
    <p:extLst>
      <p:ext uri="{BB962C8B-B14F-4D97-AF65-F5344CB8AC3E}">
        <p14:creationId xmlns:p14="http://schemas.microsoft.com/office/powerpoint/2010/main" val="31226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Login Nodes</a:t>
            </a:r>
          </a:p>
          <a:p>
            <a:r>
              <a:rPr lang="en-US" dirty="0" smtClean="0"/>
              <a:t>Interactive Nodes</a:t>
            </a:r>
          </a:p>
          <a:p>
            <a:r>
              <a:rPr lang="en-US" dirty="0" smtClean="0"/>
              <a:t>Scheduler Nodes</a:t>
            </a:r>
          </a:p>
          <a:p>
            <a:r>
              <a:rPr lang="en-US" dirty="0" smtClean="0"/>
              <a:t>Job Nodes</a:t>
            </a:r>
          </a:p>
        </p:txBody>
      </p:sp>
    </p:spTree>
    <p:extLst>
      <p:ext uri="{BB962C8B-B14F-4D97-AF65-F5344CB8AC3E}">
        <p14:creationId xmlns:p14="http://schemas.microsoft.com/office/powerpoint/2010/main" val="28926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scheduling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Server Types: SGE, SLURM, etc.</a:t>
            </a:r>
          </a:p>
          <a:p>
            <a:r>
              <a:rPr lang="en-US" dirty="0" smtClean="0"/>
              <a:t>What is a queue?</a:t>
            </a:r>
          </a:p>
          <a:p>
            <a:r>
              <a:rPr lang="en-US" dirty="0" smtClean="0"/>
              <a:t>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6571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Cluster layout</a:t>
            </a:r>
            <a:endParaRPr lang="en-US" dirty="0"/>
          </a:p>
        </p:txBody>
      </p:sp>
      <p:pic>
        <p:nvPicPr>
          <p:cNvPr id="1026" name="Picture 2" descr="https://arcc.uwyo.edu/sites/default/files/images/HPCBasi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27" y="1952455"/>
            <a:ext cx="5052908" cy="48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79590" y="2282024"/>
            <a:ext cx="1749287" cy="44408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Login Nodes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Scheduler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Compute Nodes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83927" y="4659464"/>
            <a:ext cx="500932" cy="21150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7680" y="4659463"/>
            <a:ext cx="500932" cy="211504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6787" y="4664758"/>
            <a:ext cx="1146307" cy="211504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4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4708868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Single vs Multi Task/Core</a:t>
            </a:r>
          </a:p>
          <a:p>
            <a:r>
              <a:rPr lang="en-US" dirty="0" smtClean="0"/>
              <a:t>Single vs Multi Node</a:t>
            </a:r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Memory Intensive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81768" y="4010334"/>
            <a:ext cx="4708868" cy="2704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Simulations</a:t>
            </a:r>
          </a:p>
          <a:p>
            <a:r>
              <a:rPr lang="en-US" dirty="0" smtClean="0"/>
              <a:t>Computational/Calculations</a:t>
            </a:r>
          </a:p>
          <a:p>
            <a:r>
              <a:rPr lang="en-US" dirty="0" smtClean="0"/>
              <a:t>Matrix/Vectors</a:t>
            </a:r>
          </a:p>
          <a:p>
            <a:r>
              <a:rPr lang="en-US" dirty="0" smtClean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76141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UCI HPC</a:t>
            </a:r>
          </a:p>
          <a:p>
            <a:r>
              <a:rPr lang="en-US" dirty="0" smtClean="0"/>
              <a:t>XSEDE</a:t>
            </a:r>
          </a:p>
          <a:p>
            <a:r>
              <a:rPr lang="en-US" dirty="0" smtClean="0"/>
              <a:t>Private HPC (google, amazon)</a:t>
            </a:r>
          </a:p>
        </p:txBody>
      </p:sp>
    </p:spTree>
    <p:extLst>
      <p:ext uri="{BB962C8B-B14F-4D97-AF65-F5344CB8AC3E}">
        <p14:creationId xmlns:p14="http://schemas.microsoft.com/office/powerpoint/2010/main" val="242830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Uci</a:t>
            </a:r>
            <a:r>
              <a:rPr lang="en-US" dirty="0" smtClean="0"/>
              <a:t> </a:t>
            </a:r>
            <a:r>
              <a:rPr lang="en-US" dirty="0" err="1" smtClean="0"/>
              <a:t>hpc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704543"/>
          </a:xfrm>
        </p:spPr>
        <p:txBody>
          <a:bodyPr>
            <a:normAutofit/>
          </a:bodyPr>
          <a:lstStyle/>
          <a:p>
            <a:r>
              <a:rPr lang="en-US" dirty="0" smtClean="0"/>
              <a:t>Mostly AMD Nodes</a:t>
            </a:r>
          </a:p>
          <a:p>
            <a:r>
              <a:rPr lang="en-US" dirty="0" smtClean="0"/>
              <a:t>32 and 64 Core Nodes</a:t>
            </a:r>
          </a:p>
          <a:p>
            <a:r>
              <a:rPr lang="en-US" dirty="0" smtClean="0"/>
              <a:t>Usually 256GB and 512GB per Node</a:t>
            </a:r>
          </a:p>
        </p:txBody>
      </p:sp>
    </p:spTree>
    <p:extLst>
      <p:ext uri="{BB962C8B-B14F-4D97-AF65-F5344CB8AC3E}">
        <p14:creationId xmlns:p14="http://schemas.microsoft.com/office/powerpoint/2010/main" val="4011050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339</TotalTime>
  <Words>323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</vt:lpstr>
      <vt:lpstr>Banded</vt:lpstr>
      <vt:lpstr>CAMP HPC seminar</vt:lpstr>
      <vt:lpstr>What is an hpc?</vt:lpstr>
      <vt:lpstr>Cores, gpus and foobar?</vt:lpstr>
      <vt:lpstr>Special nodes</vt:lpstr>
      <vt:lpstr>Que scheduling systems</vt:lpstr>
      <vt:lpstr>HPC Cluster layout</vt:lpstr>
      <vt:lpstr>Types of jobs</vt:lpstr>
      <vt:lpstr>resources</vt:lpstr>
      <vt:lpstr>Uci hpc</vt:lpstr>
      <vt:lpstr>xsede</vt:lpstr>
      <vt:lpstr>Xsede Grants</vt:lpstr>
      <vt:lpstr>Getting around</vt:lpstr>
      <vt:lpstr>Pipe maze</vt:lpstr>
      <vt:lpstr>Always use interactive nodes</vt:lpstr>
      <vt:lpstr>Questions?</vt:lpstr>
      <vt:lpstr>Interactive time!</vt:lpstr>
      <vt:lpstr>Command cheat 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 HPC seminar</dc:title>
  <dc:creator>Edwin Solares</dc:creator>
  <cp:lastModifiedBy>Edwin Solares</cp:lastModifiedBy>
  <cp:revision>62</cp:revision>
  <dcterms:created xsi:type="dcterms:W3CDTF">2017-01-30T00:55:33Z</dcterms:created>
  <dcterms:modified xsi:type="dcterms:W3CDTF">2017-01-30T23:23:17Z</dcterms:modified>
</cp:coreProperties>
</file>