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8" r:id="rId3"/>
    <p:sldId id="259" r:id="rId4"/>
    <p:sldId id="260" r:id="rId5"/>
    <p:sldId id="267" r:id="rId6"/>
    <p:sldId id="261" r:id="rId7"/>
    <p:sldId id="264" r:id="rId8"/>
    <p:sldId id="257" r:id="rId9"/>
    <p:sldId id="262" r:id="rId10"/>
    <p:sldId id="263" r:id="rId11"/>
    <p:sldId id="270" r:id="rId12"/>
    <p:sldId id="265" r:id="rId13"/>
    <p:sldId id="269"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66"/>
    <a:srgbClr val="FDAD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91" d="100"/>
          <a:sy n="91"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A23C50-A425-4619-942D-6D452C3771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8F6FD3-31E6-4941-855A-730004F7F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9FEF71-27F6-4816-B9EB-18AEBF962A77}"/>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1B2C5ED9-CAD4-45F1-B7B1-81668140DA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751440-F3D3-45D7-AAA3-4B19534A0544}"/>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254593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4F405-6F08-49A4-B6B2-AF4A8EC55B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F33E8D-D099-4CB4-8843-ACF409105B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B44D3-7FDF-484F-ABDE-1651EBD20836}"/>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69285798-497B-437A-9A16-ECA26D38CD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736A9A-8474-48F3-BEA9-B5141CA20C8D}"/>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25808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3BB8C3-F77B-4D62-9D7F-3D673B2E02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87294E-7E75-4202-875A-CFB2AE21E09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DD72D1-32C7-43B3-BDFF-5E956739358A}"/>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5C0046D0-7233-4299-97A8-8041F21A94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8B1A94-DC31-40EC-9892-217CA53F6E3B}"/>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42810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2530988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68593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665446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780547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718204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835011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610541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64988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2C156-F9E4-44F5-A5AD-6895965931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16FC2D-2370-4045-91BC-DFFCD3CB3D6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CE878C-271F-4584-833A-7C944AA9A323}"/>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FACCC07E-2A09-412E-AEDE-4EBAD6A4DD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94FBE-DAF0-46F3-AF6E-01B7537798ED}"/>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668176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2725659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435974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47278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B8D9A-020B-412E-95C0-7AB76D301F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F4EF14-ED2C-401B-A02B-D6B21D0DB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0AFFE6-C65B-4995-8461-F08764B85B3C}"/>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D925EF27-8EB1-42D1-A878-E59DFD34A4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4F264F-6F8C-442A-8AB6-B58609DAD179}"/>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256018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CE797-362E-4BA5-862E-0B56B83E20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8427F0-F854-48EC-8210-4FAD6F5D2E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E1FC2E-02E1-4D92-AFB9-4B2F0CC69AF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6461CA-1ED9-4D80-BD61-ABB66096E7AC}"/>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フッター プレースホルダー 5">
            <a:extLst>
              <a:ext uri="{FF2B5EF4-FFF2-40B4-BE49-F238E27FC236}">
                <a16:creationId xmlns:a16="http://schemas.microsoft.com/office/drawing/2014/main" id="{20FB8CC9-E270-4EAA-B508-0667122071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152609-22FF-4D44-8462-10F6B4212CCC}"/>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62201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8C4BD-2A23-498C-B41C-8BE04AE60C9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50769A-2A19-4642-80DB-3E8160D24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16D2B95-3B0A-4588-A269-99BBB377150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89CADA-01DC-47C6-A44B-89BC36C64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0BC4FD-37B6-4EE0-951F-FFC56F5B2B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89DFB7-5D70-4BA8-9D0E-24877BEC8233}"/>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8" name="フッター プレースホルダー 7">
            <a:extLst>
              <a:ext uri="{FF2B5EF4-FFF2-40B4-BE49-F238E27FC236}">
                <a16:creationId xmlns:a16="http://schemas.microsoft.com/office/drawing/2014/main" id="{F2266414-AA9E-4B59-93D9-51D5C7DA32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6D8062F-0F1A-409B-9928-4CA85BD5E040}"/>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403344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D9EF4-5603-4B7E-9B28-A68F5B91F1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2D9800-F6FF-43CC-B448-E9840F788B60}"/>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4" name="フッター プレースホルダー 3">
            <a:extLst>
              <a:ext uri="{FF2B5EF4-FFF2-40B4-BE49-F238E27FC236}">
                <a16:creationId xmlns:a16="http://schemas.microsoft.com/office/drawing/2014/main" id="{2319CC05-443C-4AD2-B056-F16B0CFC1D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4BEF73-7792-44FC-8AD2-4871D3B9B580}"/>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03011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F070070-F9A4-46EF-B680-75EBCE88CA6E}"/>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3" name="フッター プレースホルダー 2">
            <a:extLst>
              <a:ext uri="{FF2B5EF4-FFF2-40B4-BE49-F238E27FC236}">
                <a16:creationId xmlns:a16="http://schemas.microsoft.com/office/drawing/2014/main" id="{B193EBE7-907D-476F-B6E6-E21E3073CD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1A012EC-C218-43BF-9379-7D108B34BA57}"/>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49919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3A821-19B8-461A-B5F3-8CD64A475D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BAB93E-5A44-4672-AE61-202B745D4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EE5552-68A7-432C-A2F7-87B5827C7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8C1927-852C-44FF-823B-B5AC264D0A44}"/>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フッター プレースホルダー 5">
            <a:extLst>
              <a:ext uri="{FF2B5EF4-FFF2-40B4-BE49-F238E27FC236}">
                <a16:creationId xmlns:a16="http://schemas.microsoft.com/office/drawing/2014/main" id="{0C942D80-8BD3-4E80-A61F-BD0C223AA2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277C6E-B61C-4B2B-B5C5-E4C2007DBAA7}"/>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72557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9F902-C8C1-40F3-A3DA-5ED619EAD5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E04B00-6623-4ECC-BE81-F027E34B6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52045BD-5950-4408-892D-036668326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1D5009-AC7B-48DD-A727-D64AE51FD8D0}"/>
              </a:ext>
            </a:extLst>
          </p:cNvPr>
          <p:cNvSpPr>
            <a:spLocks noGrp="1"/>
          </p:cNvSpPr>
          <p:nvPr>
            <p:ph type="dt" sz="half" idx="10"/>
          </p:nvPr>
        </p:nvSpPr>
        <p:spPr/>
        <p:txBody>
          <a:bodyPr/>
          <a:lstStyle/>
          <a:p>
            <a:fld id="{5659C3AE-B63E-4806-A7D7-FF16E7922439}" type="datetimeFigureOut">
              <a:rPr kumimoji="1" lang="ja-JP" altLang="en-US" smtClean="0"/>
              <a:t>2017/11/19</a:t>
            </a:fld>
            <a:endParaRPr kumimoji="1" lang="ja-JP" altLang="en-US"/>
          </a:p>
        </p:txBody>
      </p:sp>
      <p:sp>
        <p:nvSpPr>
          <p:cNvPr id="6" name="フッター プレースホルダー 5">
            <a:extLst>
              <a:ext uri="{FF2B5EF4-FFF2-40B4-BE49-F238E27FC236}">
                <a16:creationId xmlns:a16="http://schemas.microsoft.com/office/drawing/2014/main" id="{E5E90F6D-8AB7-4AA7-9231-53DDBDBB71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813E03-ACB8-4F52-BC6B-C5072DE67F7D}"/>
              </a:ext>
            </a:extLst>
          </p:cNvPr>
          <p:cNvSpPr>
            <a:spLocks noGrp="1"/>
          </p:cNvSpPr>
          <p:nvPr>
            <p:ph type="sldNum" sz="quarter" idx="12"/>
          </p:nvPr>
        </p:nvSpPr>
        <p:spPr/>
        <p:txBody>
          <a:body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183025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335053C-6EE2-4093-B14E-6511BA2BC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E69190-F12E-46F2-82FF-AE3ECDBB2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FA3FC5-5C83-4209-A9C8-E2838F424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9C3AE-B63E-4806-A7D7-FF16E7922439}" type="datetimeFigureOut">
              <a:rPr kumimoji="1" lang="ja-JP" altLang="en-US" smtClean="0"/>
              <a:t>2017/11/19</a:t>
            </a:fld>
            <a:endParaRPr kumimoji="1" lang="ja-JP" altLang="en-US"/>
          </a:p>
        </p:txBody>
      </p:sp>
      <p:sp>
        <p:nvSpPr>
          <p:cNvPr id="5" name="フッター プレースホルダー 4">
            <a:extLst>
              <a:ext uri="{FF2B5EF4-FFF2-40B4-BE49-F238E27FC236}">
                <a16:creationId xmlns:a16="http://schemas.microsoft.com/office/drawing/2014/main" id="{CB5E4682-BE6C-4A40-AB74-146A733EC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FE7C95-05B0-4280-BFEE-5B881AE96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5091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9C3AE-B63E-4806-A7D7-FF16E7922439}" type="datetimeFigureOut">
              <a:rPr kumimoji="1" lang="ja-JP" altLang="en-US" smtClean="0"/>
              <a:t>2017/11/19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9EA0-0A90-4737-BE7A-3AFEDEA5D136}" type="slidenum">
              <a:rPr kumimoji="1" lang="ja-JP" altLang="en-US" smtClean="0"/>
              <a:t>‹#›</a:t>
            </a:fld>
            <a:endParaRPr kumimoji="1" lang="ja-JP" altLang="en-US"/>
          </a:p>
        </p:txBody>
      </p:sp>
    </p:spTree>
    <p:extLst>
      <p:ext uri="{BB962C8B-B14F-4D97-AF65-F5344CB8AC3E}">
        <p14:creationId xmlns:p14="http://schemas.microsoft.com/office/powerpoint/2010/main" val="344226471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Rela/items/00b833522deeed07dc19" TargetMode="External"/><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jp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変装</a:t>
            </a:r>
            <a:r>
              <a:rPr lang="en-US" altLang="ja-JP" b="1" dirty="0"/>
              <a:t>-</a:t>
            </a:r>
            <a:r>
              <a:rPr lang="ja-JP" altLang="en-US" b="1" dirty="0"/>
              <a:t>チェンジ</a:t>
            </a:r>
            <a:r>
              <a:rPr lang="en-US" altLang="ja-JP" b="1" dirty="0"/>
              <a:t>-</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40" y="1690688"/>
            <a:ext cx="5866687" cy="4615235"/>
          </a:xfrm>
        </p:spPr>
      </p:pic>
      <p:sp>
        <p:nvSpPr>
          <p:cNvPr id="5" name="テキスト ボックス 4"/>
          <p:cNvSpPr txBox="1"/>
          <p:nvPr/>
        </p:nvSpPr>
        <p:spPr>
          <a:xfrm>
            <a:off x="6834959" y="2643972"/>
            <a:ext cx="4801314" cy="3416320"/>
          </a:xfrm>
          <a:prstGeom prst="rect">
            <a:avLst/>
          </a:prstGeom>
          <a:noFill/>
        </p:spPr>
        <p:txBody>
          <a:bodyPr wrap="none" rtlCol="0">
            <a:spAutoFit/>
          </a:bodyPr>
          <a:lstStyle/>
          <a:p>
            <a:r>
              <a:rPr kumimoji="1" lang="ja-JP" altLang="en-US" sz="2400" b="1" dirty="0"/>
              <a:t>画像のように</a:t>
            </a:r>
            <a:endParaRPr kumimoji="1" lang="en-US" altLang="ja-JP" sz="2400" b="1" dirty="0"/>
          </a:p>
          <a:p>
            <a:r>
              <a:rPr lang="ja-JP" altLang="en-US" sz="2400" b="1" dirty="0"/>
              <a:t>足元</a:t>
            </a:r>
            <a:r>
              <a:rPr kumimoji="1" lang="ja-JP" altLang="en-US" sz="2400" b="1" dirty="0"/>
              <a:t>から全身が光に包まれ、</a:t>
            </a:r>
            <a:endParaRPr kumimoji="1" lang="en-US" altLang="ja-JP" sz="2400" b="1" dirty="0"/>
          </a:p>
          <a:p>
            <a:r>
              <a:rPr lang="ja-JP" altLang="en-US" sz="2400" b="1" dirty="0"/>
              <a:t>収まるとともに変身完了</a:t>
            </a:r>
            <a:endParaRPr lang="en-US" altLang="ja-JP" sz="2400" b="1" dirty="0"/>
          </a:p>
          <a:p>
            <a:endParaRPr kumimoji="1" lang="en-US" altLang="ja-JP" sz="2400" b="1" dirty="0"/>
          </a:p>
          <a:p>
            <a:r>
              <a:rPr lang="ja-JP" altLang="en-US" sz="2400" b="1" dirty="0"/>
              <a:t>といったイメージ</a:t>
            </a:r>
            <a:endParaRPr lang="en-US" altLang="ja-JP" sz="2400" b="1" dirty="0"/>
          </a:p>
          <a:p>
            <a:endParaRPr lang="en-US" altLang="ja-JP" sz="2400" b="1" dirty="0"/>
          </a:p>
          <a:p>
            <a:r>
              <a:rPr lang="ja-JP" altLang="en-US" sz="2400" b="1" dirty="0"/>
              <a:t>杖を振る、光が出る、包まれる、</a:t>
            </a:r>
            <a:endParaRPr lang="en-US" altLang="ja-JP" sz="2400" b="1" dirty="0"/>
          </a:p>
          <a:p>
            <a:r>
              <a:rPr lang="ja-JP" altLang="en-US" sz="2400" b="1" dirty="0"/>
              <a:t>収まる、変身完了という流れ</a:t>
            </a:r>
            <a:endParaRPr lang="en-US" altLang="ja-JP" sz="2400" b="1" dirty="0"/>
          </a:p>
          <a:p>
            <a:endParaRPr lang="en-US" altLang="ja-JP" sz="2400" b="1" dirty="0"/>
          </a:p>
        </p:txBody>
      </p:sp>
    </p:spTree>
    <p:extLst>
      <p:ext uri="{BB962C8B-B14F-4D97-AF65-F5344CB8AC3E}">
        <p14:creationId xmlns:p14="http://schemas.microsoft.com/office/powerpoint/2010/main" val="325427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ガラスの靴</a:t>
            </a:r>
          </a:p>
        </p:txBody>
      </p:sp>
      <p:sp>
        <p:nvSpPr>
          <p:cNvPr id="4" name="テキスト ボックス 3">
            <a:extLst>
              <a:ext uri="{FF2B5EF4-FFF2-40B4-BE49-F238E27FC236}">
                <a16:creationId xmlns:a16="http://schemas.microsoft.com/office/drawing/2014/main" id="{2BFB74C5-764E-403F-8169-F7B1A9651D6D}"/>
              </a:ext>
            </a:extLst>
          </p:cNvPr>
          <p:cNvSpPr txBox="1"/>
          <p:nvPr/>
        </p:nvSpPr>
        <p:spPr>
          <a:xfrm>
            <a:off x="1409700" y="5160386"/>
            <a:ext cx="9016999" cy="1200329"/>
          </a:xfrm>
          <a:prstGeom prst="rect">
            <a:avLst/>
          </a:prstGeom>
          <a:noFill/>
        </p:spPr>
        <p:txBody>
          <a:bodyPr wrap="square" rtlCol="0">
            <a:spAutoFit/>
          </a:bodyPr>
          <a:lstStyle/>
          <a:p>
            <a:r>
              <a:rPr kumimoji="1" lang="ja-JP" altLang="en-US" sz="2400" b="1" dirty="0"/>
              <a:t>画像のようなファンタジックできらびやかなものをイメージ。</a:t>
            </a:r>
            <a:endParaRPr kumimoji="1" lang="en-US" altLang="ja-JP" sz="2400" b="1" dirty="0"/>
          </a:p>
          <a:p>
            <a:r>
              <a:rPr kumimoji="1" lang="ja-JP" altLang="en-US" sz="2400" b="1" dirty="0"/>
              <a:t>この靴もきらきらしたエフェクトをまとっていて、</a:t>
            </a:r>
            <a:endParaRPr kumimoji="1" lang="en-US" altLang="ja-JP" sz="2400" b="1" dirty="0"/>
          </a:p>
          <a:p>
            <a:r>
              <a:rPr kumimoji="1" lang="ja-JP" altLang="en-US" sz="2400" b="1" dirty="0"/>
              <a:t>カボチャと同じものを使う。</a:t>
            </a:r>
          </a:p>
        </p:txBody>
      </p:sp>
      <p:pic>
        <p:nvPicPr>
          <p:cNvPr id="6" name="図 5">
            <a:extLst>
              <a:ext uri="{FF2B5EF4-FFF2-40B4-BE49-F238E27FC236}">
                <a16:creationId xmlns:a16="http://schemas.microsoft.com/office/drawing/2014/main" id="{00000000-0008-0000-0900-000003000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885" y="1690688"/>
            <a:ext cx="4460627" cy="2894012"/>
          </a:xfrm>
          <a:prstGeom prst="rect">
            <a:avLst/>
          </a:prstGeom>
        </p:spPr>
      </p:pic>
      <p:grpSp>
        <p:nvGrpSpPr>
          <p:cNvPr id="7" name="グループ化 6">
            <a:extLst>
              <a:ext uri="{FF2B5EF4-FFF2-40B4-BE49-F238E27FC236}">
                <a16:creationId xmlns:a16="http://schemas.microsoft.com/office/drawing/2014/main" id="{B19D7EE6-B079-47E2-A387-6D61EEABBD3F}"/>
              </a:ext>
            </a:extLst>
          </p:cNvPr>
          <p:cNvGrpSpPr/>
          <p:nvPr/>
        </p:nvGrpSpPr>
        <p:grpSpPr>
          <a:xfrm>
            <a:off x="4265086" y="1853553"/>
            <a:ext cx="3306223" cy="2053759"/>
            <a:chOff x="4621522" y="1309432"/>
            <a:chExt cx="2102528" cy="1431180"/>
          </a:xfrm>
        </p:grpSpPr>
        <p:pic>
          <p:nvPicPr>
            <p:cNvPr id="8" name="図 7">
              <a:extLst>
                <a:ext uri="{FF2B5EF4-FFF2-40B4-BE49-F238E27FC236}">
                  <a16:creationId xmlns:a16="http://schemas.microsoft.com/office/drawing/2014/main" id="{2EEFA751-4EAE-457B-B0E9-447F002C5F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1522" y="1309432"/>
              <a:ext cx="1305652" cy="979238"/>
            </a:xfrm>
            <a:prstGeom prst="rect">
              <a:avLst/>
            </a:prstGeom>
          </p:spPr>
        </p:pic>
        <p:pic>
          <p:nvPicPr>
            <p:cNvPr id="9" name="図 8">
              <a:extLst>
                <a:ext uri="{FF2B5EF4-FFF2-40B4-BE49-F238E27FC236}">
                  <a16:creationId xmlns:a16="http://schemas.microsoft.com/office/drawing/2014/main" id="{DFB91A85-137B-4D1B-B791-133B6D6EA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5039" y="2051354"/>
              <a:ext cx="919011" cy="689258"/>
            </a:xfrm>
            <a:prstGeom prst="rect">
              <a:avLst/>
            </a:prstGeom>
          </p:spPr>
        </p:pic>
      </p:grpSp>
    </p:spTree>
    <p:extLst>
      <p:ext uri="{BB962C8B-B14F-4D97-AF65-F5344CB8AC3E}">
        <p14:creationId xmlns:p14="http://schemas.microsoft.com/office/powerpoint/2010/main" val="118946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9E014-7445-4232-9E17-306159B7C74F}"/>
              </a:ext>
            </a:extLst>
          </p:cNvPr>
          <p:cNvSpPr>
            <a:spLocks noGrp="1"/>
          </p:cNvSpPr>
          <p:nvPr>
            <p:ph type="title"/>
          </p:nvPr>
        </p:nvSpPr>
        <p:spPr/>
        <p:txBody>
          <a:bodyPr/>
          <a:lstStyle/>
          <a:p>
            <a:r>
              <a:rPr kumimoji="1" lang="ja-JP" altLang="en-US" b="1" dirty="0"/>
              <a:t>靴破壊シーン</a:t>
            </a:r>
          </a:p>
        </p:txBody>
      </p:sp>
      <p:sp>
        <p:nvSpPr>
          <p:cNvPr id="6" name="テキスト ボックス 5">
            <a:extLst>
              <a:ext uri="{FF2B5EF4-FFF2-40B4-BE49-F238E27FC236}">
                <a16:creationId xmlns:a16="http://schemas.microsoft.com/office/drawing/2014/main" id="{F1C4CDC3-7B30-4A4D-837C-4AF56728E398}"/>
              </a:ext>
            </a:extLst>
          </p:cNvPr>
          <p:cNvSpPr txBox="1"/>
          <p:nvPr/>
        </p:nvSpPr>
        <p:spPr>
          <a:xfrm>
            <a:off x="1257893" y="5237431"/>
            <a:ext cx="10095907" cy="1323439"/>
          </a:xfrm>
          <a:prstGeom prst="rect">
            <a:avLst/>
          </a:prstGeom>
          <a:noFill/>
        </p:spPr>
        <p:txBody>
          <a:bodyPr wrap="square" rtlCol="0">
            <a:spAutoFit/>
          </a:bodyPr>
          <a:lstStyle/>
          <a:p>
            <a:r>
              <a:rPr kumimoji="1" lang="ja-JP" altLang="en-US" sz="2000" b="1" dirty="0"/>
              <a:t>画面ごと割れるような演出の後、破片がスローで飛び散っていく。</a:t>
            </a:r>
            <a:endParaRPr kumimoji="1" lang="en-US" altLang="ja-JP" sz="2000" b="1" dirty="0"/>
          </a:p>
          <a:p>
            <a:r>
              <a:rPr kumimoji="1" lang="ja-JP" altLang="en-US" sz="2000" b="1" dirty="0"/>
              <a:t>リザルトに移行する際に演出が停止するかバックでそのまま流すかは未定。</a:t>
            </a:r>
            <a:endParaRPr kumimoji="1" lang="en-US" altLang="ja-JP" sz="2000" b="1" dirty="0"/>
          </a:p>
          <a:p>
            <a:r>
              <a:rPr kumimoji="1" lang="ja-JP" altLang="en-US" sz="2000" b="1" dirty="0"/>
              <a:t>背景には割った瞬間から右の画像のような虹色の反射光が現れ、</a:t>
            </a:r>
            <a:endParaRPr kumimoji="1" lang="en-US" altLang="ja-JP" sz="2000" b="1" dirty="0"/>
          </a:p>
          <a:p>
            <a:r>
              <a:rPr kumimoji="1" lang="ja-JP" altLang="en-US" sz="2000" b="1" dirty="0"/>
              <a:t>操作の勢いによって量が変わる。</a:t>
            </a:r>
          </a:p>
        </p:txBody>
      </p:sp>
      <p:pic>
        <p:nvPicPr>
          <p:cNvPr id="9" name="図 8">
            <a:extLst>
              <a:ext uri="{FF2B5EF4-FFF2-40B4-BE49-F238E27FC236}">
                <a16:creationId xmlns:a16="http://schemas.microsoft.com/office/drawing/2014/main" id="{E837BB70-538F-4836-B4E1-FC87A785F262}"/>
              </a:ext>
            </a:extLst>
          </p:cNvPr>
          <p:cNvPicPr>
            <a:picLocks noChangeAspect="1"/>
          </p:cNvPicPr>
          <p:nvPr/>
        </p:nvPicPr>
        <p:blipFill>
          <a:blip r:embed="rId2"/>
          <a:stretch>
            <a:fillRect/>
          </a:stretch>
        </p:blipFill>
        <p:spPr>
          <a:xfrm>
            <a:off x="495893" y="1690688"/>
            <a:ext cx="5032283" cy="2882900"/>
          </a:xfrm>
          <a:prstGeom prst="rect">
            <a:avLst/>
          </a:prstGeom>
          <a:ln>
            <a:solidFill>
              <a:schemeClr val="tx1"/>
            </a:solidFill>
          </a:ln>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1000" y="778878"/>
            <a:ext cx="4013200" cy="4013200"/>
          </a:xfrm>
          <a:prstGeom prst="rect">
            <a:avLst/>
          </a:prstGeom>
          <a:ln>
            <a:solidFill>
              <a:schemeClr val="bg1">
                <a:lumMod val="50000"/>
              </a:schemeClr>
            </a:solidFill>
          </a:ln>
        </p:spPr>
      </p:pic>
    </p:spTree>
    <p:extLst>
      <p:ext uri="{BB962C8B-B14F-4D97-AF65-F5344CB8AC3E}">
        <p14:creationId xmlns:p14="http://schemas.microsoft.com/office/powerpoint/2010/main" val="60382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F2C06-3CED-4B18-85D8-C1B26E34CCFD}"/>
              </a:ext>
            </a:extLst>
          </p:cNvPr>
          <p:cNvSpPr>
            <a:spLocks noGrp="1"/>
          </p:cNvSpPr>
          <p:nvPr>
            <p:ph type="title"/>
          </p:nvPr>
        </p:nvSpPr>
        <p:spPr>
          <a:xfrm>
            <a:off x="812800" y="0"/>
            <a:ext cx="10515600" cy="1325563"/>
          </a:xfrm>
        </p:spPr>
        <p:txBody>
          <a:bodyPr/>
          <a:lstStyle/>
          <a:p>
            <a:r>
              <a:rPr lang="ja-JP" altLang="en-US" b="1" dirty="0"/>
              <a:t>王子様イメージ</a:t>
            </a:r>
            <a:endParaRPr kumimoji="1" lang="ja-JP" altLang="en-US" b="1" dirty="0"/>
          </a:p>
        </p:txBody>
      </p:sp>
      <p:sp>
        <p:nvSpPr>
          <p:cNvPr id="4" name="テキスト ボックス 3">
            <a:extLst>
              <a:ext uri="{FF2B5EF4-FFF2-40B4-BE49-F238E27FC236}">
                <a16:creationId xmlns:a16="http://schemas.microsoft.com/office/drawing/2014/main" id="{3B98A18E-4DC2-4ED2-88B3-6F81B3E18E44}"/>
              </a:ext>
            </a:extLst>
          </p:cNvPr>
          <p:cNvSpPr txBox="1"/>
          <p:nvPr/>
        </p:nvSpPr>
        <p:spPr>
          <a:xfrm>
            <a:off x="2150894" y="5254888"/>
            <a:ext cx="6043105" cy="954107"/>
          </a:xfrm>
          <a:prstGeom prst="rect">
            <a:avLst/>
          </a:prstGeom>
          <a:noFill/>
        </p:spPr>
        <p:txBody>
          <a:bodyPr wrap="square" rtlCol="0">
            <a:spAutoFit/>
          </a:bodyPr>
          <a:lstStyle/>
          <a:p>
            <a:r>
              <a:rPr lang="ja-JP" altLang="en-US" sz="2800" b="1" dirty="0"/>
              <a:t>王子様から</a:t>
            </a:r>
            <a:r>
              <a:rPr lang="en-US" altLang="ja-JP" sz="2800" b="1" dirty="0"/>
              <a:t>gif</a:t>
            </a:r>
            <a:r>
              <a:rPr lang="ja-JP" altLang="en-US" sz="2800" b="1" dirty="0" err="1"/>
              <a:t>のような</a:t>
            </a:r>
            <a:r>
              <a:rPr lang="ja-JP" altLang="en-US" sz="2800" b="1" dirty="0"/>
              <a:t>きらきらした</a:t>
            </a:r>
            <a:endParaRPr lang="en-US" altLang="ja-JP" sz="2800" b="1" dirty="0"/>
          </a:p>
          <a:p>
            <a:r>
              <a:rPr lang="ja-JP" altLang="en-US" sz="2800" b="1" dirty="0"/>
              <a:t>光があふれ出ているイメージ。</a:t>
            </a:r>
            <a:endParaRPr lang="en-US" altLang="ja-JP" sz="2800" b="1" dirty="0"/>
          </a:p>
        </p:txBody>
      </p:sp>
      <p:pic>
        <p:nvPicPr>
          <p:cNvPr id="5" name="図 4">
            <a:extLst>
              <a:ext uri="{FF2B5EF4-FFF2-40B4-BE49-F238E27FC236}">
                <a16:creationId xmlns:a16="http://schemas.microsoft.com/office/drawing/2014/main" id="{CA4AC89E-4681-4F60-B6F9-3F59A845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894" y="1106488"/>
            <a:ext cx="7839411" cy="3996019"/>
          </a:xfrm>
          <a:prstGeom prst="rect">
            <a:avLst/>
          </a:prstGeom>
        </p:spPr>
      </p:pic>
      <p:sp>
        <p:nvSpPr>
          <p:cNvPr id="3" name="テキスト ボックス 2"/>
          <p:cNvSpPr txBox="1"/>
          <p:nvPr/>
        </p:nvSpPr>
        <p:spPr>
          <a:xfrm>
            <a:off x="0" y="6196463"/>
            <a:ext cx="11376898" cy="923330"/>
          </a:xfrm>
          <a:prstGeom prst="rect">
            <a:avLst/>
          </a:prstGeom>
          <a:noFill/>
        </p:spPr>
        <p:txBody>
          <a:bodyPr wrap="square" rtlCol="0">
            <a:spAutoFit/>
          </a:bodyPr>
          <a:lstStyle/>
          <a:p>
            <a:r>
              <a:rPr lang="en-US" altLang="ja-JP" b="1" dirty="0">
                <a:hlinkClick r:id="rId3"/>
              </a:rPr>
              <a:t>https://qiita.com/Rela/items/00b833522deeed07dc19</a:t>
            </a:r>
            <a:endParaRPr lang="en-US" altLang="ja-JP" b="1" dirty="0"/>
          </a:p>
          <a:p>
            <a:r>
              <a:rPr lang="ja-JP" altLang="en-US" b="1" dirty="0"/>
              <a:t>参考</a:t>
            </a:r>
            <a:r>
              <a:rPr lang="ja-JP" altLang="en-US" b="1" dirty="0" err="1"/>
              <a:t>ぺ</a:t>
            </a:r>
            <a:r>
              <a:rPr lang="ja-JP" altLang="en-US" b="1" dirty="0"/>
              <a:t>ージ</a:t>
            </a:r>
          </a:p>
          <a:p>
            <a:endParaRPr kumimoji="1" lang="ja-JP" altLang="en-US" b="1" dirty="0"/>
          </a:p>
        </p:txBody>
      </p:sp>
    </p:spTree>
    <p:extLst>
      <p:ext uri="{BB962C8B-B14F-4D97-AF65-F5344CB8AC3E}">
        <p14:creationId xmlns:p14="http://schemas.microsoft.com/office/powerpoint/2010/main" val="90680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886A8A1-92E7-4B17-8983-8E38B1E98065}"/>
              </a:ext>
            </a:extLst>
          </p:cNvPr>
          <p:cNvGraphicFramePr>
            <a:graphicFrameLocks noGrp="1"/>
          </p:cNvGraphicFramePr>
          <p:nvPr>
            <p:extLst>
              <p:ext uri="{D42A27DB-BD31-4B8C-83A1-F6EECF244321}">
                <p14:modId xmlns:p14="http://schemas.microsoft.com/office/powerpoint/2010/main" val="2599549894"/>
              </p:ext>
            </p:extLst>
          </p:nvPr>
        </p:nvGraphicFramePr>
        <p:xfrm>
          <a:off x="8299819" y="1774170"/>
          <a:ext cx="3090990" cy="2879212"/>
        </p:xfrm>
        <a:graphic>
          <a:graphicData uri="http://schemas.openxmlformats.org/drawingml/2006/table">
            <a:tbl>
              <a:tblPr firstRow="1" bandRow="1">
                <a:tableStyleId>{5940675A-B579-460E-94D1-54222C63F5DA}</a:tableStyleId>
              </a:tblPr>
              <a:tblGrid>
                <a:gridCol w="441570">
                  <a:extLst>
                    <a:ext uri="{9D8B030D-6E8A-4147-A177-3AD203B41FA5}">
                      <a16:colId xmlns:a16="http://schemas.microsoft.com/office/drawing/2014/main" val="2126637522"/>
                    </a:ext>
                  </a:extLst>
                </a:gridCol>
                <a:gridCol w="441570">
                  <a:extLst>
                    <a:ext uri="{9D8B030D-6E8A-4147-A177-3AD203B41FA5}">
                      <a16:colId xmlns:a16="http://schemas.microsoft.com/office/drawing/2014/main" val="397814875"/>
                    </a:ext>
                  </a:extLst>
                </a:gridCol>
                <a:gridCol w="441570">
                  <a:extLst>
                    <a:ext uri="{9D8B030D-6E8A-4147-A177-3AD203B41FA5}">
                      <a16:colId xmlns:a16="http://schemas.microsoft.com/office/drawing/2014/main" val="3586927242"/>
                    </a:ext>
                  </a:extLst>
                </a:gridCol>
                <a:gridCol w="441570">
                  <a:extLst>
                    <a:ext uri="{9D8B030D-6E8A-4147-A177-3AD203B41FA5}">
                      <a16:colId xmlns:a16="http://schemas.microsoft.com/office/drawing/2014/main" val="376822041"/>
                    </a:ext>
                  </a:extLst>
                </a:gridCol>
                <a:gridCol w="441570">
                  <a:extLst>
                    <a:ext uri="{9D8B030D-6E8A-4147-A177-3AD203B41FA5}">
                      <a16:colId xmlns:a16="http://schemas.microsoft.com/office/drawing/2014/main" val="472077484"/>
                    </a:ext>
                  </a:extLst>
                </a:gridCol>
                <a:gridCol w="441570">
                  <a:extLst>
                    <a:ext uri="{9D8B030D-6E8A-4147-A177-3AD203B41FA5}">
                      <a16:colId xmlns:a16="http://schemas.microsoft.com/office/drawing/2014/main" val="2737190248"/>
                    </a:ext>
                  </a:extLst>
                </a:gridCol>
                <a:gridCol w="441570">
                  <a:extLst>
                    <a:ext uri="{9D8B030D-6E8A-4147-A177-3AD203B41FA5}">
                      <a16:colId xmlns:a16="http://schemas.microsoft.com/office/drawing/2014/main" val="540664293"/>
                    </a:ext>
                  </a:extLst>
                </a:gridCol>
              </a:tblGrid>
              <a:tr h="411316">
                <a:tc>
                  <a:txBody>
                    <a:bodyPr/>
                    <a:lstStyle/>
                    <a:p>
                      <a:endParaRPr kumimoji="1" lang="ja-JP" altLang="en-US" dirty="0"/>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extLst>
                  <a:ext uri="{0D108BD9-81ED-4DB2-BD59-A6C34878D82A}">
                    <a16:rowId xmlns:a16="http://schemas.microsoft.com/office/drawing/2014/main" val="3599784155"/>
                  </a:ext>
                </a:extLst>
              </a:tr>
              <a:tr h="411316">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extLst>
                  <a:ext uri="{0D108BD9-81ED-4DB2-BD59-A6C34878D82A}">
                    <a16:rowId xmlns:a16="http://schemas.microsoft.com/office/drawing/2014/main" val="1129398401"/>
                  </a:ext>
                </a:extLst>
              </a:tr>
              <a:tr h="411316">
                <a:tc>
                  <a:txBody>
                    <a:bodyPr/>
                    <a:lstStyle/>
                    <a:p>
                      <a:endParaRPr kumimoji="1" lang="ja-JP" altLang="en-US"/>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FFCC"/>
                    </a:solidFill>
                  </a:tcPr>
                </a:tc>
                <a:tc>
                  <a:txBody>
                    <a:bodyPr/>
                    <a:lstStyle/>
                    <a:p>
                      <a:endParaRPr kumimoji="1" lang="ja-JP" altLang="en-US" dirty="0"/>
                    </a:p>
                  </a:txBody>
                  <a:tcPr>
                    <a:solidFill>
                      <a:srgbClr val="FFFFCC"/>
                    </a:solidFill>
                  </a:tcPr>
                </a:tc>
                <a:tc>
                  <a:txBody>
                    <a:bodyPr/>
                    <a:lstStyle/>
                    <a:p>
                      <a:endParaRPr kumimoji="1" lang="ja-JP" altLang="en-US"/>
                    </a:p>
                  </a:txBody>
                  <a:tcPr>
                    <a:solidFill>
                      <a:srgbClr val="FFFFCC"/>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extLst>
                  <a:ext uri="{0D108BD9-81ED-4DB2-BD59-A6C34878D82A}">
                    <a16:rowId xmlns:a16="http://schemas.microsoft.com/office/drawing/2014/main" val="3753909927"/>
                  </a:ext>
                </a:extLst>
              </a:tr>
              <a:tr h="411316">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dirty="0"/>
                    </a:p>
                  </a:txBody>
                  <a:tcPr>
                    <a:solidFill>
                      <a:srgbClr val="FFFFCC"/>
                    </a:solidFill>
                  </a:tcPr>
                </a:tc>
                <a:tc>
                  <a:txBody>
                    <a:bodyPr/>
                    <a:lstStyle/>
                    <a:p>
                      <a:endParaRPr kumimoji="1" lang="ja-JP" altLang="en-US" dirty="0"/>
                    </a:p>
                  </a:txBody>
                  <a:tcPr>
                    <a:solidFill>
                      <a:srgbClr val="FFFFCC"/>
                    </a:solidFill>
                  </a:tcPr>
                </a:tc>
                <a:tc>
                  <a:txBody>
                    <a:bodyPr/>
                    <a:lstStyle/>
                    <a:p>
                      <a:endParaRPr kumimoji="1" lang="ja-JP" altLang="en-US"/>
                    </a:p>
                  </a:txBody>
                  <a:tcPr>
                    <a:solidFill>
                      <a:srgbClr val="FFFFCC"/>
                    </a:solidFill>
                  </a:tcPr>
                </a:tc>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CC66">
                        <a:alpha val="80000"/>
                      </a:srgbClr>
                    </a:solidFill>
                  </a:tcPr>
                </a:tc>
                <a:extLst>
                  <a:ext uri="{0D108BD9-81ED-4DB2-BD59-A6C34878D82A}">
                    <a16:rowId xmlns:a16="http://schemas.microsoft.com/office/drawing/2014/main" val="3039985144"/>
                  </a:ext>
                </a:extLst>
              </a:tr>
              <a:tr h="411316">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r>
                        <a:rPr kumimoji="1" lang="ja-JP" altLang="en-US" b="1" i="0" dirty="0">
                          <a:solidFill>
                            <a:sysClr val="windowText" lastClr="000000"/>
                          </a:solidFill>
                        </a:rPr>
                        <a:t>明</a:t>
                      </a:r>
                    </a:p>
                  </a:txBody>
                  <a:tcPr>
                    <a:solidFill>
                      <a:srgbClr val="FFFFCC"/>
                    </a:solidFill>
                  </a:tcPr>
                </a:tc>
                <a:tc>
                  <a:txBody>
                    <a:bodyPr/>
                    <a:lstStyle/>
                    <a:p>
                      <a:r>
                        <a:rPr kumimoji="1" lang="ja-JP" altLang="en-US" b="1" i="0" dirty="0">
                          <a:solidFill>
                            <a:sysClr val="windowText" lastClr="000000"/>
                          </a:solidFill>
                        </a:rPr>
                        <a:t>る</a:t>
                      </a:r>
                    </a:p>
                  </a:txBody>
                  <a:tcPr>
                    <a:solidFill>
                      <a:srgbClr val="FFFFCC"/>
                    </a:solidFill>
                  </a:tcPr>
                </a:tc>
                <a:tc>
                  <a:txBody>
                    <a:bodyPr/>
                    <a:lstStyle/>
                    <a:p>
                      <a:r>
                        <a:rPr kumimoji="1" lang="ja-JP" altLang="en-US" b="1" i="0" dirty="0">
                          <a:solidFill>
                            <a:sysClr val="windowText" lastClr="000000"/>
                          </a:solidFill>
                        </a:rPr>
                        <a:t>い</a:t>
                      </a:r>
                    </a:p>
                  </a:txBody>
                  <a:tcPr>
                    <a:solidFill>
                      <a:srgbClr val="FFFFCC"/>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extLst>
                  <a:ext uri="{0D108BD9-81ED-4DB2-BD59-A6C34878D82A}">
                    <a16:rowId xmlns:a16="http://schemas.microsoft.com/office/drawing/2014/main" val="209620780"/>
                  </a:ext>
                </a:extLst>
              </a:tr>
              <a:tr h="411316">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a:p>
                  </a:txBody>
                  <a:tcPr>
                    <a:solidFill>
                      <a:srgbClr val="FFCC66">
                        <a:alpha val="80000"/>
                      </a:srgbClr>
                    </a:solidFill>
                  </a:tcPr>
                </a:tc>
                <a:extLst>
                  <a:ext uri="{0D108BD9-81ED-4DB2-BD59-A6C34878D82A}">
                    <a16:rowId xmlns:a16="http://schemas.microsoft.com/office/drawing/2014/main" val="2735110374"/>
                  </a:ext>
                </a:extLst>
              </a:tr>
              <a:tr h="411316">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en-US" altLang="ja-JP" dirty="0"/>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a:p>
                  </a:txBody>
                  <a:tcPr>
                    <a:solidFill>
                      <a:srgbClr val="FFCC66">
                        <a:alpha val="80000"/>
                      </a:srgbClr>
                    </a:solidFill>
                  </a:tcPr>
                </a:tc>
                <a:tc>
                  <a:txBody>
                    <a:bodyPr/>
                    <a:lstStyle/>
                    <a:p>
                      <a:endParaRPr kumimoji="1" lang="ja-JP" altLang="en-US" dirty="0"/>
                    </a:p>
                  </a:txBody>
                  <a:tcPr>
                    <a:solidFill>
                      <a:srgbClr val="FFCC66">
                        <a:alpha val="80000"/>
                      </a:srgbClr>
                    </a:solidFill>
                  </a:tcPr>
                </a:tc>
                <a:tc>
                  <a:txBody>
                    <a:bodyPr/>
                    <a:lstStyle/>
                    <a:p>
                      <a:endParaRPr kumimoji="1" lang="ja-JP" altLang="en-US" dirty="0"/>
                    </a:p>
                  </a:txBody>
                  <a:tcPr>
                    <a:solidFill>
                      <a:srgbClr val="FFCC66">
                        <a:alpha val="80000"/>
                      </a:srgbClr>
                    </a:solidFill>
                  </a:tcPr>
                </a:tc>
                <a:extLst>
                  <a:ext uri="{0D108BD9-81ED-4DB2-BD59-A6C34878D82A}">
                    <a16:rowId xmlns:a16="http://schemas.microsoft.com/office/drawing/2014/main" val="91724031"/>
                  </a:ext>
                </a:extLst>
              </a:tr>
            </a:tbl>
          </a:graphicData>
        </a:graphic>
      </p:graphicFrame>
      <p:sp>
        <p:nvSpPr>
          <p:cNvPr id="2" name="タイトル 1">
            <a:extLst>
              <a:ext uri="{FF2B5EF4-FFF2-40B4-BE49-F238E27FC236}">
                <a16:creationId xmlns:a16="http://schemas.microsoft.com/office/drawing/2014/main" id="{315DEA01-18CF-4F13-8F38-C34F794D1BE0}"/>
              </a:ext>
            </a:extLst>
          </p:cNvPr>
          <p:cNvSpPr>
            <a:spLocks noGrp="1"/>
          </p:cNvSpPr>
          <p:nvPr>
            <p:ph type="title"/>
          </p:nvPr>
        </p:nvSpPr>
        <p:spPr>
          <a:xfrm>
            <a:off x="838200" y="113455"/>
            <a:ext cx="10515600" cy="1325563"/>
          </a:xfrm>
        </p:spPr>
        <p:txBody>
          <a:bodyPr/>
          <a:lstStyle/>
          <a:p>
            <a:r>
              <a:rPr kumimoji="1" lang="ja-JP" altLang="en-US" b="1" dirty="0"/>
              <a:t>城内・カンテラ</a:t>
            </a:r>
          </a:p>
        </p:txBody>
      </p:sp>
      <p:pic>
        <p:nvPicPr>
          <p:cNvPr id="4" name="コンテンツ プレースホルダー 3">
            <a:extLst>
              <a:ext uri="{FF2B5EF4-FFF2-40B4-BE49-F238E27FC236}">
                <a16:creationId xmlns:a16="http://schemas.microsoft.com/office/drawing/2014/main" id="{50C15DEA-8E62-4CFA-AAD7-EE65EE92611C}"/>
              </a:ext>
            </a:extLst>
          </p:cNvPr>
          <p:cNvPicPr>
            <a:picLocks noGrp="1" noChangeAspect="1"/>
          </p:cNvPicPr>
          <p:nvPr>
            <p:ph idx="1"/>
          </p:nvPr>
        </p:nvPicPr>
        <p:blipFill>
          <a:blip r:embed="rId2"/>
          <a:stretch>
            <a:fillRect/>
          </a:stretch>
        </p:blipFill>
        <p:spPr>
          <a:xfrm>
            <a:off x="1377122" y="1294525"/>
            <a:ext cx="1787656" cy="3381126"/>
          </a:xfrm>
          <a:prstGeom prst="rect">
            <a:avLst/>
          </a:prstGeom>
          <a:ln>
            <a:solidFill>
              <a:schemeClr val="tx1">
                <a:lumMod val="50000"/>
              </a:schemeClr>
            </a:solidFill>
          </a:ln>
        </p:spPr>
      </p:pic>
      <p:pic>
        <p:nvPicPr>
          <p:cNvPr id="6" name="図 5">
            <a:extLst>
              <a:ext uri="{FF2B5EF4-FFF2-40B4-BE49-F238E27FC236}">
                <a16:creationId xmlns:a16="http://schemas.microsoft.com/office/drawing/2014/main" id="{2651D74D-CF47-443C-8005-AD84EFD4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136" y="889484"/>
            <a:ext cx="3090990" cy="4121319"/>
          </a:xfrm>
          <a:prstGeom prst="rect">
            <a:avLst/>
          </a:prstGeom>
        </p:spPr>
      </p:pic>
      <p:sp>
        <p:nvSpPr>
          <p:cNvPr id="7" name="テキスト ボックス 6">
            <a:extLst>
              <a:ext uri="{FF2B5EF4-FFF2-40B4-BE49-F238E27FC236}">
                <a16:creationId xmlns:a16="http://schemas.microsoft.com/office/drawing/2014/main" id="{B06AB8EF-A667-4401-B3BE-5BD5D9CB17A6}"/>
              </a:ext>
            </a:extLst>
          </p:cNvPr>
          <p:cNvSpPr txBox="1"/>
          <p:nvPr/>
        </p:nvSpPr>
        <p:spPr>
          <a:xfrm>
            <a:off x="1377122" y="5010803"/>
            <a:ext cx="10145186" cy="1569660"/>
          </a:xfrm>
          <a:prstGeom prst="rect">
            <a:avLst/>
          </a:prstGeom>
          <a:noFill/>
        </p:spPr>
        <p:txBody>
          <a:bodyPr wrap="square" rtlCol="0">
            <a:spAutoFit/>
          </a:bodyPr>
          <a:lstStyle/>
          <a:p>
            <a:r>
              <a:rPr kumimoji="1" lang="ja-JP" altLang="en-US" sz="2400" b="1" dirty="0"/>
              <a:t>城内に配置されているカンテラは、</a:t>
            </a:r>
            <a:endParaRPr kumimoji="1" lang="en-US" altLang="ja-JP" sz="2400" b="1" dirty="0"/>
          </a:p>
          <a:p>
            <a:r>
              <a:rPr kumimoji="1" lang="ja-JP" altLang="en-US" sz="2400" b="1" dirty="0"/>
              <a:t>中央の図のように光源部分は白く、照らす光はオレンジ色に光る。</a:t>
            </a:r>
            <a:endParaRPr kumimoji="1" lang="en-US" altLang="ja-JP" sz="2400" b="1" dirty="0"/>
          </a:p>
          <a:p>
            <a:r>
              <a:rPr kumimoji="1" lang="ja-JP" altLang="en-US" sz="2400" b="1" dirty="0"/>
              <a:t>範囲は、周囲１キャラ分をはっきり、</a:t>
            </a:r>
            <a:endParaRPr kumimoji="1" lang="en-US" altLang="ja-JP" sz="2400" b="1" dirty="0"/>
          </a:p>
          <a:p>
            <a:r>
              <a:rPr kumimoji="1" lang="ja-JP" altLang="en-US" sz="2400" b="1" dirty="0"/>
              <a:t>さらにその１～２キャラ分先をぼんやりと照らしているイメージ。</a:t>
            </a:r>
          </a:p>
        </p:txBody>
      </p:sp>
      <p:sp>
        <p:nvSpPr>
          <p:cNvPr id="8" name="テキスト ボックス 7">
            <a:extLst>
              <a:ext uri="{FF2B5EF4-FFF2-40B4-BE49-F238E27FC236}">
                <a16:creationId xmlns:a16="http://schemas.microsoft.com/office/drawing/2014/main" id="{74DBCFEC-3C4F-49DC-BFD5-6BF420AF9968}"/>
              </a:ext>
            </a:extLst>
          </p:cNvPr>
          <p:cNvSpPr txBox="1"/>
          <p:nvPr/>
        </p:nvSpPr>
        <p:spPr>
          <a:xfrm>
            <a:off x="4866968" y="1439018"/>
            <a:ext cx="2031325" cy="461665"/>
          </a:xfrm>
          <a:prstGeom prst="rect">
            <a:avLst/>
          </a:prstGeom>
          <a:noFill/>
        </p:spPr>
        <p:txBody>
          <a:bodyPr wrap="none" rtlCol="0">
            <a:spAutoFit/>
          </a:bodyPr>
          <a:lstStyle/>
          <a:p>
            <a:r>
              <a:rPr kumimoji="1" lang="ja-JP" altLang="en-US" sz="2400" b="1" dirty="0"/>
              <a:t>発光イメージ</a:t>
            </a:r>
          </a:p>
        </p:txBody>
      </p:sp>
      <p:sp>
        <p:nvSpPr>
          <p:cNvPr id="13" name="テキスト ボックス 12">
            <a:extLst>
              <a:ext uri="{FF2B5EF4-FFF2-40B4-BE49-F238E27FC236}">
                <a16:creationId xmlns:a16="http://schemas.microsoft.com/office/drawing/2014/main" id="{EE8E446A-A68E-40C0-A86C-6AAC85D5BE20}"/>
              </a:ext>
            </a:extLst>
          </p:cNvPr>
          <p:cNvSpPr txBox="1"/>
          <p:nvPr/>
        </p:nvSpPr>
        <p:spPr>
          <a:xfrm>
            <a:off x="8847262" y="4039776"/>
            <a:ext cx="2079800" cy="461665"/>
          </a:xfrm>
          <a:prstGeom prst="rect">
            <a:avLst/>
          </a:prstGeom>
          <a:noFill/>
        </p:spPr>
        <p:txBody>
          <a:bodyPr wrap="square" rtlCol="0">
            <a:spAutoFit/>
          </a:bodyPr>
          <a:lstStyle/>
          <a:p>
            <a:pPr algn="ctr"/>
            <a:r>
              <a:rPr kumimoji="1" lang="ja-JP" altLang="en-US" sz="2400" b="1" spc="600" dirty="0">
                <a:ln>
                  <a:solidFill>
                    <a:schemeClr val="tx1">
                      <a:lumMod val="50000"/>
                    </a:schemeClr>
                  </a:solidFill>
                </a:ln>
                <a:solidFill>
                  <a:schemeClr val="bg1">
                    <a:lumMod val="95000"/>
                    <a:lumOff val="5000"/>
                  </a:schemeClr>
                </a:solidFill>
              </a:rPr>
              <a:t>ぼんやり</a:t>
            </a:r>
          </a:p>
        </p:txBody>
      </p:sp>
      <p:sp>
        <p:nvSpPr>
          <p:cNvPr id="3" name="正方形/長方形 2">
            <a:extLst>
              <a:ext uri="{FF2B5EF4-FFF2-40B4-BE49-F238E27FC236}">
                <a16:creationId xmlns:a16="http://schemas.microsoft.com/office/drawing/2014/main" id="{B8073161-D144-42DE-8A58-CA669D428838}"/>
              </a:ext>
            </a:extLst>
          </p:cNvPr>
          <p:cNvSpPr/>
          <p:nvPr/>
        </p:nvSpPr>
        <p:spPr>
          <a:xfrm>
            <a:off x="8299819" y="1774170"/>
            <a:ext cx="3090990" cy="124586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F6B0D0B-F08D-4B80-873F-6B4C3FD09647}"/>
              </a:ext>
            </a:extLst>
          </p:cNvPr>
          <p:cNvSpPr txBox="1"/>
          <p:nvPr/>
        </p:nvSpPr>
        <p:spPr>
          <a:xfrm>
            <a:off x="9573444" y="2127016"/>
            <a:ext cx="543739" cy="523220"/>
          </a:xfrm>
          <a:prstGeom prst="rect">
            <a:avLst/>
          </a:prstGeom>
          <a:noFill/>
        </p:spPr>
        <p:txBody>
          <a:bodyPr wrap="none" rtlCol="0">
            <a:spAutoFit/>
          </a:bodyPr>
          <a:lstStyle/>
          <a:p>
            <a:r>
              <a:rPr kumimoji="1" lang="ja-JP" altLang="en-US" sz="2800" b="1" dirty="0"/>
              <a:t>壁</a:t>
            </a:r>
          </a:p>
        </p:txBody>
      </p:sp>
      <p:pic>
        <p:nvPicPr>
          <p:cNvPr id="11" name="コンテンツ プレースホルダー 3">
            <a:extLst>
              <a:ext uri="{FF2B5EF4-FFF2-40B4-BE49-F238E27FC236}">
                <a16:creationId xmlns:a16="http://schemas.microsoft.com/office/drawing/2014/main" id="{B4FDB325-868F-4146-B67F-2B4CC824F234}"/>
              </a:ext>
            </a:extLst>
          </p:cNvPr>
          <p:cNvPicPr>
            <a:picLocks noChangeAspect="1"/>
          </p:cNvPicPr>
          <p:nvPr/>
        </p:nvPicPr>
        <p:blipFill>
          <a:blip r:embed="rId2"/>
          <a:stretch>
            <a:fillRect/>
          </a:stretch>
        </p:blipFill>
        <p:spPr>
          <a:xfrm>
            <a:off x="9668958" y="2723778"/>
            <a:ext cx="352713" cy="667112"/>
          </a:xfrm>
          <a:prstGeom prst="rect">
            <a:avLst/>
          </a:prstGeom>
          <a:ln>
            <a:solidFill>
              <a:schemeClr val="tx1">
                <a:lumMod val="50000"/>
              </a:schemeClr>
            </a:solidFill>
          </a:ln>
        </p:spPr>
      </p:pic>
      <p:sp>
        <p:nvSpPr>
          <p:cNvPr id="14" name="テキスト ボックス 13">
            <a:extLst>
              <a:ext uri="{FF2B5EF4-FFF2-40B4-BE49-F238E27FC236}">
                <a16:creationId xmlns:a16="http://schemas.microsoft.com/office/drawing/2014/main" id="{B889EC0B-4D80-4E72-8727-953B8DE032EB}"/>
              </a:ext>
            </a:extLst>
          </p:cNvPr>
          <p:cNvSpPr txBox="1"/>
          <p:nvPr/>
        </p:nvSpPr>
        <p:spPr>
          <a:xfrm>
            <a:off x="8854232" y="1284156"/>
            <a:ext cx="2031325" cy="461665"/>
          </a:xfrm>
          <a:prstGeom prst="rect">
            <a:avLst/>
          </a:prstGeom>
          <a:noFill/>
        </p:spPr>
        <p:txBody>
          <a:bodyPr wrap="none" rtlCol="0">
            <a:spAutoFit/>
          </a:bodyPr>
          <a:lstStyle/>
          <a:p>
            <a:r>
              <a:rPr kumimoji="1" lang="ja-JP" altLang="en-US" sz="2400" b="1"/>
              <a:t>範囲イメージ</a:t>
            </a:r>
            <a:endParaRPr kumimoji="1" lang="ja-JP" altLang="en-US" sz="2400" b="1" dirty="0"/>
          </a:p>
        </p:txBody>
      </p:sp>
    </p:spTree>
    <p:extLst>
      <p:ext uri="{BB962C8B-B14F-4D97-AF65-F5344CB8AC3E}">
        <p14:creationId xmlns:p14="http://schemas.microsoft.com/office/powerpoint/2010/main" val="340710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p:cNvSpPr/>
          <p:nvPr/>
        </p:nvSpPr>
        <p:spPr>
          <a:xfrm>
            <a:off x="2544417" y="1888435"/>
            <a:ext cx="1311966" cy="358801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b="1" dirty="0"/>
              <a:t>変装解除</a:t>
            </a:r>
          </a:p>
        </p:txBody>
      </p:sp>
      <p:sp>
        <p:nvSpPr>
          <p:cNvPr id="5" name="テキスト ボックス 4"/>
          <p:cNvSpPr txBox="1"/>
          <p:nvPr/>
        </p:nvSpPr>
        <p:spPr>
          <a:xfrm>
            <a:off x="6096000" y="2356711"/>
            <a:ext cx="5724644" cy="3416320"/>
          </a:xfrm>
          <a:prstGeom prst="rect">
            <a:avLst/>
          </a:prstGeom>
          <a:noFill/>
        </p:spPr>
        <p:txBody>
          <a:bodyPr wrap="none" rtlCol="0">
            <a:spAutoFit/>
          </a:bodyPr>
          <a:lstStyle/>
          <a:p>
            <a:r>
              <a:rPr kumimoji="1" lang="ja-JP" altLang="en-US" sz="2400" b="1" dirty="0"/>
              <a:t>制限時間が近づくにつれ</a:t>
            </a:r>
            <a:endParaRPr kumimoji="1" lang="en-US" altLang="ja-JP" sz="2400" b="1" dirty="0"/>
          </a:p>
          <a:p>
            <a:r>
              <a:rPr lang="ja-JP" altLang="en-US" sz="2400" b="1" dirty="0"/>
              <a:t>衛兵姿のシンデレラが点滅する</a:t>
            </a:r>
            <a:endParaRPr lang="en-US" altLang="ja-JP" sz="2400" b="1" dirty="0"/>
          </a:p>
          <a:p>
            <a:endParaRPr lang="en-US" altLang="ja-JP" sz="2400" b="1" dirty="0"/>
          </a:p>
          <a:p>
            <a:endParaRPr lang="en-US" altLang="ja-JP" sz="2400" b="1" dirty="0"/>
          </a:p>
          <a:p>
            <a:r>
              <a:rPr kumimoji="1" lang="ja-JP" altLang="en-US" sz="2400" b="1" dirty="0"/>
              <a:t>制限時間が来ると変身するときのような</a:t>
            </a:r>
            <a:endParaRPr kumimoji="1" lang="en-US" altLang="ja-JP" sz="2400" b="1" dirty="0"/>
          </a:p>
          <a:p>
            <a:r>
              <a:rPr kumimoji="1" lang="ja-JP" altLang="en-US" sz="2400" b="1" dirty="0"/>
              <a:t>光に包まれ、ソレがはじけると元の姿に</a:t>
            </a:r>
            <a:endParaRPr kumimoji="1" lang="en-US" altLang="ja-JP" sz="2400" b="1" dirty="0"/>
          </a:p>
          <a:p>
            <a:r>
              <a:rPr kumimoji="1" lang="ja-JP" altLang="en-US" sz="2400" b="1" dirty="0"/>
              <a:t>戻っている</a:t>
            </a:r>
            <a:endParaRPr kumimoji="1" lang="en-US" altLang="ja-JP" sz="2400" b="1" dirty="0"/>
          </a:p>
          <a:p>
            <a:endParaRPr lang="en-US" altLang="ja-JP" sz="2400" b="1" dirty="0"/>
          </a:p>
          <a:p>
            <a:endParaRPr kumimoji="1" lang="ja-JP" altLang="en-US" sz="2400" b="1" dirty="0"/>
          </a:p>
        </p:txBody>
      </p:sp>
      <p:grpSp>
        <p:nvGrpSpPr>
          <p:cNvPr id="9" name="グループ化 8"/>
          <p:cNvGrpSpPr/>
          <p:nvPr/>
        </p:nvGrpSpPr>
        <p:grpSpPr>
          <a:xfrm>
            <a:off x="838200" y="2477016"/>
            <a:ext cx="863600" cy="2374900"/>
            <a:chOff x="1739900" y="2680571"/>
            <a:chExt cx="863600" cy="2374900"/>
          </a:xfrm>
          <a:solidFill>
            <a:schemeClr val="accent1">
              <a:alpha val="60000"/>
            </a:schemeClr>
          </a:solidFill>
          <a:effectLst>
            <a:reflection endPos="0" dist="50800" dir="5400000" sy="-100000" algn="bl" rotWithShape="0"/>
          </a:effectLst>
        </p:grpSpPr>
        <p:sp>
          <p:nvSpPr>
            <p:cNvPr id="7" name="二等辺三角形 6"/>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衛兵</a:t>
              </a:r>
            </a:p>
          </p:txBody>
        </p:sp>
        <p:sp>
          <p:nvSpPr>
            <p:cNvPr id="8" name="楕円 7"/>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838200" y="5014783"/>
            <a:ext cx="800219" cy="461665"/>
          </a:xfrm>
          <a:prstGeom prst="rect">
            <a:avLst/>
          </a:prstGeom>
          <a:noFill/>
        </p:spPr>
        <p:txBody>
          <a:bodyPr wrap="none" rtlCol="0">
            <a:spAutoFit/>
          </a:bodyPr>
          <a:lstStyle/>
          <a:p>
            <a:r>
              <a:rPr kumimoji="1" lang="ja-JP" altLang="en-US" sz="2400" b="1" dirty="0"/>
              <a:t>点滅</a:t>
            </a:r>
          </a:p>
        </p:txBody>
      </p:sp>
      <p:grpSp>
        <p:nvGrpSpPr>
          <p:cNvPr id="11" name="グループ化 10"/>
          <p:cNvGrpSpPr/>
          <p:nvPr/>
        </p:nvGrpSpPr>
        <p:grpSpPr>
          <a:xfrm>
            <a:off x="2761698" y="2477016"/>
            <a:ext cx="863600" cy="2374900"/>
            <a:chOff x="1739900" y="2680571"/>
            <a:chExt cx="863600" cy="2374900"/>
          </a:xfrm>
          <a:solidFill>
            <a:schemeClr val="accent1">
              <a:alpha val="60000"/>
            </a:schemeClr>
          </a:solidFill>
          <a:effectLst>
            <a:reflection endPos="0" dist="50800" dir="5400000" sy="-100000" algn="bl" rotWithShape="0"/>
          </a:effectLst>
        </p:grpSpPr>
        <p:sp>
          <p:nvSpPr>
            <p:cNvPr id="12" name="二等辺三角形 11"/>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4516782" y="2494991"/>
            <a:ext cx="863600" cy="2374900"/>
            <a:chOff x="1739900" y="2680571"/>
            <a:chExt cx="863600" cy="2374900"/>
          </a:xfrm>
          <a:solidFill>
            <a:srgbClr val="FDADF3"/>
          </a:solidFill>
          <a:effectLst>
            <a:reflection endPos="0" dist="50800" dir="5400000" sy="-100000" algn="bl" rotWithShape="0"/>
          </a:effectLst>
        </p:grpSpPr>
        <p:sp>
          <p:nvSpPr>
            <p:cNvPr id="16" name="二等辺三角形 15"/>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4215048" y="5093970"/>
            <a:ext cx="1467068" cy="400110"/>
          </a:xfrm>
          <a:prstGeom prst="rect">
            <a:avLst/>
          </a:prstGeom>
          <a:noFill/>
        </p:spPr>
        <p:txBody>
          <a:bodyPr wrap="none" rtlCol="0">
            <a:spAutoFit/>
          </a:bodyPr>
          <a:lstStyle/>
          <a:p>
            <a:r>
              <a:rPr kumimoji="1" lang="ja-JP" altLang="en-US" sz="2000" b="1" dirty="0"/>
              <a:t>シンデレラ</a:t>
            </a:r>
          </a:p>
        </p:txBody>
      </p:sp>
    </p:spTree>
    <p:extLst>
      <p:ext uri="{BB962C8B-B14F-4D97-AF65-F5344CB8AC3E}">
        <p14:creationId xmlns:p14="http://schemas.microsoft.com/office/powerpoint/2010/main" val="152267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34393"/>
            <a:ext cx="10515600" cy="1325563"/>
          </a:xfrm>
        </p:spPr>
        <p:txBody>
          <a:bodyPr/>
          <a:lstStyle/>
          <a:p>
            <a:r>
              <a:rPr lang="ja-JP" altLang="en-US" b="1" dirty="0"/>
              <a:t>陽動</a:t>
            </a:r>
            <a:r>
              <a:rPr lang="en-US" altLang="ja-JP" b="1" dirty="0"/>
              <a:t>-</a:t>
            </a:r>
            <a:r>
              <a:rPr lang="ja-JP" altLang="en-US" b="1" dirty="0"/>
              <a:t>マウス</a:t>
            </a:r>
            <a:r>
              <a:rPr lang="en-US" altLang="ja-JP" b="1" dirty="0"/>
              <a:t>-</a:t>
            </a:r>
            <a:endParaRPr kumimoji="1" lang="ja-JP" altLang="en-US" b="1" dirty="0"/>
          </a:p>
        </p:txBody>
      </p:sp>
      <p:pic>
        <p:nvPicPr>
          <p:cNvPr id="4" name="コンテンツ プレースホルダー 3"/>
          <p:cNvPicPr>
            <a:picLocks noGrp="1" noChangeAspect="1"/>
          </p:cNvPicPr>
          <p:nvPr>
            <p:ph idx="1"/>
          </p:nvPr>
        </p:nvPicPr>
        <p:blipFill>
          <a:blip r:embed="rId2">
            <a:duotone>
              <a:prstClr val="black"/>
              <a:schemeClr val="bg1">
                <a:tint val="45000"/>
                <a:satMod val="400000"/>
              </a:schemeClr>
            </a:duotone>
            <a:extLst>
              <a:ext uri="{BEBA8EAE-BF5A-486C-A8C5-ECC9F3942E4B}">
                <a14:imgProps xmlns:a14="http://schemas.microsoft.com/office/drawing/2010/main">
                  <a14:imgLayer r:embed="rId3">
                    <a14:imgEffect>
                      <a14:backgroundRemoval t="10000" b="94000" l="10000" r="90000">
                        <a14:foregroundMark x1="73000" y1="82000" x2="73000" y2="82000"/>
                        <a14:foregroundMark x1="62667" y1="92667" x2="62667" y2="92667"/>
                        <a14:foregroundMark x1="43667" y1="94000" x2="43667" y2="94000"/>
                        <a14:backgroundMark x1="53333" y1="46667" x2="53333" y2="46667"/>
                        <a14:backgroundMark x1="53333" y1="53333" x2="53333" y2="53333"/>
                        <a14:backgroundMark x1="59667" y1="46667" x2="59667" y2="46667"/>
                        <a14:backgroundMark x1="59667" y1="46667" x2="59667" y2="46667"/>
                        <a14:backgroundMark x1="63333" y1="42667" x2="63667" y2="39333"/>
                        <a14:backgroundMark x1="63667" y1="32667" x2="63667" y2="32667"/>
                        <a14:backgroundMark x1="55000" y1="20000" x2="55000" y2="20000"/>
                        <a14:backgroundMark x1="46333" y1="49333" x2="46333" y2="49333"/>
                        <a14:backgroundMark x1="46000" y1="40667" x2="46000" y2="40667"/>
                        <a14:backgroundMark x1="46000" y1="39333" x2="45667" y2="37333"/>
                        <a14:backgroundMark x1="45333" y1="34000" x2="45333" y2="34000"/>
                        <a14:backgroundMark x1="44667" y1="27333" x2="44667" y2="27333"/>
                        <a14:backgroundMark x1="37333" y1="42000" x2="37333" y2="42000"/>
                        <a14:backgroundMark x1="40667" y1="44667" x2="40667" y2="44667"/>
                        <a14:backgroundMark x1="49333" y1="60000" x2="49333" y2="60000"/>
                        <a14:backgroundMark x1="47667" y1="68667" x2="47667" y2="68667"/>
                        <a14:backgroundMark x1="55667" y1="71333" x2="55667" y2="71333"/>
                        <a14:backgroundMark x1="46000" y1="72667" x2="46000" y2="72667"/>
                      </a14:backgroundRemoval>
                    </a14:imgEffect>
                  </a14:imgLayer>
                </a14:imgProps>
              </a:ext>
              <a:ext uri="{28A0092B-C50C-407E-A947-70E740481C1C}">
                <a14:useLocalDpi xmlns:a14="http://schemas.microsoft.com/office/drawing/2010/main" val="0"/>
              </a:ext>
            </a:extLst>
          </a:blip>
          <a:stretch>
            <a:fillRect/>
          </a:stretch>
        </p:blipFill>
        <p:spPr>
          <a:xfrm>
            <a:off x="406404" y="2155533"/>
            <a:ext cx="5201902" cy="2600951"/>
          </a:xfrm>
        </p:spPr>
      </p:pic>
      <p:sp>
        <p:nvSpPr>
          <p:cNvPr id="7" name="テキスト ボックス 6"/>
          <p:cNvSpPr txBox="1"/>
          <p:nvPr/>
        </p:nvSpPr>
        <p:spPr>
          <a:xfrm>
            <a:off x="2310348" y="5059470"/>
            <a:ext cx="7571303" cy="2062103"/>
          </a:xfrm>
          <a:prstGeom prst="rect">
            <a:avLst/>
          </a:prstGeom>
          <a:noFill/>
        </p:spPr>
        <p:txBody>
          <a:bodyPr wrap="none" rtlCol="0">
            <a:spAutoFit/>
          </a:bodyPr>
          <a:lstStyle/>
          <a:p>
            <a:r>
              <a:rPr kumimoji="1" lang="ja-JP" altLang="en-US" sz="3200" b="1" dirty="0"/>
              <a:t>左画像のような煙とともに出現</a:t>
            </a:r>
            <a:endParaRPr kumimoji="1" lang="en-US" altLang="ja-JP" sz="3200" b="1" dirty="0"/>
          </a:p>
          <a:p>
            <a:r>
              <a:rPr kumimoji="1" lang="ja-JP" altLang="en-US" sz="3200" b="1" dirty="0"/>
              <a:t>走る時は右画像のような土煙をあげる。</a:t>
            </a:r>
            <a:endParaRPr kumimoji="1" lang="en-US" altLang="ja-JP" sz="3200" b="1" dirty="0"/>
          </a:p>
          <a:p>
            <a:r>
              <a:rPr kumimoji="1" lang="ja-JP" altLang="en-US" sz="3200" b="1" dirty="0"/>
              <a:t>範囲はマウス一匹分ほど。</a:t>
            </a:r>
            <a:endParaRPr kumimoji="1" lang="en-US" altLang="ja-JP" sz="3200" b="1" dirty="0"/>
          </a:p>
          <a:p>
            <a:endParaRPr lang="en-US" altLang="ja-JP" sz="3200" b="1"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198" y="1197549"/>
            <a:ext cx="3140134" cy="3140134"/>
          </a:xfrm>
          <a:prstGeom prst="rect">
            <a:avLst/>
          </a:prstGeom>
        </p:spPr>
      </p:pic>
      <p:pic>
        <p:nvPicPr>
          <p:cNvPr id="6" name="図 5">
            <a:extLst>
              <a:ext uri="{FF2B5EF4-FFF2-40B4-BE49-F238E27FC236}">
                <a16:creationId xmlns:a16="http://schemas.microsoft.com/office/drawing/2014/main" id="{DDB7EBF6-BC46-4E9F-8567-2340E0CBC20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9434" b="92453" l="9748" r="89937">
                        <a14:foregroundMark x1="11635" y1="92453" x2="11635" y2="92453"/>
                        <a14:foregroundMark x1="17610" y1="89937" x2="17610" y2="89937"/>
                      </a14:backgroundRemoval>
                    </a14:imgEffect>
                  </a14:imgLayer>
                </a14:imgProps>
              </a:ext>
              <a:ext uri="{28A0092B-C50C-407E-A947-70E740481C1C}">
                <a14:useLocalDpi xmlns:a14="http://schemas.microsoft.com/office/drawing/2010/main" val="0"/>
              </a:ext>
            </a:extLst>
          </a:blip>
          <a:srcRect t="78494" r="70148"/>
          <a:stretch/>
        </p:blipFill>
        <p:spPr>
          <a:xfrm>
            <a:off x="5173921" y="1919336"/>
            <a:ext cx="7876278" cy="283714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100" y="1359956"/>
            <a:ext cx="3140134" cy="3140134"/>
          </a:xfrm>
          <a:prstGeom prst="rect">
            <a:avLst/>
          </a:prstGeom>
        </p:spPr>
      </p:pic>
    </p:spTree>
    <p:extLst>
      <p:ext uri="{BB962C8B-B14F-4D97-AF65-F5344CB8AC3E}">
        <p14:creationId xmlns:p14="http://schemas.microsoft.com/office/powerpoint/2010/main" val="304013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0866E3D2-FF33-4AD5-90DE-B7667F70410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434" b="92453" l="9748" r="89937">
                        <a14:foregroundMark x1="11635" y1="92453" x2="11635" y2="92453"/>
                        <a14:foregroundMark x1="17610" y1="89937" x2="17610" y2="89937"/>
                      </a14:backgroundRemoval>
                    </a14:imgEffect>
                  </a14:imgLayer>
                </a14:imgProps>
              </a:ext>
              <a:ext uri="{28A0092B-C50C-407E-A947-70E740481C1C}">
                <a14:useLocalDpi xmlns:a14="http://schemas.microsoft.com/office/drawing/2010/main" val="0"/>
              </a:ext>
            </a:extLst>
          </a:blip>
          <a:srcRect t="78494" r="70148"/>
          <a:stretch/>
        </p:blipFill>
        <p:spPr>
          <a:xfrm>
            <a:off x="4858864" y="3179659"/>
            <a:ext cx="7239000" cy="2607592"/>
          </a:xfrm>
          <a:prstGeom prst="rect">
            <a:avLst/>
          </a:prstGeom>
        </p:spPr>
      </p:pic>
      <p:sp>
        <p:nvSpPr>
          <p:cNvPr id="2" name="タイトル 1">
            <a:extLst>
              <a:ext uri="{FF2B5EF4-FFF2-40B4-BE49-F238E27FC236}">
                <a16:creationId xmlns:a16="http://schemas.microsoft.com/office/drawing/2014/main" id="{522F2C06-3CED-4B18-85D8-C1B26E34CCFD}"/>
              </a:ext>
            </a:extLst>
          </p:cNvPr>
          <p:cNvSpPr>
            <a:spLocks noGrp="1"/>
          </p:cNvSpPr>
          <p:nvPr>
            <p:ph type="title"/>
          </p:nvPr>
        </p:nvSpPr>
        <p:spPr/>
        <p:txBody>
          <a:bodyPr/>
          <a:lstStyle/>
          <a:p>
            <a:r>
              <a:rPr kumimoji="1" lang="ja-JP" altLang="en-US" b="1" dirty="0"/>
              <a:t>走る（衛兵、シンデレラ）</a:t>
            </a:r>
          </a:p>
        </p:txBody>
      </p:sp>
      <p:sp>
        <p:nvSpPr>
          <p:cNvPr id="4" name="テキスト ボックス 3">
            <a:extLst>
              <a:ext uri="{FF2B5EF4-FFF2-40B4-BE49-F238E27FC236}">
                <a16:creationId xmlns:a16="http://schemas.microsoft.com/office/drawing/2014/main" id="{3B98A18E-4DC2-4ED2-88B3-6F81B3E18E44}"/>
              </a:ext>
            </a:extLst>
          </p:cNvPr>
          <p:cNvSpPr txBox="1"/>
          <p:nvPr/>
        </p:nvSpPr>
        <p:spPr>
          <a:xfrm>
            <a:off x="1728132" y="5469179"/>
            <a:ext cx="7551632" cy="1200329"/>
          </a:xfrm>
          <a:prstGeom prst="rect">
            <a:avLst/>
          </a:prstGeom>
          <a:noFill/>
        </p:spPr>
        <p:txBody>
          <a:bodyPr wrap="square" rtlCol="0">
            <a:spAutoFit/>
          </a:bodyPr>
          <a:lstStyle/>
          <a:p>
            <a:r>
              <a:rPr lang="ja-JP" altLang="en-US" sz="2400" b="1" dirty="0"/>
              <a:t>白くて薄い砂埃をたてながら走る。</a:t>
            </a:r>
            <a:endParaRPr lang="en-US" altLang="ja-JP" sz="2400" b="1" dirty="0"/>
          </a:p>
          <a:p>
            <a:r>
              <a:rPr kumimoji="1" lang="ja-JP" altLang="en-US" sz="2400" b="1" dirty="0"/>
              <a:t>エフェクトはネズミが走るときと同じものを使う。</a:t>
            </a:r>
            <a:endParaRPr kumimoji="1" lang="en-US" altLang="ja-JP" sz="2400" b="1" dirty="0"/>
          </a:p>
          <a:p>
            <a:r>
              <a:rPr kumimoji="1" lang="ja-JP" altLang="en-US" sz="2400" b="1" dirty="0"/>
              <a:t>砂煙の量は全キャラ同じ。</a:t>
            </a:r>
          </a:p>
        </p:txBody>
      </p:sp>
      <p:pic>
        <p:nvPicPr>
          <p:cNvPr id="6" name="図 5">
            <a:extLst>
              <a:ext uri="{FF2B5EF4-FFF2-40B4-BE49-F238E27FC236}">
                <a16:creationId xmlns:a16="http://schemas.microsoft.com/office/drawing/2014/main" id="{DDB7EBF6-BC46-4E9F-8567-2340E0CBC20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434" b="92453" l="9748" r="89937">
                        <a14:foregroundMark x1="11635" y1="92453" x2="11635" y2="92453"/>
                        <a14:foregroundMark x1="17610" y1="89937" x2="17610" y2="89937"/>
                      </a14:backgroundRemoval>
                    </a14:imgEffect>
                  </a14:imgLayer>
                </a14:imgProps>
              </a:ext>
              <a:ext uri="{28A0092B-C50C-407E-A947-70E740481C1C}">
                <a14:useLocalDpi xmlns:a14="http://schemas.microsoft.com/office/drawing/2010/main" val="0"/>
              </a:ext>
            </a:extLst>
          </a:blip>
          <a:srcRect t="78494" r="70148"/>
          <a:stretch/>
        </p:blipFill>
        <p:spPr>
          <a:xfrm>
            <a:off x="-520700" y="3166684"/>
            <a:ext cx="7239000" cy="2607592"/>
          </a:xfrm>
          <a:prstGeom prst="rect">
            <a:avLst/>
          </a:prstGeom>
        </p:spPr>
      </p:pic>
      <p:grpSp>
        <p:nvGrpSpPr>
          <p:cNvPr id="7" name="グループ化 6"/>
          <p:cNvGrpSpPr/>
          <p:nvPr/>
        </p:nvGrpSpPr>
        <p:grpSpPr>
          <a:xfrm>
            <a:off x="1315973" y="1888853"/>
            <a:ext cx="1214718" cy="3256413"/>
            <a:chOff x="1739900" y="2680571"/>
            <a:chExt cx="863600" cy="2374900"/>
          </a:xfrm>
          <a:solidFill>
            <a:schemeClr val="accent1"/>
          </a:solidFill>
          <a:effectLst>
            <a:reflection endPos="0" dist="50800" dir="5400000" sy="-100000" algn="bl" rotWithShape="0"/>
          </a:effectLst>
        </p:grpSpPr>
        <p:sp>
          <p:nvSpPr>
            <p:cNvPr id="9" name="二等辺三角形 8"/>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1468775" y="2217546"/>
            <a:ext cx="909113" cy="523220"/>
          </a:xfrm>
          <a:prstGeom prst="rect">
            <a:avLst/>
          </a:prstGeom>
          <a:noFill/>
        </p:spPr>
        <p:txBody>
          <a:bodyPr wrap="square" rtlCol="0">
            <a:spAutoFit/>
          </a:bodyPr>
          <a:lstStyle/>
          <a:p>
            <a:r>
              <a:rPr kumimoji="1" lang="ja-JP" altLang="en-US" sz="2800" b="1" dirty="0"/>
              <a:t>衛兵</a:t>
            </a:r>
          </a:p>
        </p:txBody>
      </p:sp>
      <p:grpSp>
        <p:nvGrpSpPr>
          <p:cNvPr id="12" name="グループ化 11"/>
          <p:cNvGrpSpPr/>
          <p:nvPr/>
        </p:nvGrpSpPr>
        <p:grpSpPr>
          <a:xfrm>
            <a:off x="6789673" y="1888853"/>
            <a:ext cx="1214718" cy="3256413"/>
            <a:chOff x="1739900" y="2680571"/>
            <a:chExt cx="863600" cy="2374900"/>
          </a:xfrm>
          <a:solidFill>
            <a:srgbClr val="FDADF3"/>
          </a:solidFill>
          <a:effectLst>
            <a:reflection endPos="0" dist="50800" dir="5400000" sy="-100000" algn="bl" rotWithShape="0"/>
          </a:effectLst>
        </p:grpSpPr>
        <p:sp>
          <p:nvSpPr>
            <p:cNvPr id="13" name="二等辺三角形 12"/>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6942475" y="2217546"/>
            <a:ext cx="909113" cy="523220"/>
          </a:xfrm>
          <a:prstGeom prst="rect">
            <a:avLst/>
          </a:prstGeom>
          <a:noFill/>
        </p:spPr>
        <p:txBody>
          <a:bodyPr wrap="square" rtlCol="0">
            <a:spAutoFit/>
          </a:bodyPr>
          <a:lstStyle/>
          <a:p>
            <a:r>
              <a:rPr kumimoji="1" lang="ja-JP" altLang="en-US" sz="2800" b="1" dirty="0"/>
              <a:t>シン</a:t>
            </a:r>
          </a:p>
        </p:txBody>
      </p:sp>
      <p:sp>
        <p:nvSpPr>
          <p:cNvPr id="5" name="次の値と等しい 4">
            <a:extLst>
              <a:ext uri="{FF2B5EF4-FFF2-40B4-BE49-F238E27FC236}">
                <a16:creationId xmlns:a16="http://schemas.microsoft.com/office/drawing/2014/main" id="{71F3A975-ACD2-426B-975F-9A53B31C7B69}"/>
              </a:ext>
            </a:extLst>
          </p:cNvPr>
          <p:cNvSpPr/>
          <p:nvPr/>
        </p:nvSpPr>
        <p:spPr>
          <a:xfrm>
            <a:off x="4858864" y="3323769"/>
            <a:ext cx="987105" cy="65643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806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5289" y="1640113"/>
            <a:ext cx="2314108" cy="2284732"/>
          </a:xfrm>
          <a:prstGeom prst="rect">
            <a:avLst/>
          </a:prstGeom>
        </p:spPr>
      </p:pic>
      <p:sp>
        <p:nvSpPr>
          <p:cNvPr id="2" name="タイトル 1"/>
          <p:cNvSpPr>
            <a:spLocks noGrp="1"/>
          </p:cNvSpPr>
          <p:nvPr>
            <p:ph type="title"/>
          </p:nvPr>
        </p:nvSpPr>
        <p:spPr/>
        <p:txBody>
          <a:bodyPr/>
          <a:lstStyle/>
          <a:p>
            <a:r>
              <a:rPr kumimoji="1" lang="ja-JP" altLang="en-US" b="1" dirty="0"/>
              <a:t>隠密</a:t>
            </a:r>
            <a:r>
              <a:rPr kumimoji="1" lang="en-US" altLang="ja-JP" b="1" dirty="0"/>
              <a:t>-</a:t>
            </a:r>
            <a:r>
              <a:rPr kumimoji="1" lang="ja-JP" altLang="en-US" b="1" dirty="0"/>
              <a:t>パンプキン</a:t>
            </a:r>
            <a:r>
              <a:rPr kumimoji="1" lang="en-US" altLang="ja-JP" b="1" dirty="0"/>
              <a:t>-</a:t>
            </a:r>
            <a:endParaRPr kumimoji="1" lang="ja-JP" altLang="en-US" b="1"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2846" y="1390287"/>
            <a:ext cx="2688793" cy="3228029"/>
          </a:xfrm>
          <a:ln>
            <a:solidFill>
              <a:schemeClr val="bg1">
                <a:lumMod val="85000"/>
              </a:schemeClr>
            </a:solidFill>
          </a:ln>
        </p:spPr>
      </p:pic>
      <p:pic>
        <p:nvPicPr>
          <p:cNvPr id="6" name="コンテンツ プレースホルダー 3"/>
          <p:cNvPicPr>
            <a:picLocks noChangeAspect="1"/>
          </p:cNvPicPr>
          <p:nvPr/>
        </p:nvPicPr>
        <p:blipFill>
          <a:blip r:embed="rId4">
            <a:extLst>
              <a:ext uri="{BEBA8EAE-BF5A-486C-A8C5-ECC9F3942E4B}">
                <a14:imgProps xmlns:a14="http://schemas.microsoft.com/office/drawing/2010/main">
                  <a14:imgLayer r:embed="rId5">
                    <a14:imgEffect>
                      <a14:backgroundRemoval t="10000" b="94000" l="10000" r="90000">
                        <a14:foregroundMark x1="73000" y1="82000" x2="73000" y2="82000"/>
                        <a14:foregroundMark x1="62667" y1="92667" x2="62667" y2="92667"/>
                        <a14:foregroundMark x1="43667" y1="94000" x2="43667" y2="94000"/>
                        <a14:backgroundMark x1="53333" y1="46667" x2="53333" y2="46667"/>
                        <a14:backgroundMark x1="53333" y1="53333" x2="53333" y2="53333"/>
                        <a14:backgroundMark x1="59667" y1="46667" x2="59667" y2="46667"/>
                        <a14:backgroundMark x1="59667" y1="46667" x2="59667" y2="46667"/>
                        <a14:backgroundMark x1="63333" y1="42667" x2="63667" y2="39333"/>
                        <a14:backgroundMark x1="63667" y1="32667" x2="63667" y2="32667"/>
                        <a14:backgroundMark x1="55000" y1="20000" x2="55000" y2="20000"/>
                        <a14:backgroundMark x1="46333" y1="49333" x2="46333" y2="49333"/>
                        <a14:backgroundMark x1="46000" y1="40667" x2="46000" y2="40667"/>
                        <a14:backgroundMark x1="46000" y1="39333" x2="45667" y2="37333"/>
                        <a14:backgroundMark x1="45333" y1="34000" x2="45333" y2="34000"/>
                        <a14:backgroundMark x1="44667" y1="27333" x2="44667" y2="27333"/>
                        <a14:backgroundMark x1="37333" y1="42000" x2="37333" y2="42000"/>
                        <a14:backgroundMark x1="40667" y1="44667" x2="40667" y2="44667"/>
                        <a14:backgroundMark x1="49333" y1="60000" x2="49333" y2="60000"/>
                        <a14:backgroundMark x1="47667" y1="68667" x2="47667" y2="68667"/>
                        <a14:backgroundMark x1="55667" y1="71333" x2="55667" y2="71333"/>
                        <a14:backgroundMark x1="46000" y1="72667" x2="46000" y2="72667"/>
                      </a14:backgroundRemoval>
                    </a14:imgEffect>
                  </a14:imgLayer>
                </a14:imgProps>
              </a:ext>
              <a:ext uri="{28A0092B-C50C-407E-A947-70E740481C1C}">
                <a14:useLocalDpi xmlns:a14="http://schemas.microsoft.com/office/drawing/2010/main" val="0"/>
              </a:ext>
            </a:extLst>
          </a:blip>
          <a:stretch>
            <a:fillRect/>
          </a:stretch>
        </p:blipFill>
        <p:spPr>
          <a:xfrm>
            <a:off x="6302644" y="1505853"/>
            <a:ext cx="6456056" cy="3228028"/>
          </a:xfrm>
          <a:prstGeom prst="rect">
            <a:avLst/>
          </a:prstGeom>
        </p:spPr>
      </p:pic>
      <p:sp>
        <p:nvSpPr>
          <p:cNvPr id="7" name="テキスト ボックス 6"/>
          <p:cNvSpPr txBox="1"/>
          <p:nvPr/>
        </p:nvSpPr>
        <p:spPr>
          <a:xfrm>
            <a:off x="7387389" y="2815389"/>
            <a:ext cx="184731" cy="369332"/>
          </a:xfrm>
          <a:prstGeom prst="rect">
            <a:avLst/>
          </a:prstGeom>
          <a:noFill/>
        </p:spPr>
        <p:txBody>
          <a:bodyPr wrap="none" rtlCol="0">
            <a:spAutoFit/>
          </a:bodyPr>
          <a:lstStyle/>
          <a:p>
            <a:endParaRPr kumimoji="1" lang="ja-JP" altLang="en-US"/>
          </a:p>
        </p:txBody>
      </p:sp>
      <p:pic>
        <p:nvPicPr>
          <p:cNvPr id="10" name="図 9">
            <a:extLst>
              <a:ext uri="{FF2B5EF4-FFF2-40B4-BE49-F238E27FC236}">
                <a16:creationId xmlns:a16="http://schemas.microsoft.com/office/drawing/2014/main" id="{21C3CBED-1B06-45FC-BC45-E02CA48E1E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54105" y="2069738"/>
            <a:ext cx="2800635" cy="2548578"/>
          </a:xfrm>
          <a:prstGeom prst="rect">
            <a:avLst/>
          </a:prstGeom>
        </p:spPr>
      </p:pic>
      <p:sp>
        <p:nvSpPr>
          <p:cNvPr id="11" name="矢印: 右 10">
            <a:extLst>
              <a:ext uri="{FF2B5EF4-FFF2-40B4-BE49-F238E27FC236}">
                <a16:creationId xmlns:a16="http://schemas.microsoft.com/office/drawing/2014/main" id="{8BE24DCE-05D6-4BED-A45E-C5C2BF93545C}"/>
              </a:ext>
            </a:extLst>
          </p:cNvPr>
          <p:cNvSpPr/>
          <p:nvPr/>
        </p:nvSpPr>
        <p:spPr>
          <a:xfrm>
            <a:off x="3730527" y="2737231"/>
            <a:ext cx="1167217" cy="1077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0160B56-FDB4-428C-8C97-F157EE1D9366}"/>
              </a:ext>
            </a:extLst>
          </p:cNvPr>
          <p:cNvSpPr/>
          <p:nvPr/>
        </p:nvSpPr>
        <p:spPr>
          <a:xfrm>
            <a:off x="6671131" y="2768549"/>
            <a:ext cx="1167217" cy="1077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83F8BED-2038-42ED-8C7E-40E76C745626}"/>
              </a:ext>
            </a:extLst>
          </p:cNvPr>
          <p:cNvSpPr txBox="1"/>
          <p:nvPr/>
        </p:nvSpPr>
        <p:spPr>
          <a:xfrm>
            <a:off x="1026558" y="4823337"/>
            <a:ext cx="10138884" cy="1938992"/>
          </a:xfrm>
          <a:prstGeom prst="rect">
            <a:avLst/>
          </a:prstGeom>
          <a:noFill/>
        </p:spPr>
        <p:txBody>
          <a:bodyPr wrap="square" rtlCol="0">
            <a:spAutoFit/>
          </a:bodyPr>
          <a:lstStyle/>
          <a:p>
            <a:r>
              <a:rPr kumimoji="1" lang="ja-JP" altLang="en-US" sz="2400" b="1" dirty="0"/>
              <a:t>コマンドを入力すると、ゼル伝のごとく一回転して懐からカボチャを取り出す。</a:t>
            </a:r>
            <a:endParaRPr kumimoji="1" lang="en-US" altLang="ja-JP" sz="2400" b="1" dirty="0"/>
          </a:p>
          <a:p>
            <a:r>
              <a:rPr kumimoji="1" lang="ja-JP" altLang="en-US" sz="2400" b="1" dirty="0"/>
              <a:t>このカボチャには、常にきらきらしたエフェクトがかかっている。</a:t>
            </a:r>
            <a:endParaRPr kumimoji="1" lang="en-US" altLang="ja-JP" sz="2400" b="1" dirty="0"/>
          </a:p>
          <a:p>
            <a:r>
              <a:rPr kumimoji="1" lang="ja-JP" altLang="en-US" sz="2400" b="1" dirty="0"/>
              <a:t>取り出した後は頭上に掲げそのまま被るが、カボチャが接地するとき、一回り外くらいの範囲で土煙が出る。</a:t>
            </a:r>
            <a:endParaRPr kumimoji="1" lang="en-US" altLang="ja-JP" sz="2400" b="1" dirty="0"/>
          </a:p>
        </p:txBody>
      </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9233" y="1246491"/>
            <a:ext cx="1471612" cy="1452931"/>
          </a:xfrm>
          <a:prstGeom prst="rect">
            <a:avLst/>
          </a:prstGeom>
        </p:spPr>
      </p:pic>
      <p:grpSp>
        <p:nvGrpSpPr>
          <p:cNvPr id="16" name="グループ化 15"/>
          <p:cNvGrpSpPr/>
          <p:nvPr/>
        </p:nvGrpSpPr>
        <p:grpSpPr>
          <a:xfrm>
            <a:off x="4621523" y="1309433"/>
            <a:ext cx="2102527" cy="1431179"/>
            <a:chOff x="4621523" y="1309433"/>
            <a:chExt cx="2102527" cy="1431179"/>
          </a:xfrm>
        </p:grpSpPr>
        <p:pic>
          <p:nvPicPr>
            <p:cNvPr id="14" name="図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21523" y="1309433"/>
              <a:ext cx="1305652" cy="979239"/>
            </a:xfrm>
            <a:prstGeom prst="rect">
              <a:avLst/>
            </a:prstGeom>
          </p:spPr>
        </p:pic>
        <p:pic>
          <p:nvPicPr>
            <p:cNvPr id="15" name="図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05039" y="2051354"/>
              <a:ext cx="919011" cy="689258"/>
            </a:xfrm>
            <a:prstGeom prst="rect">
              <a:avLst/>
            </a:prstGeom>
          </p:spPr>
        </p:pic>
      </p:grpSp>
      <p:grpSp>
        <p:nvGrpSpPr>
          <p:cNvPr id="17" name="グループ化 16"/>
          <p:cNvGrpSpPr/>
          <p:nvPr/>
        </p:nvGrpSpPr>
        <p:grpSpPr>
          <a:xfrm>
            <a:off x="835990" y="1912797"/>
            <a:ext cx="1419684" cy="966371"/>
            <a:chOff x="4621523" y="1309433"/>
            <a:chExt cx="2102527" cy="1431179"/>
          </a:xfrm>
        </p:grpSpPr>
        <p:pic>
          <p:nvPicPr>
            <p:cNvPr id="18" name="図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21523" y="1309433"/>
              <a:ext cx="1305652" cy="979239"/>
            </a:xfrm>
            <a:prstGeom prst="rect">
              <a:avLst/>
            </a:prstGeom>
          </p:spPr>
        </p:pic>
        <p:pic>
          <p:nvPicPr>
            <p:cNvPr id="19" name="図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05039" y="2051354"/>
              <a:ext cx="919011" cy="689258"/>
            </a:xfrm>
            <a:prstGeom prst="rect">
              <a:avLst/>
            </a:prstGeom>
          </p:spPr>
        </p:pic>
      </p:grpSp>
      <p:grpSp>
        <p:nvGrpSpPr>
          <p:cNvPr id="21" name="グループ化 20"/>
          <p:cNvGrpSpPr/>
          <p:nvPr/>
        </p:nvGrpSpPr>
        <p:grpSpPr>
          <a:xfrm>
            <a:off x="8047579" y="1912276"/>
            <a:ext cx="3306223" cy="2053759"/>
            <a:chOff x="4621522" y="1309432"/>
            <a:chExt cx="2102528" cy="1431180"/>
          </a:xfrm>
        </p:grpSpPr>
        <p:pic>
          <p:nvPicPr>
            <p:cNvPr id="22" name="図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21522" y="1309432"/>
              <a:ext cx="1305652" cy="979238"/>
            </a:xfrm>
            <a:prstGeom prst="rect">
              <a:avLst/>
            </a:prstGeom>
          </p:spPr>
        </p:pic>
        <p:pic>
          <p:nvPicPr>
            <p:cNvPr id="23" name="図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05039" y="2051354"/>
              <a:ext cx="919011" cy="689258"/>
            </a:xfrm>
            <a:prstGeom prst="rect">
              <a:avLst/>
            </a:prstGeom>
          </p:spPr>
        </p:pic>
      </p:grpSp>
    </p:spTree>
    <p:extLst>
      <p:ext uri="{BB962C8B-B14F-4D97-AF65-F5344CB8AC3E}">
        <p14:creationId xmlns:p14="http://schemas.microsoft.com/office/powerpoint/2010/main" val="10558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0B3BE0-1611-49B6-929E-81D126EE8649}"/>
              </a:ext>
            </a:extLst>
          </p:cNvPr>
          <p:cNvSpPr>
            <a:spLocks noGrp="1"/>
          </p:cNvSpPr>
          <p:nvPr>
            <p:ph type="title"/>
          </p:nvPr>
        </p:nvSpPr>
        <p:spPr/>
        <p:txBody>
          <a:bodyPr/>
          <a:lstStyle/>
          <a:p>
            <a:r>
              <a:rPr kumimoji="1" lang="ja-JP" altLang="en-US" b="1" dirty="0"/>
              <a:t>シンデレラ・その他</a:t>
            </a:r>
          </a:p>
        </p:txBody>
      </p:sp>
      <p:pic>
        <p:nvPicPr>
          <p:cNvPr id="5" name="コンテンツ プレースホルダー 4">
            <a:extLst>
              <a:ext uri="{FF2B5EF4-FFF2-40B4-BE49-F238E27FC236}">
                <a16:creationId xmlns:a16="http://schemas.microsoft.com/office/drawing/2014/main" id="{8C944708-9645-4599-B3C9-FE81E2EAC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08" y="1690688"/>
            <a:ext cx="2553297" cy="2095717"/>
          </a:xfrm>
        </p:spPr>
      </p:pic>
      <p:sp>
        <p:nvSpPr>
          <p:cNvPr id="6" name="テキスト ボックス 5">
            <a:extLst>
              <a:ext uri="{FF2B5EF4-FFF2-40B4-BE49-F238E27FC236}">
                <a16:creationId xmlns:a16="http://schemas.microsoft.com/office/drawing/2014/main" id="{1BCC4D88-1F88-45C6-BF37-D51A9BD2E37B}"/>
              </a:ext>
            </a:extLst>
          </p:cNvPr>
          <p:cNvSpPr txBox="1"/>
          <p:nvPr/>
        </p:nvSpPr>
        <p:spPr>
          <a:xfrm>
            <a:off x="3009374" y="2413337"/>
            <a:ext cx="2767971" cy="1015663"/>
          </a:xfrm>
          <a:prstGeom prst="rect">
            <a:avLst/>
          </a:prstGeom>
          <a:noFill/>
        </p:spPr>
        <p:txBody>
          <a:bodyPr wrap="square" rtlCol="0">
            <a:spAutoFit/>
          </a:bodyPr>
          <a:lstStyle/>
          <a:p>
            <a:r>
              <a:rPr kumimoji="1" lang="en-US" altLang="ja-JP" sz="2000" b="1" dirty="0"/>
              <a:t>【</a:t>
            </a:r>
            <a:r>
              <a:rPr kumimoji="1" lang="ja-JP" altLang="en-US" sz="2000" b="1" dirty="0"/>
              <a:t>ストーキング</a:t>
            </a:r>
            <a:r>
              <a:rPr kumimoji="1" lang="en-US" altLang="ja-JP" sz="2000" b="1" dirty="0"/>
              <a:t>】</a:t>
            </a:r>
          </a:p>
          <a:p>
            <a:r>
              <a:rPr kumimoji="1" lang="ja-JP" altLang="en-US" sz="2000" b="1" dirty="0"/>
              <a:t>羽ペンが軌跡にそって動くアニメーション。</a:t>
            </a:r>
            <a:endParaRPr kumimoji="1" lang="en-US" altLang="ja-JP" sz="2000" b="1" dirty="0"/>
          </a:p>
        </p:txBody>
      </p:sp>
      <p:pic>
        <p:nvPicPr>
          <p:cNvPr id="8" name="図 7">
            <a:extLst>
              <a:ext uri="{FF2B5EF4-FFF2-40B4-BE49-F238E27FC236}">
                <a16:creationId xmlns:a16="http://schemas.microsoft.com/office/drawing/2014/main" id="{62AC122C-0EFB-4A0B-B910-EC3B2C77E2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2222" y1="33974" x2="52222" y2="33974"/>
                        <a14:foregroundMark x1="51778" y1="43590" x2="51111" y2="45299"/>
                        <a14:foregroundMark x1="45111" y1="72222" x2="45111" y2="72222"/>
                        <a14:foregroundMark x1="45111" y1="72222" x2="45111" y2="72222"/>
                        <a14:backgroundMark x1="22000" y1="45299" x2="22000" y2="45299"/>
                        <a14:backgroundMark x1="34000" y1="32265" x2="30889" y2="32906"/>
                        <a14:backgroundMark x1="30444" y1="32906" x2="29111" y2="51068"/>
                        <a14:backgroundMark x1="29111" y1="38462" x2="39333" y2="56197"/>
                        <a14:backgroundMark x1="39333" y1="56197" x2="39333" y2="56197"/>
                        <a14:backgroundMark x1="38667" y1="37393" x2="32667" y2="59829"/>
                        <a14:backgroundMark x1="32667" y1="59829" x2="28667" y2="35256"/>
                        <a14:backgroundMark x1="28667" y1="35256" x2="35111" y2="63034"/>
                        <a14:backgroundMark x1="26667" y1="26068" x2="18667" y2="53632"/>
                        <a14:backgroundMark x1="18667" y1="53632" x2="14222" y2="17735"/>
                        <a14:backgroundMark x1="14222" y1="17735" x2="14444" y2="39316"/>
                        <a14:backgroundMark x1="14444" y1="39316" x2="20889" y2="45940"/>
                        <a14:backgroundMark x1="26667" y1="31624" x2="26667" y2="56838"/>
                        <a14:backgroundMark x1="26667" y1="56838" x2="29111" y2="19658"/>
                        <a14:backgroundMark x1="21333" y1="38462" x2="56222" y2="1923"/>
                        <a14:backgroundMark x1="56222" y1="1923" x2="58889" y2="214"/>
                        <a14:backgroundMark x1="57556" y1="11752" x2="22000" y2="39103"/>
                        <a14:backgroundMark x1="62444" y1="8333" x2="94222" y2="64316"/>
                        <a14:backgroundMark x1="94222" y1="64316" x2="95111" y2="66453"/>
                        <a14:backgroundMark x1="57111" y1="10470" x2="91556" y2="60897"/>
                        <a14:backgroundMark x1="61778" y1="15598" x2="60667" y2="83120"/>
                        <a14:backgroundMark x1="55333" y1="53846" x2="60667" y2="87607"/>
                        <a14:backgroundMark x1="56444" y1="66453" x2="45333" y2="84402"/>
                        <a14:backgroundMark x1="45333" y1="84402" x2="28667" y2="89316"/>
                        <a14:backgroundMark x1="28000" y1="72222" x2="24444" y2="32906"/>
                        <a14:backgroundMark x1="19111" y1="48718" x2="20889" y2="70726"/>
                        <a14:backgroundMark x1="20889" y1="70726" x2="34000" y2="99145"/>
                        <a14:backgroundMark x1="30889" y1="79701" x2="28000" y2="63034"/>
                        <a14:backgroundMark x1="32222" y1="66453" x2="43333" y2="91026"/>
                        <a14:backgroundMark x1="32222" y1="72863" x2="40444" y2="28846"/>
                        <a14:backgroundMark x1="42889" y1="18590" x2="43333" y2="57479"/>
                        <a14:backgroundMark x1="47556" y1="22009" x2="47556" y2="22009"/>
                        <a14:backgroundMark x1="46444" y1="25427" x2="46444" y2="27137"/>
                        <a14:backgroundMark x1="84444" y1="59188" x2="84444" y2="57479"/>
                        <a14:backgroundMark x1="74222" y1="32906" x2="73778" y2="65385"/>
                        <a14:backgroundMark x1="68889" y1="28846" x2="62444" y2="48077"/>
                        <a14:backgroundMark x1="62444" y1="48077" x2="61778" y2="72222"/>
                        <a14:backgroundMark x1="35778" y1="64744" x2="35778" y2="64744"/>
                        <a14:backgroundMark x1="36889" y1="67735" x2="36889" y2="67735"/>
                        <a14:backgroundMark x1="42889" y1="60897" x2="30444" y2="73291"/>
                      </a14:backgroundRemoval>
                    </a14:imgEffect>
                  </a14:imgLayer>
                </a14:imgProps>
              </a:ext>
              <a:ext uri="{28A0092B-C50C-407E-A947-70E740481C1C}">
                <a14:useLocalDpi xmlns:a14="http://schemas.microsoft.com/office/drawing/2010/main" val="0"/>
              </a:ext>
            </a:extLst>
          </a:blip>
          <a:stretch>
            <a:fillRect/>
          </a:stretch>
        </p:blipFill>
        <p:spPr>
          <a:xfrm>
            <a:off x="456076" y="4196342"/>
            <a:ext cx="2332760" cy="2426070"/>
          </a:xfrm>
          <a:prstGeom prst="rect">
            <a:avLst/>
          </a:prstGeom>
        </p:spPr>
      </p:pic>
      <p:sp>
        <p:nvSpPr>
          <p:cNvPr id="9" name="テキスト ボックス 8">
            <a:extLst>
              <a:ext uri="{FF2B5EF4-FFF2-40B4-BE49-F238E27FC236}">
                <a16:creationId xmlns:a16="http://schemas.microsoft.com/office/drawing/2014/main" id="{8D73FED9-5818-489F-A7E0-F96FD5F3D65E}"/>
              </a:ext>
            </a:extLst>
          </p:cNvPr>
          <p:cNvSpPr txBox="1"/>
          <p:nvPr/>
        </p:nvSpPr>
        <p:spPr>
          <a:xfrm>
            <a:off x="3009374" y="4593769"/>
            <a:ext cx="2767971" cy="1631216"/>
          </a:xfrm>
          <a:prstGeom prst="rect">
            <a:avLst/>
          </a:prstGeom>
          <a:noFill/>
        </p:spPr>
        <p:txBody>
          <a:bodyPr wrap="square" rtlCol="0">
            <a:spAutoFit/>
          </a:bodyPr>
          <a:lstStyle/>
          <a:p>
            <a:r>
              <a:rPr lang="en-US" altLang="ja-JP" sz="2000" b="1" dirty="0"/>
              <a:t>【</a:t>
            </a:r>
            <a:r>
              <a:rPr lang="ja-JP" altLang="en-US" sz="2000" b="1" dirty="0"/>
              <a:t>被発見</a:t>
            </a:r>
            <a:r>
              <a:rPr lang="en-US" altLang="ja-JP" sz="2000" b="1" dirty="0"/>
              <a:t>】</a:t>
            </a:r>
            <a:endParaRPr kumimoji="1" lang="en-US" altLang="ja-JP" sz="2000" b="1" dirty="0"/>
          </a:p>
          <a:p>
            <a:r>
              <a:rPr kumimoji="1" lang="ja-JP" altLang="en-US" sz="2000" b="1" dirty="0"/>
              <a:t>衛兵に見つかった時に「ピン！」といった感じで出現。</a:t>
            </a:r>
            <a:endParaRPr kumimoji="1" lang="en-US" altLang="ja-JP" sz="2000" b="1" dirty="0"/>
          </a:p>
          <a:p>
            <a:r>
              <a:rPr kumimoji="1" lang="ja-JP" altLang="en-US" sz="2000" b="1" dirty="0"/>
              <a:t>表示は２</a:t>
            </a:r>
            <a:r>
              <a:rPr kumimoji="1" lang="en-US" altLang="ja-JP" sz="2000" b="1" dirty="0"/>
              <a:t>D</a:t>
            </a:r>
            <a:r>
              <a:rPr kumimoji="1" lang="ja-JP" altLang="en-US" sz="2000" b="1" dirty="0"/>
              <a:t>で。</a:t>
            </a:r>
            <a:endParaRPr kumimoji="1" lang="en-US" altLang="ja-JP" sz="2000" b="1" dirty="0"/>
          </a:p>
        </p:txBody>
      </p:sp>
      <p:grpSp>
        <p:nvGrpSpPr>
          <p:cNvPr id="13" name="グループ化 12">
            <a:extLst>
              <a:ext uri="{FF2B5EF4-FFF2-40B4-BE49-F238E27FC236}">
                <a16:creationId xmlns:a16="http://schemas.microsoft.com/office/drawing/2014/main" id="{1AFE117A-9480-47D3-BF93-84EAA4FD5060}"/>
              </a:ext>
            </a:extLst>
          </p:cNvPr>
          <p:cNvGrpSpPr/>
          <p:nvPr/>
        </p:nvGrpSpPr>
        <p:grpSpPr>
          <a:xfrm>
            <a:off x="7234815" y="2154004"/>
            <a:ext cx="541780" cy="1512660"/>
            <a:chOff x="1739900" y="2680571"/>
            <a:chExt cx="863600" cy="2374900"/>
          </a:xfrm>
          <a:solidFill>
            <a:srgbClr val="FDADF3"/>
          </a:solidFill>
          <a:effectLst>
            <a:reflection endPos="0" dist="50800" dir="5400000" sy="-100000" algn="bl" rotWithShape="0"/>
          </a:effectLst>
        </p:grpSpPr>
        <p:sp>
          <p:nvSpPr>
            <p:cNvPr id="14" name="二等辺三角形 13">
              <a:extLst>
                <a:ext uri="{FF2B5EF4-FFF2-40B4-BE49-F238E27FC236}">
                  <a16:creationId xmlns:a16="http://schemas.microsoft.com/office/drawing/2014/main" id="{A86CB0F9-553C-4F4B-A9EB-6142914DB532}"/>
                </a:ext>
              </a:extLst>
            </p:cNvPr>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CCE56D4-060D-4A0C-81A3-E1B75A953D00}"/>
                </a:ext>
              </a:extLst>
            </p:cNvPr>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6" name="コンテンツ プレースホルダー 4">
            <a:extLst>
              <a:ext uri="{FF2B5EF4-FFF2-40B4-BE49-F238E27FC236}">
                <a16:creationId xmlns:a16="http://schemas.microsoft.com/office/drawing/2014/main" id="{00E083A3-BB2A-4E26-96F7-D1B5E2A172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9438" y="1624326"/>
            <a:ext cx="493976" cy="405450"/>
          </a:xfrm>
          <a:prstGeom prst="rect">
            <a:avLst/>
          </a:prstGeom>
        </p:spPr>
      </p:pic>
      <p:grpSp>
        <p:nvGrpSpPr>
          <p:cNvPr id="17" name="グループ化 16">
            <a:extLst>
              <a:ext uri="{FF2B5EF4-FFF2-40B4-BE49-F238E27FC236}">
                <a16:creationId xmlns:a16="http://schemas.microsoft.com/office/drawing/2014/main" id="{CE3D208A-121C-426E-83FA-4C5412DFD970}"/>
              </a:ext>
            </a:extLst>
          </p:cNvPr>
          <p:cNvGrpSpPr/>
          <p:nvPr/>
        </p:nvGrpSpPr>
        <p:grpSpPr>
          <a:xfrm>
            <a:off x="7234815" y="4653047"/>
            <a:ext cx="541780" cy="1512660"/>
            <a:chOff x="1739900" y="2680571"/>
            <a:chExt cx="863600" cy="2374900"/>
          </a:xfrm>
          <a:solidFill>
            <a:srgbClr val="FDADF3"/>
          </a:solidFill>
          <a:effectLst>
            <a:reflection endPos="0" dist="50800" dir="5400000" sy="-100000" algn="bl" rotWithShape="0"/>
          </a:effectLst>
        </p:grpSpPr>
        <p:sp>
          <p:nvSpPr>
            <p:cNvPr id="18" name="二等辺三角形 17">
              <a:extLst>
                <a:ext uri="{FF2B5EF4-FFF2-40B4-BE49-F238E27FC236}">
                  <a16:creationId xmlns:a16="http://schemas.microsoft.com/office/drawing/2014/main" id="{7EA282D5-2F95-465A-A149-C89B4991934B}"/>
                </a:ext>
              </a:extLst>
            </p:cNvPr>
            <p:cNvSpPr/>
            <p:nvPr/>
          </p:nvSpPr>
          <p:spPr>
            <a:xfrm>
              <a:off x="1739900" y="3074271"/>
              <a:ext cx="863600" cy="19812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0B0C0812-7810-4739-B334-EA115AB2B595}"/>
                </a:ext>
              </a:extLst>
            </p:cNvPr>
            <p:cNvSpPr/>
            <p:nvPr/>
          </p:nvSpPr>
          <p:spPr>
            <a:xfrm>
              <a:off x="1778000" y="2680571"/>
              <a:ext cx="787400" cy="7874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 name="図 19">
            <a:extLst>
              <a:ext uri="{FF2B5EF4-FFF2-40B4-BE49-F238E27FC236}">
                <a16:creationId xmlns:a16="http://schemas.microsoft.com/office/drawing/2014/main" id="{F2527DFF-A2D1-4702-A7E5-2AED7957B3BB}"/>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foregroundMark x1="52222" y1="33974" x2="52222" y2="33974"/>
                        <a14:foregroundMark x1="51778" y1="43590" x2="51111" y2="45299"/>
                        <a14:foregroundMark x1="45111" y1="72222" x2="45111" y2="72222"/>
                        <a14:foregroundMark x1="45111" y1="72222" x2="45111" y2="72222"/>
                        <a14:backgroundMark x1="22000" y1="45299" x2="22000" y2="45299"/>
                        <a14:backgroundMark x1="34000" y1="32265" x2="30889" y2="32906"/>
                        <a14:backgroundMark x1="30444" y1="32906" x2="29111" y2="51068"/>
                        <a14:backgroundMark x1="29111" y1="38462" x2="39333" y2="56197"/>
                        <a14:backgroundMark x1="39333" y1="56197" x2="39333" y2="56197"/>
                        <a14:backgroundMark x1="38667" y1="37393" x2="32667" y2="59829"/>
                        <a14:backgroundMark x1="32667" y1="59829" x2="28667" y2="35256"/>
                        <a14:backgroundMark x1="28667" y1="35256" x2="35111" y2="63034"/>
                        <a14:backgroundMark x1="26667" y1="26068" x2="18667" y2="53632"/>
                        <a14:backgroundMark x1="18667" y1="53632" x2="14222" y2="17735"/>
                        <a14:backgroundMark x1="14222" y1="17735" x2="14444" y2="39316"/>
                        <a14:backgroundMark x1="14444" y1="39316" x2="20889" y2="45940"/>
                        <a14:backgroundMark x1="26667" y1="31624" x2="26667" y2="56838"/>
                        <a14:backgroundMark x1="26667" y1="56838" x2="29111" y2="19658"/>
                        <a14:backgroundMark x1="21333" y1="38462" x2="56222" y2="1923"/>
                        <a14:backgroundMark x1="56222" y1="1923" x2="58889" y2="214"/>
                        <a14:backgroundMark x1="57556" y1="11752" x2="22000" y2="39103"/>
                        <a14:backgroundMark x1="62444" y1="8333" x2="94222" y2="64316"/>
                        <a14:backgroundMark x1="94222" y1="64316" x2="95111" y2="66453"/>
                        <a14:backgroundMark x1="57111" y1="10470" x2="91556" y2="60897"/>
                        <a14:backgroundMark x1="61778" y1="15598" x2="60667" y2="83120"/>
                        <a14:backgroundMark x1="55333" y1="53846" x2="60667" y2="87607"/>
                        <a14:backgroundMark x1="56444" y1="66453" x2="45333" y2="84402"/>
                        <a14:backgroundMark x1="45333" y1="84402" x2="28667" y2="89316"/>
                        <a14:backgroundMark x1="28000" y1="72222" x2="24444" y2="32906"/>
                        <a14:backgroundMark x1="19111" y1="48718" x2="20889" y2="70726"/>
                        <a14:backgroundMark x1="20889" y1="70726" x2="34000" y2="99145"/>
                        <a14:backgroundMark x1="30889" y1="79701" x2="28000" y2="63034"/>
                        <a14:backgroundMark x1="32222" y1="66453" x2="43333" y2="91026"/>
                        <a14:backgroundMark x1="32222" y1="72863" x2="40444" y2="28846"/>
                        <a14:backgroundMark x1="42889" y1="18590" x2="43333" y2="57479"/>
                        <a14:backgroundMark x1="47556" y1="22009" x2="47556" y2="22009"/>
                        <a14:backgroundMark x1="46444" y1="25427" x2="46444" y2="27137"/>
                        <a14:backgroundMark x1="84444" y1="59188" x2="84444" y2="57479"/>
                        <a14:backgroundMark x1="74222" y1="32906" x2="73778" y2="65385"/>
                        <a14:backgroundMark x1="68889" y1="28846" x2="62444" y2="48077"/>
                        <a14:backgroundMark x1="62444" y1="48077" x2="61778" y2="72222"/>
                        <a14:backgroundMark x1="35778" y1="64744" x2="35778" y2="64744"/>
                        <a14:backgroundMark x1="36889" y1="67735" x2="36889" y2="67735"/>
                        <a14:backgroundMark x1="42889" y1="60897" x2="30444" y2="73291"/>
                      </a14:backgroundRemoval>
                    </a14:imgEffect>
                  </a14:imgLayer>
                </a14:imgProps>
              </a:ext>
              <a:ext uri="{28A0092B-C50C-407E-A947-70E740481C1C}">
                <a14:useLocalDpi xmlns:a14="http://schemas.microsoft.com/office/drawing/2010/main" val="0"/>
              </a:ext>
            </a:extLst>
          </a:blip>
          <a:stretch>
            <a:fillRect/>
          </a:stretch>
        </p:blipFill>
        <p:spPr>
          <a:xfrm>
            <a:off x="7517192" y="4196342"/>
            <a:ext cx="729825" cy="759018"/>
          </a:xfrm>
          <a:prstGeom prst="rect">
            <a:avLst/>
          </a:prstGeom>
        </p:spPr>
      </p:pic>
      <p:sp>
        <p:nvSpPr>
          <p:cNvPr id="21" name="テキスト ボックス 20">
            <a:extLst>
              <a:ext uri="{FF2B5EF4-FFF2-40B4-BE49-F238E27FC236}">
                <a16:creationId xmlns:a16="http://schemas.microsoft.com/office/drawing/2014/main" id="{3E9C2914-205D-4FD3-86B6-C768AFACC9E6}"/>
              </a:ext>
            </a:extLst>
          </p:cNvPr>
          <p:cNvSpPr txBox="1"/>
          <p:nvPr/>
        </p:nvSpPr>
        <p:spPr>
          <a:xfrm>
            <a:off x="8602878" y="3601376"/>
            <a:ext cx="2767971" cy="707886"/>
          </a:xfrm>
          <a:prstGeom prst="rect">
            <a:avLst/>
          </a:prstGeom>
          <a:noFill/>
        </p:spPr>
        <p:txBody>
          <a:bodyPr wrap="square" rtlCol="0">
            <a:spAutoFit/>
          </a:bodyPr>
          <a:lstStyle/>
          <a:p>
            <a:r>
              <a:rPr lang="ja-JP" altLang="en-US" sz="2000" b="1" dirty="0"/>
              <a:t>アイコン系のサイズ感はこんなイメージで</a:t>
            </a:r>
            <a:endParaRPr kumimoji="1" lang="en-US" altLang="ja-JP" sz="2000" b="1" dirty="0"/>
          </a:p>
        </p:txBody>
      </p:sp>
    </p:spTree>
    <p:extLst>
      <p:ext uri="{BB962C8B-B14F-4D97-AF65-F5344CB8AC3E}">
        <p14:creationId xmlns:p14="http://schemas.microsoft.com/office/powerpoint/2010/main" val="421361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聞き耳</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0688"/>
            <a:ext cx="5238730" cy="4351338"/>
          </a:xfrm>
        </p:spPr>
      </p:pic>
      <p:sp>
        <p:nvSpPr>
          <p:cNvPr id="5" name="テキスト ボックス 4"/>
          <p:cNvSpPr txBox="1"/>
          <p:nvPr/>
        </p:nvSpPr>
        <p:spPr>
          <a:xfrm>
            <a:off x="6380078" y="2663756"/>
            <a:ext cx="5149516" cy="2677656"/>
          </a:xfrm>
          <a:prstGeom prst="rect">
            <a:avLst/>
          </a:prstGeom>
          <a:noFill/>
        </p:spPr>
        <p:txBody>
          <a:bodyPr wrap="square" rtlCol="0">
            <a:spAutoFit/>
          </a:bodyPr>
          <a:lstStyle/>
          <a:p>
            <a:r>
              <a:rPr kumimoji="1" lang="ja-JP" altLang="en-US" sz="2800" b="1" dirty="0"/>
              <a:t>吹き出しに耳のアイコン</a:t>
            </a:r>
            <a:endParaRPr kumimoji="1" lang="en-US" altLang="ja-JP" sz="2800" b="1" dirty="0"/>
          </a:p>
          <a:p>
            <a:r>
              <a:rPr lang="ja-JP" altLang="en-US" sz="2800" b="1" dirty="0"/>
              <a:t>浮遊しているように上下にゆらゆら動かす</a:t>
            </a:r>
            <a:endParaRPr lang="en-US" altLang="ja-JP" sz="2800" b="1" dirty="0"/>
          </a:p>
          <a:p>
            <a:r>
              <a:rPr kumimoji="1" lang="ja-JP" altLang="en-US" sz="2800" b="1" dirty="0"/>
              <a:t>以下、</a:t>
            </a:r>
            <a:r>
              <a:rPr lang="ja-JP" altLang="en-US" sz="2800" b="1" dirty="0"/>
              <a:t>吹き出しのアイコンはみんな上下に揺れる。</a:t>
            </a:r>
          </a:p>
          <a:p>
            <a:endParaRPr kumimoji="1" lang="ja-JP" altLang="en-US" sz="2800" b="1" dirty="0"/>
          </a:p>
        </p:txBody>
      </p:sp>
    </p:spTree>
    <p:extLst>
      <p:ext uri="{BB962C8B-B14F-4D97-AF65-F5344CB8AC3E}">
        <p14:creationId xmlns:p14="http://schemas.microsoft.com/office/powerpoint/2010/main" val="330101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グループ化 28">
            <a:extLst>
              <a:ext uri="{FF2B5EF4-FFF2-40B4-BE49-F238E27FC236}">
                <a16:creationId xmlns:a16="http://schemas.microsoft.com/office/drawing/2014/main" id="{04F8B123-861E-4CA0-987B-5E61965B5444}"/>
              </a:ext>
            </a:extLst>
          </p:cNvPr>
          <p:cNvGrpSpPr/>
          <p:nvPr/>
        </p:nvGrpSpPr>
        <p:grpSpPr>
          <a:xfrm>
            <a:off x="222902" y="4278229"/>
            <a:ext cx="2692545" cy="2122761"/>
            <a:chOff x="3777528" y="586652"/>
            <a:chExt cx="6410325" cy="5324475"/>
          </a:xfrm>
        </p:grpSpPr>
        <p:pic>
          <p:nvPicPr>
            <p:cNvPr id="30" name="図 29">
              <a:extLst>
                <a:ext uri="{FF2B5EF4-FFF2-40B4-BE49-F238E27FC236}">
                  <a16:creationId xmlns:a16="http://schemas.microsoft.com/office/drawing/2014/main" id="{E2D3F100-6F25-46ED-A736-2DFF94C02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7528" y="586652"/>
              <a:ext cx="6410325" cy="5324475"/>
            </a:xfrm>
            <a:prstGeom prst="rect">
              <a:avLst/>
            </a:prstGeom>
          </p:spPr>
        </p:pic>
        <p:sp>
          <p:nvSpPr>
            <p:cNvPr id="31" name="楕円 30">
              <a:extLst>
                <a:ext uri="{FF2B5EF4-FFF2-40B4-BE49-F238E27FC236}">
                  <a16:creationId xmlns:a16="http://schemas.microsoft.com/office/drawing/2014/main" id="{0D78CFE2-A732-4E11-98E6-7F4D8AF77E1B}"/>
                </a:ext>
              </a:extLst>
            </p:cNvPr>
            <p:cNvSpPr/>
            <p:nvPr/>
          </p:nvSpPr>
          <p:spPr>
            <a:xfrm>
              <a:off x="4488873" y="1191491"/>
              <a:ext cx="4693753" cy="3491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grpSp>
      <p:sp>
        <p:nvSpPr>
          <p:cNvPr id="2" name="タイトル 1">
            <a:extLst>
              <a:ext uri="{FF2B5EF4-FFF2-40B4-BE49-F238E27FC236}">
                <a16:creationId xmlns:a16="http://schemas.microsoft.com/office/drawing/2014/main" id="{16655E17-FC12-47A5-92FC-5EDBF3B54F53}"/>
              </a:ext>
            </a:extLst>
          </p:cNvPr>
          <p:cNvSpPr>
            <a:spLocks noGrp="1"/>
          </p:cNvSpPr>
          <p:nvPr>
            <p:ph type="title"/>
          </p:nvPr>
        </p:nvSpPr>
        <p:spPr/>
        <p:txBody>
          <a:bodyPr/>
          <a:lstStyle/>
          <a:p>
            <a:r>
              <a:rPr kumimoji="1" lang="ja-JP" altLang="en-US" b="1" dirty="0"/>
              <a:t>衛兵・状態</a:t>
            </a:r>
          </a:p>
        </p:txBody>
      </p:sp>
      <p:pic>
        <p:nvPicPr>
          <p:cNvPr id="5" name="コンテンツ プレースホルダー 4">
            <a:extLst>
              <a:ext uri="{FF2B5EF4-FFF2-40B4-BE49-F238E27FC236}">
                <a16:creationId xmlns:a16="http://schemas.microsoft.com/office/drawing/2014/main" id="{0B0C8874-987D-49F3-8BCE-8B1ED63B4EBA}"/>
              </a:ext>
            </a:extLst>
          </p:cNvPr>
          <p:cNvPicPr>
            <a:picLocks noGrp="1" noChangeAspect="1"/>
          </p:cNvPicPr>
          <p:nvPr>
            <p:ph idx="1"/>
          </p:nvPr>
        </p:nvPicPr>
        <p:blipFill>
          <a:blip r:embed="rId3" cstate="print">
            <a:extLst>
              <a:ext uri="{BEBA8EAE-BF5A-486C-A8C5-ECC9F3942E4B}">
                <a14:imgProps xmlns:a14="http://schemas.microsoft.com/office/drawing/2010/main">
                  <a14:imgLayer r:embed="rId4">
                    <a14:imgEffect>
                      <a14:backgroundRemoval t="8260" b="93510" l="2500" r="90000">
                        <a14:foregroundMark x1="8000" y1="91150" x2="8750" y2="91150"/>
                        <a14:foregroundMark x1="19500" y1="91740" x2="19500" y2="91740"/>
                        <a14:foregroundMark x1="2500" y1="93215" x2="2500" y2="93215"/>
                        <a14:foregroundMark x1="64250" y1="8260" x2="64250" y2="8260"/>
                        <a14:foregroundMark x1="54750" y1="93510" x2="54750" y2="93510"/>
                        <a14:foregroundMark x1="84250" y1="93510" x2="84250" y2="93510"/>
                      </a14:backgroundRemoval>
                    </a14:imgEffect>
                  </a14:imgLayer>
                </a14:imgProps>
              </a:ext>
              <a:ext uri="{28A0092B-C50C-407E-A947-70E740481C1C}">
                <a14:useLocalDpi xmlns:a14="http://schemas.microsoft.com/office/drawing/2010/main" val="0"/>
              </a:ext>
            </a:extLst>
          </a:blip>
          <a:stretch>
            <a:fillRect/>
          </a:stretch>
        </p:blipFill>
        <p:spPr>
          <a:xfrm>
            <a:off x="816302" y="4451241"/>
            <a:ext cx="1607277" cy="1362168"/>
          </a:xfrm>
        </p:spPr>
      </p:pic>
      <p:sp>
        <p:nvSpPr>
          <p:cNvPr id="6" name="テキスト ボックス 5">
            <a:extLst>
              <a:ext uri="{FF2B5EF4-FFF2-40B4-BE49-F238E27FC236}">
                <a16:creationId xmlns:a16="http://schemas.microsoft.com/office/drawing/2014/main" id="{A86C78A5-BAF5-4075-A260-C86B2DFE7D94}"/>
              </a:ext>
            </a:extLst>
          </p:cNvPr>
          <p:cNvSpPr txBox="1"/>
          <p:nvPr/>
        </p:nvSpPr>
        <p:spPr>
          <a:xfrm>
            <a:off x="3009375" y="4461998"/>
            <a:ext cx="2504734" cy="1938992"/>
          </a:xfrm>
          <a:prstGeom prst="rect">
            <a:avLst/>
          </a:prstGeom>
          <a:noFill/>
        </p:spPr>
        <p:txBody>
          <a:bodyPr wrap="square" rtlCol="0">
            <a:spAutoFit/>
          </a:bodyPr>
          <a:lstStyle/>
          <a:p>
            <a:r>
              <a:rPr kumimoji="1" lang="en-US" altLang="ja-JP" sz="2000" b="1" dirty="0"/>
              <a:t>【</a:t>
            </a:r>
            <a:r>
              <a:rPr kumimoji="1" lang="ja-JP" altLang="en-US" sz="2000" b="1" dirty="0"/>
              <a:t>巡回</a:t>
            </a:r>
            <a:r>
              <a:rPr kumimoji="1" lang="en-US" altLang="ja-JP" sz="2000" b="1" dirty="0"/>
              <a:t>】</a:t>
            </a:r>
          </a:p>
          <a:p>
            <a:r>
              <a:rPr kumimoji="1" lang="en-US" altLang="ja-JP" sz="2000" b="1" dirty="0"/>
              <a:t>『</a:t>
            </a:r>
            <a:r>
              <a:rPr kumimoji="1" lang="ja-JP" altLang="en-US" sz="2000" b="1" dirty="0"/>
              <a:t>聞き耳</a:t>
            </a:r>
            <a:r>
              <a:rPr kumimoji="1" lang="en-US" altLang="ja-JP" sz="2000" b="1" dirty="0"/>
              <a:t>』</a:t>
            </a:r>
            <a:r>
              <a:rPr kumimoji="1" lang="ja-JP" altLang="en-US" sz="2000" b="1" dirty="0"/>
              <a:t>を使用すると表示される。</a:t>
            </a:r>
            <a:endParaRPr kumimoji="1" lang="en-US" altLang="ja-JP" sz="2000" b="1" dirty="0"/>
          </a:p>
          <a:p>
            <a:r>
              <a:rPr kumimoji="1" lang="ja-JP" altLang="en-US" sz="2000" b="1" dirty="0"/>
              <a:t>左のようなシルエットだが、姿は鎧にランタン。</a:t>
            </a:r>
          </a:p>
        </p:txBody>
      </p:sp>
      <p:grpSp>
        <p:nvGrpSpPr>
          <p:cNvPr id="10" name="グループ化 9">
            <a:extLst>
              <a:ext uri="{FF2B5EF4-FFF2-40B4-BE49-F238E27FC236}">
                <a16:creationId xmlns:a16="http://schemas.microsoft.com/office/drawing/2014/main" id="{5DE32480-B2C6-43EE-9C6E-D08402483138}"/>
              </a:ext>
            </a:extLst>
          </p:cNvPr>
          <p:cNvGrpSpPr/>
          <p:nvPr/>
        </p:nvGrpSpPr>
        <p:grpSpPr>
          <a:xfrm>
            <a:off x="316830" y="1844544"/>
            <a:ext cx="2692545" cy="2122761"/>
            <a:chOff x="3777528" y="586652"/>
            <a:chExt cx="6410325" cy="5324475"/>
          </a:xfrm>
        </p:grpSpPr>
        <p:pic>
          <p:nvPicPr>
            <p:cNvPr id="8" name="図 7">
              <a:extLst>
                <a:ext uri="{FF2B5EF4-FFF2-40B4-BE49-F238E27FC236}">
                  <a16:creationId xmlns:a16="http://schemas.microsoft.com/office/drawing/2014/main" id="{71ADAB72-54D5-475F-BFED-F5AB5C72EC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7528" y="586652"/>
              <a:ext cx="6410325" cy="5324475"/>
            </a:xfrm>
            <a:prstGeom prst="rect">
              <a:avLst/>
            </a:prstGeom>
          </p:spPr>
        </p:pic>
        <p:sp>
          <p:nvSpPr>
            <p:cNvPr id="9" name="楕円 8">
              <a:extLst>
                <a:ext uri="{FF2B5EF4-FFF2-40B4-BE49-F238E27FC236}">
                  <a16:creationId xmlns:a16="http://schemas.microsoft.com/office/drawing/2014/main" id="{551ADBD1-2947-47C3-A6E5-D5D91A68B962}"/>
                </a:ext>
              </a:extLst>
            </p:cNvPr>
            <p:cNvSpPr/>
            <p:nvPr/>
          </p:nvSpPr>
          <p:spPr>
            <a:xfrm>
              <a:off x="4488873" y="1191491"/>
              <a:ext cx="4693753" cy="3491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800" dirty="0">
                  <a:solidFill>
                    <a:sysClr val="windowText" lastClr="000000"/>
                  </a:solidFill>
                </a:rPr>
                <a:t>…</a:t>
              </a:r>
              <a:endParaRPr kumimoji="1" lang="ja-JP" altLang="en-US" dirty="0">
                <a:solidFill>
                  <a:sysClr val="windowText" lastClr="000000"/>
                </a:solidFill>
              </a:endParaRPr>
            </a:p>
          </p:txBody>
        </p:sp>
      </p:grpSp>
      <p:sp>
        <p:nvSpPr>
          <p:cNvPr id="11" name="テキスト ボックス 10">
            <a:extLst>
              <a:ext uri="{FF2B5EF4-FFF2-40B4-BE49-F238E27FC236}">
                <a16:creationId xmlns:a16="http://schemas.microsoft.com/office/drawing/2014/main" id="{6712B40C-0E88-40B5-9B88-5D7DF6C402C9}"/>
              </a:ext>
            </a:extLst>
          </p:cNvPr>
          <p:cNvSpPr txBox="1"/>
          <p:nvPr/>
        </p:nvSpPr>
        <p:spPr>
          <a:xfrm>
            <a:off x="2898278" y="1995735"/>
            <a:ext cx="2504734" cy="2246769"/>
          </a:xfrm>
          <a:prstGeom prst="rect">
            <a:avLst/>
          </a:prstGeom>
          <a:noFill/>
        </p:spPr>
        <p:txBody>
          <a:bodyPr wrap="square" rtlCol="0">
            <a:spAutoFit/>
          </a:bodyPr>
          <a:lstStyle/>
          <a:p>
            <a:r>
              <a:rPr kumimoji="1" lang="en-US" altLang="ja-JP" sz="2000" b="1" dirty="0"/>
              <a:t>【</a:t>
            </a:r>
            <a:r>
              <a:rPr kumimoji="1" lang="ja-JP" altLang="en-US" sz="2000" b="1" dirty="0"/>
              <a:t>集中</a:t>
            </a:r>
            <a:r>
              <a:rPr kumimoji="1" lang="en-US" altLang="ja-JP" sz="2000" b="1" dirty="0"/>
              <a:t>or</a:t>
            </a:r>
            <a:r>
              <a:rPr kumimoji="1" lang="ja-JP" altLang="en-US" sz="2000" b="1" dirty="0"/>
              <a:t>注意散漫</a:t>
            </a:r>
            <a:r>
              <a:rPr kumimoji="1" lang="en-US" altLang="ja-JP" sz="2000" b="1" dirty="0"/>
              <a:t>】</a:t>
            </a:r>
          </a:p>
          <a:p>
            <a:r>
              <a:rPr kumimoji="1" lang="en-US" altLang="ja-JP" sz="2000" b="1" dirty="0"/>
              <a:t>『</a:t>
            </a:r>
            <a:r>
              <a:rPr kumimoji="1" lang="ja-JP" altLang="en-US" sz="2000" b="1" dirty="0"/>
              <a:t>聞き耳</a:t>
            </a:r>
            <a:r>
              <a:rPr kumimoji="1" lang="en-US" altLang="ja-JP" sz="2000" b="1" dirty="0"/>
              <a:t>』</a:t>
            </a:r>
            <a:r>
              <a:rPr kumimoji="1" lang="ja-JP" altLang="en-US" sz="2000" b="1" dirty="0"/>
              <a:t>を使用する前の衛兵に近づくと表示される。</a:t>
            </a:r>
            <a:endParaRPr kumimoji="1" lang="en-US" altLang="ja-JP" sz="2000" b="1" dirty="0"/>
          </a:p>
          <a:p>
            <a:r>
              <a:rPr kumimoji="1" lang="en-US" altLang="ja-JP" sz="2000" b="1" dirty="0"/>
              <a:t>『</a:t>
            </a:r>
            <a:r>
              <a:rPr kumimoji="1" lang="ja-JP" altLang="en-US" sz="2000" b="1" dirty="0"/>
              <a:t>聞き耳</a:t>
            </a:r>
            <a:r>
              <a:rPr kumimoji="1" lang="en-US" altLang="ja-JP" sz="2000" b="1" dirty="0"/>
              <a:t>』</a:t>
            </a:r>
            <a:r>
              <a:rPr kumimoji="1" lang="ja-JP" altLang="en-US" sz="2000" b="1" dirty="0"/>
              <a:t>を使うと判別され、台詞の後右のアイコンに変化。</a:t>
            </a:r>
            <a:endParaRPr kumimoji="1" lang="en-US" altLang="ja-JP" sz="2000" b="1" dirty="0"/>
          </a:p>
        </p:txBody>
      </p:sp>
      <p:grpSp>
        <p:nvGrpSpPr>
          <p:cNvPr id="13" name="グループ化 12">
            <a:extLst>
              <a:ext uri="{FF2B5EF4-FFF2-40B4-BE49-F238E27FC236}">
                <a16:creationId xmlns:a16="http://schemas.microsoft.com/office/drawing/2014/main" id="{553DEBBC-12D1-40B1-8A31-75EEFA536C4D}"/>
              </a:ext>
            </a:extLst>
          </p:cNvPr>
          <p:cNvGrpSpPr/>
          <p:nvPr/>
        </p:nvGrpSpPr>
        <p:grpSpPr>
          <a:xfrm>
            <a:off x="5701920" y="1690687"/>
            <a:ext cx="2692545" cy="2122761"/>
            <a:chOff x="3777528" y="586652"/>
            <a:chExt cx="6410325" cy="5324475"/>
          </a:xfrm>
        </p:grpSpPr>
        <p:pic>
          <p:nvPicPr>
            <p:cNvPr id="14" name="図 13">
              <a:extLst>
                <a:ext uri="{FF2B5EF4-FFF2-40B4-BE49-F238E27FC236}">
                  <a16:creationId xmlns:a16="http://schemas.microsoft.com/office/drawing/2014/main" id="{D0A363B2-E6D6-424E-A2A9-E5F9FB0ED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7528" y="586652"/>
              <a:ext cx="6410325" cy="5324475"/>
            </a:xfrm>
            <a:prstGeom prst="rect">
              <a:avLst/>
            </a:prstGeom>
          </p:spPr>
        </p:pic>
        <p:sp>
          <p:nvSpPr>
            <p:cNvPr id="15" name="楕円 14">
              <a:extLst>
                <a:ext uri="{FF2B5EF4-FFF2-40B4-BE49-F238E27FC236}">
                  <a16:creationId xmlns:a16="http://schemas.microsoft.com/office/drawing/2014/main" id="{9FC9E51E-F183-40D7-BFDA-04B7DB613EB5}"/>
                </a:ext>
              </a:extLst>
            </p:cNvPr>
            <p:cNvSpPr/>
            <p:nvPr/>
          </p:nvSpPr>
          <p:spPr>
            <a:xfrm>
              <a:off x="4488873" y="1191491"/>
              <a:ext cx="4693753" cy="3491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grpSp>
      <p:sp>
        <p:nvSpPr>
          <p:cNvPr id="16" name="稲妻 15">
            <a:extLst>
              <a:ext uri="{FF2B5EF4-FFF2-40B4-BE49-F238E27FC236}">
                <a16:creationId xmlns:a16="http://schemas.microsoft.com/office/drawing/2014/main" id="{E69BE3A5-60DC-45F2-9832-C5F3D5C2E14A}"/>
              </a:ext>
            </a:extLst>
          </p:cNvPr>
          <p:cNvSpPr/>
          <p:nvPr/>
        </p:nvSpPr>
        <p:spPr>
          <a:xfrm flipH="1">
            <a:off x="6533675" y="2083348"/>
            <a:ext cx="1131409" cy="1088879"/>
          </a:xfrm>
          <a:prstGeom prst="lightningBol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稲妻 16">
            <a:extLst>
              <a:ext uri="{FF2B5EF4-FFF2-40B4-BE49-F238E27FC236}">
                <a16:creationId xmlns:a16="http://schemas.microsoft.com/office/drawing/2014/main" id="{0668B13F-CFDD-42DD-A4C1-AB6180F481C2}"/>
              </a:ext>
            </a:extLst>
          </p:cNvPr>
          <p:cNvSpPr/>
          <p:nvPr/>
        </p:nvSpPr>
        <p:spPr>
          <a:xfrm rot="2228801" flipH="1">
            <a:off x="7145360" y="2830432"/>
            <a:ext cx="463534" cy="477582"/>
          </a:xfrm>
          <a:prstGeom prst="lightningBol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稲妻 17">
            <a:extLst>
              <a:ext uri="{FF2B5EF4-FFF2-40B4-BE49-F238E27FC236}">
                <a16:creationId xmlns:a16="http://schemas.microsoft.com/office/drawing/2014/main" id="{F0EC4BC5-8A12-45B7-88B2-29D1A9419BEE}"/>
              </a:ext>
            </a:extLst>
          </p:cNvPr>
          <p:cNvSpPr/>
          <p:nvPr/>
        </p:nvSpPr>
        <p:spPr>
          <a:xfrm rot="20374207" flipH="1">
            <a:off x="6216382" y="2058069"/>
            <a:ext cx="634584" cy="1035987"/>
          </a:xfrm>
          <a:prstGeom prst="lightningBol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BD8B0C14-8AD6-436F-BF83-30C789BA1723}"/>
              </a:ext>
            </a:extLst>
          </p:cNvPr>
          <p:cNvSpPr txBox="1"/>
          <p:nvPr/>
        </p:nvSpPr>
        <p:spPr>
          <a:xfrm>
            <a:off x="8582276" y="1874457"/>
            <a:ext cx="2504734" cy="1631216"/>
          </a:xfrm>
          <a:prstGeom prst="rect">
            <a:avLst/>
          </a:prstGeom>
          <a:noFill/>
        </p:spPr>
        <p:txBody>
          <a:bodyPr wrap="square" rtlCol="0">
            <a:spAutoFit/>
          </a:bodyPr>
          <a:lstStyle/>
          <a:p>
            <a:r>
              <a:rPr kumimoji="1" lang="en-US" altLang="ja-JP" sz="2000" b="1" dirty="0"/>
              <a:t>【</a:t>
            </a:r>
            <a:r>
              <a:rPr kumimoji="1" lang="ja-JP" altLang="en-US" sz="2000" b="1" dirty="0"/>
              <a:t>集中</a:t>
            </a:r>
            <a:r>
              <a:rPr kumimoji="1" lang="en-US" altLang="ja-JP" sz="2000" b="1" dirty="0"/>
              <a:t>】</a:t>
            </a:r>
          </a:p>
          <a:p>
            <a:r>
              <a:rPr kumimoji="1" lang="en-US" altLang="ja-JP" sz="2000" b="1" dirty="0"/>
              <a:t>『</a:t>
            </a:r>
            <a:r>
              <a:rPr kumimoji="1" lang="ja-JP" altLang="en-US" sz="2000" b="1" dirty="0"/>
              <a:t>聞き耳</a:t>
            </a:r>
            <a:r>
              <a:rPr kumimoji="1" lang="en-US" altLang="ja-JP" sz="2000" b="1" dirty="0"/>
              <a:t>』</a:t>
            </a:r>
            <a:r>
              <a:rPr kumimoji="1" lang="ja-JP" altLang="en-US" sz="2000" b="1" dirty="0"/>
              <a:t>を使用し、判別後表示される。</a:t>
            </a:r>
            <a:endParaRPr kumimoji="1" lang="en-US" altLang="ja-JP" sz="2000" b="1" dirty="0"/>
          </a:p>
          <a:p>
            <a:r>
              <a:rPr kumimoji="1" lang="ja-JP" altLang="en-US" sz="2000" b="1" dirty="0"/>
              <a:t>過敏になっているイメージ。</a:t>
            </a:r>
          </a:p>
        </p:txBody>
      </p:sp>
      <p:grpSp>
        <p:nvGrpSpPr>
          <p:cNvPr id="20" name="グループ化 19">
            <a:extLst>
              <a:ext uri="{FF2B5EF4-FFF2-40B4-BE49-F238E27FC236}">
                <a16:creationId xmlns:a16="http://schemas.microsoft.com/office/drawing/2014/main" id="{15564295-9982-4D79-BCF8-5A582424ACB2}"/>
              </a:ext>
            </a:extLst>
          </p:cNvPr>
          <p:cNvGrpSpPr/>
          <p:nvPr/>
        </p:nvGrpSpPr>
        <p:grpSpPr>
          <a:xfrm>
            <a:off x="5785880" y="4321280"/>
            <a:ext cx="2692545" cy="2122761"/>
            <a:chOff x="3777528" y="586652"/>
            <a:chExt cx="6410325" cy="5324475"/>
          </a:xfrm>
        </p:grpSpPr>
        <p:pic>
          <p:nvPicPr>
            <p:cNvPr id="21" name="図 20">
              <a:extLst>
                <a:ext uri="{FF2B5EF4-FFF2-40B4-BE49-F238E27FC236}">
                  <a16:creationId xmlns:a16="http://schemas.microsoft.com/office/drawing/2014/main" id="{7CBE9F0F-2B1C-4625-8FA2-EB6A9DE001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7528" y="586652"/>
              <a:ext cx="6410325" cy="5324475"/>
            </a:xfrm>
            <a:prstGeom prst="rect">
              <a:avLst/>
            </a:prstGeom>
          </p:spPr>
        </p:pic>
        <p:sp>
          <p:nvSpPr>
            <p:cNvPr id="22" name="楕円 21">
              <a:extLst>
                <a:ext uri="{FF2B5EF4-FFF2-40B4-BE49-F238E27FC236}">
                  <a16:creationId xmlns:a16="http://schemas.microsoft.com/office/drawing/2014/main" id="{AEA9A43A-6EB5-44CB-B15B-2E2DCF042E08}"/>
                </a:ext>
              </a:extLst>
            </p:cNvPr>
            <p:cNvSpPr/>
            <p:nvPr/>
          </p:nvSpPr>
          <p:spPr>
            <a:xfrm>
              <a:off x="4488873" y="1191491"/>
              <a:ext cx="4693753" cy="3491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grpSp>
      <p:sp>
        <p:nvSpPr>
          <p:cNvPr id="23" name="楕円 22">
            <a:extLst>
              <a:ext uri="{FF2B5EF4-FFF2-40B4-BE49-F238E27FC236}">
                <a16:creationId xmlns:a16="http://schemas.microsoft.com/office/drawing/2014/main" id="{B422C070-DB70-4176-BF98-BCB0D5088F87}"/>
              </a:ext>
            </a:extLst>
          </p:cNvPr>
          <p:cNvSpPr/>
          <p:nvPr/>
        </p:nvSpPr>
        <p:spPr>
          <a:xfrm>
            <a:off x="6569021" y="5673508"/>
            <a:ext cx="191998" cy="1919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824D494B-1F0B-4283-A698-B3E2F7EBF68A}"/>
              </a:ext>
            </a:extLst>
          </p:cNvPr>
          <p:cNvSpPr/>
          <p:nvPr/>
        </p:nvSpPr>
        <p:spPr>
          <a:xfrm>
            <a:off x="6654104" y="4875706"/>
            <a:ext cx="476998" cy="4769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99628FA-F068-43D1-A6DD-6B7271B42E9A}"/>
              </a:ext>
            </a:extLst>
          </p:cNvPr>
          <p:cNvSpPr/>
          <p:nvPr/>
        </p:nvSpPr>
        <p:spPr>
          <a:xfrm>
            <a:off x="6870817" y="5469011"/>
            <a:ext cx="344398" cy="3443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5B2E1F9-EC55-439A-AD00-23FA5A7C9500}"/>
              </a:ext>
            </a:extLst>
          </p:cNvPr>
          <p:cNvSpPr/>
          <p:nvPr/>
        </p:nvSpPr>
        <p:spPr>
          <a:xfrm>
            <a:off x="7256259" y="4743619"/>
            <a:ext cx="563595" cy="56359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A081D0D4-05EE-417C-99BB-6B7B25E68CA6}"/>
              </a:ext>
            </a:extLst>
          </p:cNvPr>
          <p:cNvSpPr txBox="1"/>
          <p:nvPr/>
        </p:nvSpPr>
        <p:spPr>
          <a:xfrm>
            <a:off x="8555449" y="4461998"/>
            <a:ext cx="2504734" cy="1631216"/>
          </a:xfrm>
          <a:prstGeom prst="rect">
            <a:avLst/>
          </a:prstGeom>
          <a:noFill/>
        </p:spPr>
        <p:txBody>
          <a:bodyPr wrap="square" rtlCol="0">
            <a:spAutoFit/>
          </a:bodyPr>
          <a:lstStyle/>
          <a:p>
            <a:r>
              <a:rPr kumimoji="1" lang="en-US" altLang="ja-JP" sz="2000" b="1" dirty="0"/>
              <a:t>【</a:t>
            </a:r>
            <a:r>
              <a:rPr kumimoji="1" lang="ja-JP" altLang="en-US" sz="2000" b="1" dirty="0"/>
              <a:t>注意力散漫</a:t>
            </a:r>
            <a:r>
              <a:rPr kumimoji="1" lang="en-US" altLang="ja-JP" sz="2000" b="1" dirty="0"/>
              <a:t>】</a:t>
            </a:r>
          </a:p>
          <a:p>
            <a:r>
              <a:rPr kumimoji="1" lang="en-US" altLang="ja-JP" sz="2000" b="1" dirty="0"/>
              <a:t>『</a:t>
            </a:r>
            <a:r>
              <a:rPr kumimoji="1" lang="ja-JP" altLang="en-US" sz="2000" b="1" dirty="0"/>
              <a:t>聞き耳</a:t>
            </a:r>
            <a:r>
              <a:rPr kumimoji="1" lang="en-US" altLang="ja-JP" sz="2000" b="1" dirty="0"/>
              <a:t>』</a:t>
            </a:r>
            <a:r>
              <a:rPr kumimoji="1" lang="ja-JP" altLang="en-US" sz="2000" b="1" dirty="0"/>
              <a:t>を使用し、判別後表示される。</a:t>
            </a:r>
            <a:endParaRPr kumimoji="1" lang="en-US" altLang="ja-JP" sz="2000" b="1" dirty="0"/>
          </a:p>
          <a:p>
            <a:r>
              <a:rPr kumimoji="1" lang="ja-JP" altLang="en-US" sz="2000" b="1" dirty="0"/>
              <a:t>ちょっと眠いようなイメージ。</a:t>
            </a:r>
          </a:p>
        </p:txBody>
      </p:sp>
      <p:sp>
        <p:nvSpPr>
          <p:cNvPr id="3" name="右矢印 2"/>
          <p:cNvSpPr/>
          <p:nvPr/>
        </p:nvSpPr>
        <p:spPr>
          <a:xfrm>
            <a:off x="5308449" y="2503567"/>
            <a:ext cx="508006" cy="441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rot="1897481">
            <a:off x="5411566" y="3897776"/>
            <a:ext cx="779028" cy="441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118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07C73-87F1-4DCD-9359-8690E35EE3C2}"/>
              </a:ext>
            </a:extLst>
          </p:cNvPr>
          <p:cNvSpPr>
            <a:spLocks noGrp="1"/>
          </p:cNvSpPr>
          <p:nvPr>
            <p:ph type="title"/>
          </p:nvPr>
        </p:nvSpPr>
        <p:spPr/>
        <p:txBody>
          <a:bodyPr/>
          <a:lstStyle/>
          <a:p>
            <a:r>
              <a:rPr kumimoji="1" lang="ja-JP" altLang="en-US" b="1" dirty="0"/>
              <a:t>衛兵・リアクション</a:t>
            </a:r>
          </a:p>
        </p:txBody>
      </p:sp>
      <p:pic>
        <p:nvPicPr>
          <p:cNvPr id="5" name="コンテンツ プレースホルダー 4">
            <a:extLst>
              <a:ext uri="{FF2B5EF4-FFF2-40B4-BE49-F238E27FC236}">
                <a16:creationId xmlns:a16="http://schemas.microsoft.com/office/drawing/2014/main" id="{85BACCF3-982F-41B0-BF1A-5388E0B4E362}"/>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5455" b="89351" l="10000" r="95500">
                        <a14:foregroundMark x1="40333" y1="32208" x2="34000" y2="41818"/>
                        <a14:foregroundMark x1="34000" y1="41818" x2="34183" y2="43934"/>
                        <a14:foregroundMark x1="35985" y1="57159" x2="37934" y2="61525"/>
                        <a14:foregroundMark x1="41591" y1="68107" x2="49667" y2="74286"/>
                        <a14:foregroundMark x1="49667" y1="74286" x2="58167" y2="74545"/>
                        <a14:foregroundMark x1="58167" y1="74545" x2="93000" y2="60779"/>
                        <a14:foregroundMark x1="93000" y1="60779" x2="98167" y2="49610"/>
                        <a14:foregroundMark x1="98167" y1="49610" x2="97833" y2="19740"/>
                        <a14:foregroundMark x1="97833" y1="19740" x2="93000" y2="7532"/>
                        <a14:foregroundMark x1="93000" y1="7532" x2="85333" y2="1558"/>
                        <a14:foregroundMark x1="85333" y1="1558" x2="61500" y2="1039"/>
                        <a14:foregroundMark x1="61500" y1="1039" x2="49500" y2="6753"/>
                        <a14:foregroundMark x1="49500" y1="6753" x2="40833" y2="15325"/>
                        <a14:foregroundMark x1="40833" y1="15325" x2="36000" y2="27532"/>
                        <a14:foregroundMark x1="36000" y1="27532" x2="39500" y2="39481"/>
                        <a14:foregroundMark x1="46333" y1="58442" x2="53833" y2="49351"/>
                        <a14:foregroundMark x1="53833" y1="49351" x2="66500" y2="40519"/>
                        <a14:foregroundMark x1="73333" y1="17922" x2="40333" y2="39481"/>
                        <a14:foregroundMark x1="54333" y1="32208" x2="70167" y2="8831"/>
                        <a14:foregroundMark x1="62833" y1="10909" x2="71500" y2="5714"/>
                        <a14:foregroundMark x1="71500" y1="5714" x2="74500" y2="5455"/>
                        <a14:foregroundMark x1="90167" y1="11429" x2="58167" y2="62078"/>
                        <a14:foregroundMark x1="66000" y1="27792" x2="52167" y2="36883"/>
                        <a14:foregroundMark x1="58500" y1="35065" x2="58500" y2="35065"/>
                        <a14:foregroundMark x1="60833" y1="50909" x2="60833" y2="50909"/>
                        <a14:foregroundMark x1="60833" y1="52468" x2="60833" y2="52468"/>
                        <a14:foregroundMark x1="90500" y1="21039" x2="72000" y2="86753"/>
                        <a14:foregroundMark x1="72000" y1="86753" x2="70833" y2="89351"/>
                        <a14:foregroundMark x1="53333" y1="76623" x2="76500" y2="69091"/>
                        <a14:foregroundMark x1="69833" y1="80260" x2="86167" y2="60779"/>
                        <a14:foregroundMark x1="86167" y1="60779" x2="88500" y2="60260"/>
                        <a14:foregroundMark x1="78833" y1="71169" x2="95500" y2="26234"/>
                        <a14:backgroundMark x1="32500" y1="50390" x2="32500" y2="50390"/>
                        <a14:backgroundMark x1="35167" y1="69351" x2="35167" y2="69351"/>
                        <a14:backgroundMark x1="38167" y1="69351" x2="38167" y2="69351"/>
                        <a14:backgroundMark x1="38167" y1="67532" x2="38167" y2="67532"/>
                        <a14:backgroundMark x1="38167" y1="67532" x2="38167" y2="67532"/>
                        <a14:backgroundMark x1="38167" y1="67532" x2="38167" y2="67532"/>
                        <a14:backgroundMark x1="38167" y1="67532" x2="35000" y2="64416"/>
                        <a14:backgroundMark x1="36000" y1="65455" x2="36500" y2="67013"/>
                        <a14:backgroundMark x1="34000" y1="56883" x2="35500" y2="53766"/>
                        <a14:backgroundMark x1="35500" y1="52727" x2="33500" y2="50130"/>
                        <a14:backgroundMark x1="42000" y1="72727" x2="42000" y2="72727"/>
                        <a14:backgroundMark x1="42167" y1="70130" x2="34000" y2="59740"/>
                        <a14:backgroundMark x1="34000" y1="59740" x2="35667" y2="51169"/>
                        <a14:backgroundMark x1="36167" y1="46234" x2="32333" y2="52727"/>
                        <a14:backgroundMark x1="35167" y1="47013" x2="34000" y2="53766"/>
                        <a14:backgroundMark x1="36167" y1="50909" x2="35667" y2="53766"/>
                        <a14:backgroundMark x1="35667" y1="53766" x2="35000" y2="56623"/>
                      </a14:backgroundRemoval>
                    </a14:imgEffect>
                  </a14:imgLayer>
                </a14:imgProps>
              </a:ext>
              <a:ext uri="{28A0092B-C50C-407E-A947-70E740481C1C}">
                <a14:useLocalDpi xmlns:a14="http://schemas.microsoft.com/office/drawing/2010/main" val="0"/>
              </a:ext>
            </a:extLst>
          </a:blip>
          <a:srcRect l="34970" b="26881"/>
          <a:stretch/>
        </p:blipFill>
        <p:spPr>
          <a:xfrm>
            <a:off x="532185" y="4537875"/>
            <a:ext cx="2477190" cy="1787238"/>
          </a:xfrm>
        </p:spPr>
      </p:pic>
      <p:sp>
        <p:nvSpPr>
          <p:cNvPr id="6" name="テキスト ボックス 5">
            <a:extLst>
              <a:ext uri="{FF2B5EF4-FFF2-40B4-BE49-F238E27FC236}">
                <a16:creationId xmlns:a16="http://schemas.microsoft.com/office/drawing/2014/main" id="{E8CD7268-A945-4CAA-9BFB-913FF2B9EF68}"/>
              </a:ext>
            </a:extLst>
          </p:cNvPr>
          <p:cNvSpPr txBox="1"/>
          <p:nvPr/>
        </p:nvSpPr>
        <p:spPr>
          <a:xfrm>
            <a:off x="3009374" y="4461998"/>
            <a:ext cx="2767971" cy="1938992"/>
          </a:xfrm>
          <a:prstGeom prst="rect">
            <a:avLst/>
          </a:prstGeom>
          <a:noFill/>
        </p:spPr>
        <p:txBody>
          <a:bodyPr wrap="square" rtlCol="0">
            <a:spAutoFit/>
          </a:bodyPr>
          <a:lstStyle/>
          <a:p>
            <a:r>
              <a:rPr kumimoji="1" lang="en-US" altLang="ja-JP" sz="2000" b="1" dirty="0"/>
              <a:t>【</a:t>
            </a:r>
            <a:r>
              <a:rPr kumimoji="1" lang="ja-JP" altLang="en-US" sz="2000" b="1" dirty="0"/>
              <a:t>陽動成功</a:t>
            </a:r>
            <a:r>
              <a:rPr kumimoji="1" lang="en-US" altLang="ja-JP" sz="2000" b="1" dirty="0"/>
              <a:t>】</a:t>
            </a:r>
          </a:p>
          <a:p>
            <a:r>
              <a:rPr kumimoji="1" lang="ja-JP" altLang="en-US" sz="2000" b="1" dirty="0"/>
              <a:t>マウスを追いかけた先で表示される。</a:t>
            </a:r>
            <a:endParaRPr kumimoji="1" lang="en-US" altLang="ja-JP" sz="2000" b="1" dirty="0"/>
          </a:p>
          <a:p>
            <a:r>
              <a:rPr kumimoji="1" lang="ja-JP" altLang="en-US" sz="2000" b="1" dirty="0"/>
              <a:t>吹き出しの</a:t>
            </a:r>
            <a:r>
              <a:rPr kumimoji="1" lang="ja-JP" altLang="en-US" sz="2000" b="1" dirty="0" err="1"/>
              <a:t>ごちゃごちゃに</a:t>
            </a:r>
            <a:r>
              <a:rPr kumimoji="1" lang="ja-JP" altLang="en-US" sz="2000" b="1" dirty="0"/>
              <a:t>アニメーションが付いているといい。</a:t>
            </a:r>
          </a:p>
        </p:txBody>
      </p:sp>
      <p:pic>
        <p:nvPicPr>
          <p:cNvPr id="7" name="図 6">
            <a:extLst>
              <a:ext uri="{FF2B5EF4-FFF2-40B4-BE49-F238E27FC236}">
                <a16:creationId xmlns:a16="http://schemas.microsoft.com/office/drawing/2014/main" id="{8C0D1A2A-B9C8-4862-A2DB-B8836E9906AE}"/>
              </a:ext>
            </a:extLst>
          </p:cNvPr>
          <p:cNvPicPr/>
          <p:nvPr/>
        </p:nvPicPr>
        <p:blipFill>
          <a:blip r:embed="rId4"/>
          <a:stretch>
            <a:fillRect/>
          </a:stretch>
        </p:blipFill>
        <p:spPr>
          <a:xfrm>
            <a:off x="1094509" y="1959298"/>
            <a:ext cx="1778779" cy="2031850"/>
          </a:xfrm>
          <a:prstGeom prst="rect">
            <a:avLst/>
          </a:prstGeom>
        </p:spPr>
      </p:pic>
      <p:sp>
        <p:nvSpPr>
          <p:cNvPr id="9" name="テキスト ボックス 8">
            <a:extLst>
              <a:ext uri="{FF2B5EF4-FFF2-40B4-BE49-F238E27FC236}">
                <a16:creationId xmlns:a16="http://schemas.microsoft.com/office/drawing/2014/main" id="{D40EA162-F85B-45D2-BDEF-4E387E395FDC}"/>
              </a:ext>
            </a:extLst>
          </p:cNvPr>
          <p:cNvSpPr txBox="1"/>
          <p:nvPr/>
        </p:nvSpPr>
        <p:spPr>
          <a:xfrm>
            <a:off x="3009374" y="2106847"/>
            <a:ext cx="2767971" cy="1631216"/>
          </a:xfrm>
          <a:prstGeom prst="rect">
            <a:avLst/>
          </a:prstGeom>
          <a:noFill/>
        </p:spPr>
        <p:txBody>
          <a:bodyPr wrap="square" rtlCol="0">
            <a:spAutoFit/>
          </a:bodyPr>
          <a:lstStyle/>
          <a:p>
            <a:r>
              <a:rPr kumimoji="1" lang="en-US" altLang="ja-JP" sz="2000" b="1" dirty="0"/>
              <a:t>【</a:t>
            </a:r>
            <a:r>
              <a:rPr kumimoji="1" lang="ja-JP" altLang="en-US" sz="2000" b="1" dirty="0"/>
              <a:t>発見</a:t>
            </a:r>
            <a:r>
              <a:rPr kumimoji="1" lang="en-US" altLang="ja-JP" sz="2000" b="1" dirty="0"/>
              <a:t>】</a:t>
            </a:r>
          </a:p>
          <a:p>
            <a:r>
              <a:rPr kumimoji="1" lang="ja-JP" altLang="en-US" sz="2000" b="1" dirty="0"/>
              <a:t>マウス、パンプキンなど、シンデレラ以外のものを発見したときにパッと出てくる。</a:t>
            </a:r>
          </a:p>
        </p:txBody>
      </p:sp>
      <p:grpSp>
        <p:nvGrpSpPr>
          <p:cNvPr id="10" name="グループ化 9">
            <a:extLst>
              <a:ext uri="{FF2B5EF4-FFF2-40B4-BE49-F238E27FC236}">
                <a16:creationId xmlns:a16="http://schemas.microsoft.com/office/drawing/2014/main" id="{0E3AA80D-9892-4BEE-994D-AE10495FA32D}"/>
              </a:ext>
            </a:extLst>
          </p:cNvPr>
          <p:cNvGrpSpPr/>
          <p:nvPr/>
        </p:nvGrpSpPr>
        <p:grpSpPr>
          <a:xfrm>
            <a:off x="5777345" y="1861074"/>
            <a:ext cx="2692545" cy="2122761"/>
            <a:chOff x="3777528" y="586652"/>
            <a:chExt cx="6410325" cy="5324475"/>
          </a:xfrm>
        </p:grpSpPr>
        <p:pic>
          <p:nvPicPr>
            <p:cNvPr id="11" name="図 10">
              <a:extLst>
                <a:ext uri="{FF2B5EF4-FFF2-40B4-BE49-F238E27FC236}">
                  <a16:creationId xmlns:a16="http://schemas.microsoft.com/office/drawing/2014/main" id="{C4865539-7172-42CE-B722-EC37632716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7528" y="586652"/>
              <a:ext cx="6410325" cy="5324475"/>
            </a:xfrm>
            <a:prstGeom prst="rect">
              <a:avLst/>
            </a:prstGeom>
          </p:spPr>
        </p:pic>
        <p:sp>
          <p:nvSpPr>
            <p:cNvPr id="12" name="楕円 11">
              <a:extLst>
                <a:ext uri="{FF2B5EF4-FFF2-40B4-BE49-F238E27FC236}">
                  <a16:creationId xmlns:a16="http://schemas.microsoft.com/office/drawing/2014/main" id="{2C6B57FD-4EE5-4E97-86E6-9CF2F33C406B}"/>
                </a:ext>
              </a:extLst>
            </p:cNvPr>
            <p:cNvSpPr/>
            <p:nvPr/>
          </p:nvSpPr>
          <p:spPr>
            <a:xfrm>
              <a:off x="4488873" y="1191491"/>
              <a:ext cx="4693753" cy="3491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grpSp>
      <p:sp>
        <p:nvSpPr>
          <p:cNvPr id="13" name="テキスト ボックス 12">
            <a:extLst>
              <a:ext uri="{FF2B5EF4-FFF2-40B4-BE49-F238E27FC236}">
                <a16:creationId xmlns:a16="http://schemas.microsoft.com/office/drawing/2014/main" id="{AD196994-0140-4A6D-9B6E-C94DB6BDC37B}"/>
              </a:ext>
            </a:extLst>
          </p:cNvPr>
          <p:cNvSpPr txBox="1"/>
          <p:nvPr/>
        </p:nvSpPr>
        <p:spPr>
          <a:xfrm>
            <a:off x="8545316" y="2413337"/>
            <a:ext cx="2504734" cy="1015663"/>
          </a:xfrm>
          <a:prstGeom prst="rect">
            <a:avLst/>
          </a:prstGeom>
          <a:noFill/>
        </p:spPr>
        <p:txBody>
          <a:bodyPr wrap="square" rtlCol="0">
            <a:spAutoFit/>
          </a:bodyPr>
          <a:lstStyle/>
          <a:p>
            <a:r>
              <a:rPr kumimoji="1" lang="en-US" altLang="ja-JP" sz="2000" b="1" dirty="0"/>
              <a:t>【</a:t>
            </a:r>
            <a:r>
              <a:rPr lang="ja-JP" altLang="en-US" sz="2000" b="1" dirty="0"/>
              <a:t>隠蔽</a:t>
            </a:r>
            <a:r>
              <a:rPr kumimoji="1" lang="ja-JP" altLang="en-US" sz="2000" b="1" dirty="0"/>
              <a:t>成功</a:t>
            </a:r>
            <a:r>
              <a:rPr kumimoji="1" lang="en-US" altLang="ja-JP" sz="2000" b="1" dirty="0"/>
              <a:t>】</a:t>
            </a:r>
          </a:p>
          <a:p>
            <a:r>
              <a:rPr kumimoji="1" lang="ja-JP" altLang="en-US" sz="2000" b="1" dirty="0"/>
              <a:t>パンプキンを発見したときに出る。</a:t>
            </a:r>
          </a:p>
        </p:txBody>
      </p:sp>
      <p:pic>
        <p:nvPicPr>
          <p:cNvPr id="15" name="図 14">
            <a:extLst>
              <a:ext uri="{FF2B5EF4-FFF2-40B4-BE49-F238E27FC236}">
                <a16:creationId xmlns:a16="http://schemas.microsoft.com/office/drawing/2014/main" id="{F1788952-3714-4BC6-8D32-2491A79830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7417" y="2103250"/>
            <a:ext cx="1092400" cy="1391929"/>
          </a:xfrm>
          <a:prstGeom prst="rect">
            <a:avLst/>
          </a:prstGeom>
        </p:spPr>
      </p:pic>
    </p:spTree>
    <p:extLst>
      <p:ext uri="{BB962C8B-B14F-4D97-AF65-F5344CB8AC3E}">
        <p14:creationId xmlns:p14="http://schemas.microsoft.com/office/powerpoint/2010/main" val="41034033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678</TotalTime>
  <Words>650</Words>
  <Application>Microsoft Office PowerPoint</Application>
  <PresentationFormat>ワイド画面</PresentationFormat>
  <Paragraphs>93</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13</vt:i4>
      </vt:variant>
    </vt:vector>
  </HeadingPairs>
  <TitlesOfParts>
    <vt:vector size="20" baseType="lpstr">
      <vt:lpstr>游ゴシック</vt:lpstr>
      <vt:lpstr>游ゴシック Light</vt:lpstr>
      <vt:lpstr>Arial</vt:lpstr>
      <vt:lpstr>Calibri</vt:lpstr>
      <vt:lpstr>Calibri Light</vt:lpstr>
      <vt:lpstr>Office テーマ</vt:lpstr>
      <vt:lpstr>Office Theme</vt:lpstr>
      <vt:lpstr>変装-チェンジ-</vt:lpstr>
      <vt:lpstr>変装解除</vt:lpstr>
      <vt:lpstr>陽動-マウス-</vt:lpstr>
      <vt:lpstr>走る（衛兵、シンデレラ）</vt:lpstr>
      <vt:lpstr>隠密-パンプキン-</vt:lpstr>
      <vt:lpstr>シンデレラ・その他</vt:lpstr>
      <vt:lpstr>聞き耳</vt:lpstr>
      <vt:lpstr>衛兵・状態</vt:lpstr>
      <vt:lpstr>衛兵・リアクション</vt:lpstr>
      <vt:lpstr>ガラスの靴</vt:lpstr>
      <vt:lpstr>靴破壊シーン</vt:lpstr>
      <vt:lpstr>王子様イメージ</vt:lpstr>
      <vt:lpstr>城内・カンテラ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聞き耳</dc:title>
  <dc:creator>student</dc:creator>
  <cp:lastModifiedBy>宮澤将樹</cp:lastModifiedBy>
  <cp:revision>46</cp:revision>
  <dcterms:created xsi:type="dcterms:W3CDTF">2017-11-10T09:13:30Z</dcterms:created>
  <dcterms:modified xsi:type="dcterms:W3CDTF">2017-11-19T09:25:57Z</dcterms:modified>
</cp:coreProperties>
</file>