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6"/>
  </p:notesMasterIdLst>
  <p:handoutMasterIdLst>
    <p:handoutMasterId r:id="rId37"/>
  </p:handoutMasterIdLst>
  <p:sldIdLst>
    <p:sldId id="462" r:id="rId8"/>
    <p:sldId id="463" r:id="rId9"/>
    <p:sldId id="464" r:id="rId10"/>
    <p:sldId id="466" r:id="rId11"/>
    <p:sldId id="564" r:id="rId12"/>
    <p:sldId id="467" r:id="rId13"/>
    <p:sldId id="562" r:id="rId14"/>
    <p:sldId id="530" r:id="rId15"/>
    <p:sldId id="531" r:id="rId16"/>
    <p:sldId id="563" r:id="rId17"/>
    <p:sldId id="532" r:id="rId18"/>
    <p:sldId id="568" r:id="rId19"/>
    <p:sldId id="565" r:id="rId20"/>
    <p:sldId id="536" r:id="rId21"/>
    <p:sldId id="537" r:id="rId22"/>
    <p:sldId id="566" r:id="rId23"/>
    <p:sldId id="567" r:id="rId24"/>
    <p:sldId id="569" r:id="rId25"/>
    <p:sldId id="461" r:id="rId26"/>
    <p:sldId id="570" r:id="rId27"/>
    <p:sldId id="571" r:id="rId28"/>
    <p:sldId id="572" r:id="rId29"/>
    <p:sldId id="573" r:id="rId30"/>
    <p:sldId id="574" r:id="rId31"/>
    <p:sldId id="575" r:id="rId32"/>
    <p:sldId id="576" r:id="rId33"/>
    <p:sldId id="452" r:id="rId34"/>
    <p:sldId id="2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1940" autoAdjust="0"/>
  </p:normalViewPr>
  <p:slideViewPr>
    <p:cSldViewPr snapToGrid="0">
      <p:cViewPr varScale="1">
        <p:scale>
          <a:sx n="79" d="100"/>
          <a:sy n="79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0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 = 0</a:t>
            </a:r>
          </a:p>
          <a:p>
            <a:r>
              <a:rPr lang="en-US" altLang="zh-CN" dirty="0" smtClean="0"/>
              <a:t>result = 0</a:t>
            </a:r>
          </a:p>
          <a:p>
            <a:r>
              <a:rPr lang="en-US" altLang="zh-CN" dirty="0" smtClean="0"/>
              <a:t>while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100:</a:t>
            </a:r>
          </a:p>
          <a:p>
            <a:r>
              <a:rPr lang="en-US" altLang="zh-CN" dirty="0" smtClean="0"/>
              <a:t>    result +=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+= 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2550</a:t>
            </a:r>
          </a:p>
          <a:p>
            <a:r>
              <a:rPr lang="en-US" altLang="zh-CN" dirty="0" smtClean="0"/>
              <a:t>print(result)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4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=""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=""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=""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=""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=""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=""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=""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=""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=""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=""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=""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=""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=""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=""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=""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=""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=""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=""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=""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=""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=""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=""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=""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=""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=""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=""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=""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=""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=""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=""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=""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=""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=""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=""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=""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=""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循环结构（上）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、循环的那些事</a:t>
            </a:r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1</a:t>
            </a:r>
            <a:r>
              <a:rPr lang="zh-CN" altLang="en-US" dirty="0">
                <a:solidFill>
                  <a:srgbClr val="B60206"/>
                </a:solidFill>
              </a:rPr>
              <a:t>）初始状态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  <a:r>
              <a:rPr lang="zh-CN" altLang="en-US" dirty="0">
                <a:solidFill>
                  <a:srgbClr val="B60206"/>
                </a:solidFill>
              </a:rPr>
              <a:t>）循环条件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3</a:t>
            </a:r>
            <a:r>
              <a:rPr lang="zh-CN" altLang="en-US" dirty="0">
                <a:solidFill>
                  <a:srgbClr val="B60206"/>
                </a:solidFill>
              </a:rPr>
              <a:t>）循环体（要重复做的事情）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4</a:t>
            </a:r>
            <a:r>
              <a:rPr lang="zh-CN" altLang="en-US" dirty="0">
                <a:solidFill>
                  <a:srgbClr val="B60206"/>
                </a:solidFill>
              </a:rPr>
              <a:t>）为下次循环作准备</a:t>
            </a:r>
            <a:r>
              <a:rPr lang="zh-CN" altLang="en-US" dirty="0" smtClean="0">
                <a:solidFill>
                  <a:srgbClr val="B60206"/>
                </a:solidFill>
              </a:rPr>
              <a:t>（）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那</a:t>
            </a:r>
            <a:r>
              <a:rPr lang="zh-CN" altLang="en-US" dirty="0"/>
              <a:t>如何去写循环的程序呢</a:t>
            </a:r>
            <a:r>
              <a:rPr lang="zh-CN" altLang="en-US" dirty="0" smtClean="0"/>
              <a:t>？答：拿</a:t>
            </a:r>
            <a:r>
              <a:rPr lang="zh-CN" altLang="en-US" dirty="0"/>
              <a:t>到问题，不要胡思乱想，就回答四个问题：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1</a:t>
            </a:r>
            <a:r>
              <a:rPr lang="zh-CN" altLang="en-US" dirty="0">
                <a:solidFill>
                  <a:srgbClr val="B60206"/>
                </a:solidFill>
              </a:rPr>
              <a:t>）初始状态是怎样的？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  <a:r>
              <a:rPr lang="zh-CN" altLang="en-US" dirty="0">
                <a:solidFill>
                  <a:srgbClr val="B60206"/>
                </a:solidFill>
              </a:rPr>
              <a:t>）重复做的条件是什么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3</a:t>
            </a:r>
            <a:r>
              <a:rPr lang="zh-CN" altLang="en-US" dirty="0">
                <a:solidFill>
                  <a:srgbClr val="B60206"/>
                </a:solidFill>
              </a:rPr>
              <a:t>）重复做什么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4</a:t>
            </a:r>
            <a:r>
              <a:rPr lang="zh-CN" altLang="en-US" dirty="0">
                <a:solidFill>
                  <a:srgbClr val="B60206"/>
                </a:solidFill>
              </a:rPr>
              <a:t>）怎么过渡到下一次</a:t>
            </a:r>
            <a:r>
              <a:rPr lang="zh-CN" altLang="en-US" dirty="0" smtClean="0">
                <a:solidFill>
                  <a:srgbClr val="B60206"/>
                </a:solidFill>
              </a:rPr>
              <a:t>循环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384" y="3783711"/>
            <a:ext cx="2270859" cy="22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9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、循环案例</a:t>
            </a:r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863281" y="17985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/>
              <a:t>：计算</a:t>
            </a:r>
            <a:r>
              <a:rPr lang="en-US" altLang="zh-CN" dirty="0"/>
              <a:t>1-100</a:t>
            </a:r>
            <a:r>
              <a:rPr lang="zh-CN" altLang="en-US" dirty="0"/>
              <a:t>累加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分析：</a:t>
            </a:r>
            <a:r>
              <a:rPr lang="en-US" altLang="zh-CN" dirty="0">
                <a:solidFill>
                  <a:srgbClr val="B60206"/>
                </a:solidFill>
              </a:rPr>
              <a:t>1-100</a:t>
            </a:r>
            <a:r>
              <a:rPr lang="zh-CN" altLang="en-US" dirty="0">
                <a:solidFill>
                  <a:srgbClr val="B60206"/>
                </a:solidFill>
              </a:rPr>
              <a:t>的累加和，即</a:t>
            </a:r>
            <a:r>
              <a:rPr lang="en-US" altLang="zh-CN" dirty="0">
                <a:solidFill>
                  <a:srgbClr val="B60206"/>
                </a:solidFill>
              </a:rPr>
              <a:t>1 + 2 + 3 + 4 </a:t>
            </a:r>
            <a:r>
              <a:rPr lang="en-US" altLang="zh-CN" dirty="0" smtClean="0">
                <a:solidFill>
                  <a:srgbClr val="B60206"/>
                </a:solidFill>
              </a:rPr>
              <a:t>+…</a:t>
            </a:r>
            <a:r>
              <a:rPr lang="zh-CN" altLang="en-US" dirty="0" smtClean="0">
                <a:solidFill>
                  <a:srgbClr val="B60206"/>
                </a:solidFill>
              </a:rPr>
              <a:t>，</a:t>
            </a:r>
            <a:r>
              <a:rPr lang="zh-CN" altLang="en-US" dirty="0">
                <a:solidFill>
                  <a:srgbClr val="B60206"/>
                </a:solidFill>
              </a:rPr>
              <a:t>即前两个数字的相加结果 </a:t>
            </a:r>
            <a:r>
              <a:rPr lang="en-US" altLang="zh-CN" dirty="0">
                <a:solidFill>
                  <a:srgbClr val="B60206"/>
                </a:solidFill>
              </a:rPr>
              <a:t>+ </a:t>
            </a:r>
            <a:r>
              <a:rPr lang="zh-CN" altLang="en-US" dirty="0">
                <a:solidFill>
                  <a:srgbClr val="B60206"/>
                </a:solidFill>
              </a:rPr>
              <a:t>下一个数字</a:t>
            </a:r>
            <a:r>
              <a:rPr lang="en-US" altLang="zh-CN" dirty="0">
                <a:solidFill>
                  <a:srgbClr val="B60206"/>
                </a:solidFill>
              </a:rPr>
              <a:t>( </a:t>
            </a:r>
            <a:r>
              <a:rPr lang="zh-CN" altLang="en-US" dirty="0">
                <a:solidFill>
                  <a:srgbClr val="B60206"/>
                </a:solidFill>
              </a:rPr>
              <a:t>前一个数字 </a:t>
            </a:r>
            <a:r>
              <a:rPr lang="en-US" altLang="zh-CN" dirty="0">
                <a:solidFill>
                  <a:srgbClr val="B60206"/>
                </a:solidFill>
              </a:rPr>
              <a:t>+ 1</a:t>
            </a:r>
            <a:r>
              <a:rPr lang="en-US" altLang="zh-CN" dirty="0" smtClean="0">
                <a:solidFill>
                  <a:srgbClr val="B60206"/>
                </a:solidFill>
              </a:rPr>
              <a:t>)</a:t>
            </a: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B60206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877268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= 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100: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result +=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5050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print(result)</a:t>
            </a:r>
          </a:p>
        </p:txBody>
      </p:sp>
      <p:sp>
        <p:nvSpPr>
          <p:cNvPr id="9" name="三角形 9">
            <a:extLst>
              <a:ext uri="{FF2B5EF4-FFF2-40B4-BE49-F238E27FC236}">
                <a16:creationId xmlns:a16="http://schemas.microsoft.com/office/drawing/2014/main" xmlns="" id="{6C3710E9-2588-F946-B755-060464DABD9F}"/>
              </a:ext>
            </a:extLst>
          </p:cNvPr>
          <p:cNvSpPr/>
          <p:nvPr/>
        </p:nvSpPr>
        <p:spPr>
          <a:xfrm rot="2651319">
            <a:off x="790606" y="5675115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xmlns="" id="{34FCCE8B-9629-7E4B-B3A9-E87708BF9B85}"/>
              </a:ext>
            </a:extLst>
          </p:cNvPr>
          <p:cNvSpPr txBox="1"/>
          <p:nvPr/>
        </p:nvSpPr>
        <p:spPr>
          <a:xfrm>
            <a:off x="1158557" y="5706581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为了验证程序的准确性，可以先改小数值，验证结果正确后，再改成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1-100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做累加。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0A4F270-7F30-AE46-96EF-656D6943C707}"/>
              </a:ext>
            </a:extLst>
          </p:cNvPr>
          <p:cNvSpPr/>
          <p:nvPr/>
        </p:nvSpPr>
        <p:spPr>
          <a:xfrm>
            <a:off x="894080" y="5290015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D3E04DF-C15D-7146-95A9-19AF703E9900}"/>
              </a:ext>
            </a:extLst>
          </p:cNvPr>
          <p:cNvSpPr/>
          <p:nvPr/>
        </p:nvSpPr>
        <p:spPr>
          <a:xfrm>
            <a:off x="783992" y="5391002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88330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、循环案例</a:t>
            </a:r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863281" y="17985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：打印</a:t>
            </a:r>
            <a:r>
              <a:rPr lang="en-US" altLang="zh-CN" dirty="0" smtClean="0"/>
              <a:t>10</a:t>
            </a:r>
            <a:r>
              <a:rPr lang="zh-CN" altLang="en-US" dirty="0" smtClean="0"/>
              <a:t>以内的所有计数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分析：</a:t>
            </a:r>
            <a:r>
              <a:rPr lang="en-US" altLang="zh-CN" dirty="0" smtClean="0">
                <a:solidFill>
                  <a:srgbClr val="B60206"/>
                </a:solidFill>
              </a:rPr>
              <a:t>1 3 5 7 9</a:t>
            </a: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B6020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85" y="2440317"/>
            <a:ext cx="6192152" cy="41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、循环案例</a:t>
            </a:r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863281" y="17985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计算</a:t>
            </a:r>
            <a:r>
              <a:rPr lang="en-US" altLang="zh-CN" dirty="0"/>
              <a:t>1-100</a:t>
            </a:r>
            <a:r>
              <a:rPr lang="zh-CN" altLang="en-US" dirty="0"/>
              <a:t>偶数累加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分析：</a:t>
            </a:r>
            <a:r>
              <a:rPr lang="en-US" altLang="zh-CN" dirty="0">
                <a:solidFill>
                  <a:srgbClr val="B60206"/>
                </a:solidFill>
              </a:rPr>
              <a:t>1-100</a:t>
            </a:r>
            <a:r>
              <a:rPr lang="zh-CN" altLang="en-US" dirty="0">
                <a:solidFill>
                  <a:srgbClr val="B60206"/>
                </a:solidFill>
              </a:rPr>
              <a:t>的偶数和，即 </a:t>
            </a:r>
            <a:r>
              <a:rPr lang="en-US" altLang="zh-CN" dirty="0">
                <a:solidFill>
                  <a:srgbClr val="B60206"/>
                </a:solidFill>
              </a:rPr>
              <a:t>2 + 4 + 6 + 8....</a:t>
            </a:r>
            <a:r>
              <a:rPr lang="zh-CN" altLang="en-US" dirty="0">
                <a:solidFill>
                  <a:srgbClr val="B60206"/>
                </a:solidFill>
              </a:rPr>
              <a:t>，得到偶数的方法如下</a:t>
            </a:r>
            <a:r>
              <a:rPr lang="zh-CN" altLang="en-US" dirty="0" smtClean="0">
                <a:solidFill>
                  <a:srgbClr val="B60206"/>
                </a:solidFill>
              </a:rPr>
              <a:t>：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B60206"/>
                </a:solidFill>
              </a:rPr>
              <a:t>偶数</a:t>
            </a:r>
            <a:r>
              <a:rPr lang="zh-CN" altLang="en-US" dirty="0">
                <a:solidFill>
                  <a:srgbClr val="B60206"/>
                </a:solidFill>
              </a:rPr>
              <a:t>即是和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  <a:r>
              <a:rPr lang="zh-CN" altLang="en-US" dirty="0">
                <a:solidFill>
                  <a:srgbClr val="B60206"/>
                </a:solidFill>
              </a:rPr>
              <a:t>取余结果为</a:t>
            </a:r>
            <a:r>
              <a:rPr lang="en-US" altLang="zh-CN" dirty="0">
                <a:solidFill>
                  <a:srgbClr val="B60206"/>
                </a:solidFill>
              </a:rPr>
              <a:t>0</a:t>
            </a:r>
            <a:r>
              <a:rPr lang="zh-CN" altLang="en-US" dirty="0">
                <a:solidFill>
                  <a:srgbClr val="B60206"/>
                </a:solidFill>
              </a:rPr>
              <a:t>的数字，可以加入条件语句判断是否为偶数，为偶数则</a:t>
            </a:r>
            <a:r>
              <a:rPr lang="zh-CN" altLang="en-US" dirty="0" smtClean="0">
                <a:solidFill>
                  <a:srgbClr val="B60206"/>
                </a:solidFill>
              </a:rPr>
              <a:t>累加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B60206"/>
                </a:solidFill>
              </a:rPr>
              <a:t>初始值</a:t>
            </a:r>
            <a:r>
              <a:rPr lang="zh-CN" altLang="en-US" dirty="0">
                <a:solidFill>
                  <a:srgbClr val="B60206"/>
                </a:solidFill>
              </a:rPr>
              <a:t>为</a:t>
            </a:r>
            <a:r>
              <a:rPr lang="en-US" altLang="zh-CN" dirty="0">
                <a:solidFill>
                  <a:srgbClr val="B60206"/>
                </a:solidFill>
              </a:rPr>
              <a:t>0 / 2 , </a:t>
            </a:r>
            <a:r>
              <a:rPr lang="zh-CN" altLang="en-US" dirty="0">
                <a:solidFill>
                  <a:srgbClr val="B60206"/>
                </a:solidFill>
              </a:rPr>
              <a:t>计数器每次累加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</a:p>
          <a:p>
            <a:pPr marL="0" indent="0">
              <a:buNone/>
            </a:pPr>
            <a:endParaRPr lang="zh-CN" altLang="en-US" dirty="0">
              <a:solidFill>
                <a:srgbClr val="B60206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862184"/>
            <a:ext cx="1066685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= 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100: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% 2 == 0: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result +=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2550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87621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循环中的两大关键词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break</a:t>
            </a:r>
            <a:r>
              <a:rPr lang="zh-CN" altLang="en-US" dirty="0">
                <a:solidFill>
                  <a:srgbClr val="B60206"/>
                </a:solidFill>
              </a:rPr>
              <a:t>和</a:t>
            </a:r>
            <a:r>
              <a:rPr lang="en-US" altLang="zh-CN" dirty="0">
                <a:solidFill>
                  <a:srgbClr val="B60206"/>
                </a:solidFill>
              </a:rPr>
              <a:t>continue</a:t>
            </a:r>
            <a:r>
              <a:rPr lang="zh-CN" altLang="en-US" dirty="0"/>
              <a:t>是循环中满足一定条件退出循环的两种不同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举例：一共吃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个苹果，吃完第一个，吃第二个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，这里</a:t>
            </a:r>
            <a:r>
              <a:rPr lang="en-US" altLang="zh-CN" dirty="0" smtClean="0"/>
              <a:t>"</a:t>
            </a:r>
            <a:r>
              <a:rPr lang="zh-CN" altLang="en-US" dirty="0" smtClean="0"/>
              <a:t>吃苹果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的动作是不是重复执行？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情况一：如果吃的过程中，吃完第三个吃饱了，则不需要再吃第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个和第五个苹果，即是吃苹果的动作停止，这里就是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控制循环流程，即</a:t>
            </a:r>
            <a:r>
              <a:rPr lang="zh-CN" altLang="en-US" dirty="0" smtClean="0">
                <a:solidFill>
                  <a:srgbClr val="B60206"/>
                </a:solidFill>
              </a:rPr>
              <a:t>终止此循环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情况</a:t>
            </a:r>
            <a:r>
              <a:rPr lang="zh-CN" altLang="en-US" dirty="0"/>
              <a:t>二：如果吃的过程中，吃到第三个吃出一个大虫子</a:t>
            </a:r>
            <a:r>
              <a:rPr lang="en-US" altLang="zh-CN" dirty="0"/>
              <a:t>...,</a:t>
            </a:r>
            <a:r>
              <a:rPr lang="zh-CN" altLang="en-US" dirty="0"/>
              <a:t>是不是这个苹果就不吃了，开始吃第四个苹果，这里就是</a:t>
            </a:r>
            <a:r>
              <a:rPr lang="en-US" altLang="zh-CN" dirty="0"/>
              <a:t>continue</a:t>
            </a:r>
            <a:r>
              <a:rPr lang="zh-CN" altLang="en-US" dirty="0"/>
              <a:t>控制循环流程，</a:t>
            </a:r>
            <a:r>
              <a:rPr lang="zh-CN" altLang="en-US" dirty="0" smtClean="0"/>
              <a:t>即</a:t>
            </a:r>
            <a:r>
              <a:rPr lang="zh-CN" altLang="en-US" dirty="0" smtClean="0">
                <a:solidFill>
                  <a:srgbClr val="B60206"/>
                </a:solidFill>
              </a:rPr>
              <a:t>退出</a:t>
            </a:r>
            <a:r>
              <a:rPr lang="zh-CN" altLang="en-US" dirty="0">
                <a:solidFill>
                  <a:srgbClr val="B60206"/>
                </a:solidFill>
              </a:rPr>
              <a:t>当前一次循环继而执行下一次循环</a:t>
            </a:r>
            <a:r>
              <a:rPr lang="zh-CN" altLang="en-US" dirty="0" smtClean="0">
                <a:solidFill>
                  <a:srgbClr val="B60206"/>
                </a:solidFill>
              </a:rPr>
              <a:t>代码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44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情况一：如果吃的过程中，吃完第三个吃饱了，则不需要再吃第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个和第五个苹果，即是吃苹果的动作停止，这里就是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控制循环流程，即</a:t>
            </a:r>
            <a:r>
              <a:rPr lang="zh-CN" altLang="en-US" dirty="0" smtClean="0">
                <a:solidFill>
                  <a:srgbClr val="B60206"/>
                </a:solidFill>
              </a:rPr>
              <a:t>终止此循环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668652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5: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4: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吃饱了不吃了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break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print(f'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吃了第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个苹果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810750"/>
            <a:ext cx="9594411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情况二：如果吃的过程中，吃到第三个吃出一个大虫子</a:t>
            </a:r>
            <a:r>
              <a:rPr lang="en-US" altLang="zh-CN" dirty="0"/>
              <a:t>...,</a:t>
            </a:r>
            <a:r>
              <a:rPr lang="zh-CN" altLang="en-US" dirty="0"/>
              <a:t>是不是这个苹果就不吃了，开始吃第四个苹果，这里就是</a:t>
            </a:r>
            <a:r>
              <a:rPr lang="en-US" altLang="zh-CN" dirty="0"/>
              <a:t>continue</a:t>
            </a:r>
            <a:r>
              <a:rPr lang="zh-CN" altLang="en-US" dirty="0"/>
              <a:t>控制循环流程，即</a:t>
            </a:r>
            <a:r>
              <a:rPr lang="zh-CN" altLang="en-US" dirty="0">
                <a:solidFill>
                  <a:srgbClr val="B60206"/>
                </a:solidFill>
              </a:rPr>
              <a:t>退出当前一次循环继而执行下一次循环代码</a:t>
            </a:r>
            <a:r>
              <a:rPr lang="zh-CN" altLang="en-US" dirty="0"/>
              <a:t>。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601758"/>
            <a:ext cx="1066685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5: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3: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大虫子，第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个不吃了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之前一定要修改计数器，否则会陷入死循环</a:t>
            </a: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600" dirty="0" err="1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continue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print(f'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吃了第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个苹果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107451"/>
            <a:ext cx="9129551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在编程</a:t>
            </a:r>
            <a:r>
              <a:rPr lang="zh-CN" altLang="en-US" dirty="0" smtClean="0"/>
              <a:t>中一</a:t>
            </a:r>
            <a:r>
              <a:rPr lang="zh-CN" altLang="en-US" dirty="0"/>
              <a:t>个靠自身控制</a:t>
            </a:r>
            <a:r>
              <a:rPr lang="zh-CN" altLang="en-US" dirty="0" smtClean="0"/>
              <a:t>无法终止</a:t>
            </a:r>
            <a:r>
              <a:rPr lang="zh-CN" altLang="en-US" dirty="0"/>
              <a:t>的程序称为</a:t>
            </a:r>
            <a:r>
              <a:rPr lang="zh-CN" altLang="en-US" dirty="0" smtClean="0"/>
              <a:t>“死循环”。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死循环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死循环的概念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2" y="2370752"/>
            <a:ext cx="10666853" cy="5847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True:</a:t>
            </a:r>
          </a:p>
          <a:p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你是风儿我是沙，缠缠绵绵到天涯</a:t>
            </a: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…')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89147"/>
            <a:ext cx="10711618" cy="204830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0880" y="363095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Alibaba PuHuiTi R" pitchFamily="18" charset="-122"/>
              </a:rPr>
              <a:t>运行结果：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64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上午练习题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循环练习题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=""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练习题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：使用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while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循环输出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次，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hello python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！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练习题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：求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1-100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内所有奇数的和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ea typeface="Alibaba PuHuiTi R" pitchFamily="18" charset="-122"/>
              </a:rPr>
              <a:t>练习题</a:t>
            </a:r>
            <a:r>
              <a:rPr lang="en-US" altLang="zh-CN" dirty="0">
                <a:ea typeface="Alibaba PuHuiTi R" pitchFamily="18" charset="-122"/>
              </a:rPr>
              <a:t>3</a:t>
            </a:r>
            <a:r>
              <a:rPr lang="zh-CN" altLang="en-US" dirty="0" smtClean="0">
                <a:ea typeface="Alibaba PuHuiTi R" pitchFamily="18" charset="-122"/>
              </a:rPr>
              <a:t>：在一个农场养了</a:t>
            </a:r>
            <a:r>
              <a:rPr lang="en-US" altLang="zh-CN" dirty="0" smtClean="0">
                <a:ea typeface="Alibaba PuHuiTi R" pitchFamily="18" charset="-122"/>
              </a:rPr>
              <a:t>3</a:t>
            </a:r>
            <a:r>
              <a:rPr lang="zh-CN" altLang="en-US" dirty="0" smtClean="0">
                <a:ea typeface="Alibaba PuHuiTi R" pitchFamily="18" charset="-122"/>
              </a:rPr>
              <a:t>只小白兔，每隔一年兔子的数量会翻涨到原来的</a:t>
            </a:r>
            <a:r>
              <a:rPr lang="en-US" altLang="zh-CN" dirty="0" smtClean="0">
                <a:ea typeface="Alibaba PuHuiTi R" pitchFamily="18" charset="-122"/>
              </a:rPr>
              <a:t>2</a:t>
            </a:r>
            <a:r>
              <a:rPr lang="zh-CN" altLang="en-US" dirty="0" smtClean="0">
                <a:ea typeface="Alibaba PuHuiTi R" pitchFamily="18" charset="-122"/>
              </a:rPr>
              <a:t>倍，那么在资源条件允许并且所有兔子生存的条件下，</a:t>
            </a:r>
            <a:r>
              <a:rPr lang="en-US" altLang="zh-CN" dirty="0" smtClean="0">
                <a:ea typeface="Alibaba PuHuiTi R" pitchFamily="18" charset="-122"/>
              </a:rPr>
              <a:t>N</a:t>
            </a:r>
            <a:r>
              <a:rPr lang="zh-CN" altLang="en-US" dirty="0" smtClean="0">
                <a:ea typeface="Alibaba PuHuiTi R" pitchFamily="18" charset="-122"/>
              </a:rPr>
              <a:t>年后，兔子的数量是多少？（提示：</a:t>
            </a:r>
            <a:r>
              <a:rPr lang="en-US" altLang="zh-CN" dirty="0" smtClean="0">
                <a:ea typeface="Alibaba PuHuiTi R" pitchFamily="18" charset="-122"/>
              </a:rPr>
              <a:t>N=1</a:t>
            </a:r>
            <a:r>
              <a:rPr lang="zh-CN" altLang="en-US" dirty="0" smtClean="0">
                <a:ea typeface="Alibaba PuHuiTi R" pitchFamily="18" charset="-122"/>
              </a:rPr>
              <a:t>，有</a:t>
            </a:r>
            <a:r>
              <a:rPr lang="en-US" altLang="zh-CN" dirty="0" smtClean="0">
                <a:ea typeface="Alibaba PuHuiTi R" pitchFamily="18" charset="-122"/>
              </a:rPr>
              <a:t>6</a:t>
            </a:r>
            <a:r>
              <a:rPr lang="zh-CN" altLang="en-US" dirty="0" smtClean="0">
                <a:ea typeface="Alibaba PuHuiTi R" pitchFamily="18" charset="-122"/>
              </a:rPr>
              <a:t>只兔子，</a:t>
            </a:r>
            <a:r>
              <a:rPr lang="en-US" altLang="zh-CN" dirty="0" smtClean="0">
                <a:ea typeface="Alibaba PuHuiTi R" pitchFamily="18" charset="-122"/>
              </a:rPr>
              <a:t>N=2</a:t>
            </a:r>
            <a:r>
              <a:rPr lang="zh-CN" altLang="en-US" dirty="0" smtClean="0">
                <a:ea typeface="Alibaba PuHuiTi R" pitchFamily="18" charset="-122"/>
              </a:rPr>
              <a:t>，有</a:t>
            </a:r>
            <a:r>
              <a:rPr lang="en-US" altLang="zh-CN" dirty="0" smtClean="0">
                <a:ea typeface="Alibaba PuHuiTi R" pitchFamily="18" charset="-122"/>
              </a:rPr>
              <a:t>12</a:t>
            </a:r>
            <a:r>
              <a:rPr lang="zh-CN" altLang="en-US" dirty="0" smtClean="0">
                <a:ea typeface="Alibaba PuHuiTi R" pitchFamily="18" charset="-122"/>
              </a:rPr>
              <a:t>只兔子，以此类推</a:t>
            </a:r>
            <a:r>
              <a:rPr lang="en-US" altLang="zh-CN" dirty="0" smtClean="0">
                <a:ea typeface="Alibaba PuHuiTi R" pitchFamily="18" charset="-122"/>
              </a:rPr>
              <a:t>…</a:t>
            </a:r>
            <a:r>
              <a:rPr lang="zh-CN" altLang="en-US" dirty="0" smtClean="0">
                <a:ea typeface="Alibaba PuHuiTi R" pitchFamily="18" charset="-122"/>
              </a:rPr>
              <a:t>）</a:t>
            </a:r>
            <a:endParaRPr lang="en-US" altLang="zh-CN" dirty="0" smtClean="0">
              <a:ea typeface="Alibaba PuHuiTi R" pitchFamily="18" charset="-122"/>
            </a:endParaRPr>
          </a:p>
          <a:p>
            <a:r>
              <a:rPr lang="zh-CN" altLang="en-US" dirty="0" smtClean="0">
                <a:ea typeface="Alibaba PuHuiTi R" pitchFamily="18" charset="-122"/>
              </a:rPr>
              <a:t>练习题</a:t>
            </a:r>
            <a:r>
              <a:rPr lang="en-US" altLang="zh-CN" dirty="0">
                <a:ea typeface="Alibaba PuHuiTi R" pitchFamily="18" charset="-122"/>
              </a:rPr>
              <a:t>4</a:t>
            </a:r>
            <a:r>
              <a:rPr lang="zh-CN" altLang="en-US" dirty="0" smtClean="0">
                <a:ea typeface="Alibaba PuHuiTi R" pitchFamily="18" charset="-122"/>
              </a:rPr>
              <a:t>：相亲时，聊到年龄问题，女孩允许男孩尝试猜</a:t>
            </a:r>
            <a:r>
              <a:rPr lang="en-US" altLang="zh-CN" dirty="0" smtClean="0">
                <a:ea typeface="Alibaba PuHuiTi R" pitchFamily="18" charset="-122"/>
              </a:rPr>
              <a:t>3</a:t>
            </a:r>
            <a:r>
              <a:rPr lang="zh-CN" altLang="en-US" dirty="0">
                <a:ea typeface="Alibaba PuHuiTi R" pitchFamily="18" charset="-122"/>
              </a:rPr>
              <a:t>次，</a:t>
            </a:r>
            <a:r>
              <a:rPr lang="en-US" altLang="zh-CN" dirty="0">
                <a:ea typeface="Alibaba PuHuiTi R" pitchFamily="18" charset="-122"/>
              </a:rPr>
              <a:t>3</a:t>
            </a:r>
            <a:r>
              <a:rPr lang="zh-CN" altLang="en-US" dirty="0">
                <a:ea typeface="Alibaba PuHuiTi R" pitchFamily="18" charset="-122"/>
              </a:rPr>
              <a:t>次都没猜对的话，就直接退出，如果猜对了，打印</a:t>
            </a:r>
            <a:r>
              <a:rPr lang="zh-CN" altLang="en-US" dirty="0" smtClean="0">
                <a:ea typeface="Alibaba PuHuiTi R" pitchFamily="18" charset="-122"/>
              </a:rPr>
              <a:t>恭喜猜对了信息并退出。</a:t>
            </a:r>
          </a:p>
        </p:txBody>
      </p:sp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785094"/>
            <a:ext cx="5973761" cy="4256405"/>
          </a:xfrm>
        </p:spPr>
        <p:txBody>
          <a:bodyPr/>
          <a:lstStyle/>
          <a:p>
            <a:r>
              <a:rPr lang="zh-CN" altLang="en-US" dirty="0" smtClean="0"/>
              <a:t>循环简介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B60206"/>
                </a:solidFill>
              </a:rPr>
              <a:t>while</a:t>
            </a:r>
            <a:r>
              <a:rPr lang="zh-CN" altLang="en-US" dirty="0">
                <a:solidFill>
                  <a:srgbClr val="B60206"/>
                </a:solidFill>
              </a:rPr>
              <a:t>循环基本语法及其</a:t>
            </a:r>
            <a:r>
              <a:rPr lang="zh-CN" altLang="en-US" dirty="0" smtClean="0">
                <a:solidFill>
                  <a:srgbClr val="B60206"/>
                </a:solidFill>
              </a:rPr>
              <a:t>应用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B60206"/>
                </a:solidFill>
              </a:rPr>
              <a:t>循环中的两大关键词</a:t>
            </a:r>
            <a:r>
              <a:rPr lang="en-US" altLang="zh-CN" dirty="0" smtClean="0">
                <a:solidFill>
                  <a:srgbClr val="B60206"/>
                </a:solidFill>
              </a:rPr>
              <a:t>continue</a:t>
            </a:r>
            <a:r>
              <a:rPr lang="zh-CN" altLang="en-US" dirty="0" smtClean="0">
                <a:solidFill>
                  <a:srgbClr val="B60206"/>
                </a:solidFill>
              </a:rPr>
              <a:t>与</a:t>
            </a:r>
            <a:r>
              <a:rPr lang="en-US" altLang="zh-CN" dirty="0" smtClean="0">
                <a:solidFill>
                  <a:srgbClr val="B60206"/>
                </a:solidFill>
              </a:rPr>
              <a:t>break</a:t>
            </a:r>
          </a:p>
          <a:p>
            <a:r>
              <a:rPr lang="zh-CN" altLang="en-US" dirty="0" smtClean="0"/>
              <a:t>死循环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AD2B26"/>
                </a:solidFill>
              </a:rPr>
              <a:t>while</a:t>
            </a:r>
            <a:r>
              <a:rPr lang="zh-CN" altLang="en-US" dirty="0" smtClean="0">
                <a:solidFill>
                  <a:srgbClr val="AD2B26"/>
                </a:solidFill>
              </a:rPr>
              <a:t>循环嵌套</a:t>
            </a: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循环嵌套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故事梗概：有天女朋友又生气了，惩罚：说</a:t>
            </a:r>
            <a:r>
              <a:rPr lang="en-US" altLang="zh-CN" dirty="0"/>
              <a:t>3</a:t>
            </a:r>
            <a:r>
              <a:rPr lang="zh-CN" altLang="en-US" dirty="0"/>
              <a:t>遍“老婆大人， 我错了”，这个程序是不是循环即可？但如果女朋友说：还要刷今天晚饭的碗，这个程序怎么书写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但如果女朋友还是生气，把这套惩罚要连续</a:t>
            </a:r>
            <a:r>
              <a:rPr lang="en-US" altLang="zh-CN" dirty="0"/>
              <a:t>3</a:t>
            </a:r>
            <a:r>
              <a:rPr lang="zh-CN" altLang="en-US" dirty="0"/>
              <a:t>天都执行，有如何书写程序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总结</a:t>
            </a:r>
            <a:r>
              <a:rPr lang="zh-CN" altLang="en-US" dirty="0"/>
              <a:t>：所谓</a:t>
            </a:r>
            <a:r>
              <a:rPr lang="en-US" altLang="zh-CN" dirty="0"/>
              <a:t>while</a:t>
            </a:r>
            <a:r>
              <a:rPr lang="zh-CN" altLang="en-US" dirty="0"/>
              <a:t>循环嵌套，就是一个</a:t>
            </a:r>
            <a:r>
              <a:rPr lang="en-US" altLang="zh-CN" dirty="0"/>
              <a:t>while</a:t>
            </a:r>
            <a:r>
              <a:rPr lang="zh-CN" altLang="en-US" dirty="0"/>
              <a:t>里面嵌套一个</a:t>
            </a:r>
            <a:r>
              <a:rPr lang="en-US" altLang="zh-CN" dirty="0"/>
              <a:t>while</a:t>
            </a:r>
            <a:r>
              <a:rPr lang="zh-CN" altLang="en-US" dirty="0"/>
              <a:t>的写法，每个</a:t>
            </a:r>
            <a:r>
              <a:rPr lang="en-US" altLang="zh-CN" dirty="0"/>
              <a:t>while</a:t>
            </a:r>
            <a:r>
              <a:rPr lang="zh-CN" altLang="en-US" dirty="0"/>
              <a:t>和之前的基础语法是相同的。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、循环嵌套语法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5" y="2680909"/>
            <a:ext cx="10666853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老婆大人， 我错了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刷晚饭的碗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5" y="4230050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while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老婆大人， 我错了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刷晚饭的碗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58859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、循环嵌套案例演示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4" y="1457271"/>
            <a:ext cx="1066685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 = 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j &lt; 3: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 3: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老婆大人，我错了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刷晚饭的碗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一套惩罚结束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----------------')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j += 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4" y="4143041"/>
            <a:ext cx="7214595" cy="259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、循环嵌套的流程结构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52" y="1457271"/>
            <a:ext cx="7849280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34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：打印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列的正方形，单元格中使用*号进行填充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、循环嵌套应用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333170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/>
              <a:t> = 0</a:t>
            </a:r>
            <a:br>
              <a:rPr lang="en-US" altLang="zh-CN" sz="1600" dirty="0"/>
            </a:br>
            <a:r>
              <a:rPr lang="en-US" altLang="zh-CN" sz="1600" dirty="0"/>
              <a:t>while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5:</a:t>
            </a:r>
            <a:br>
              <a:rPr lang="en-US" altLang="zh-CN" sz="1600" dirty="0"/>
            </a:br>
            <a:r>
              <a:rPr lang="en-US" altLang="zh-CN" sz="1600" dirty="0"/>
              <a:t>    j = 0</a:t>
            </a:r>
            <a:br>
              <a:rPr lang="en-US" altLang="zh-CN" sz="1600" dirty="0"/>
            </a:br>
            <a:r>
              <a:rPr lang="en-US" altLang="zh-CN" sz="1600" dirty="0"/>
              <a:t>    while j &lt; 5:</a:t>
            </a:r>
            <a:br>
              <a:rPr lang="en-US" altLang="zh-CN" sz="1600" dirty="0"/>
            </a:br>
            <a:r>
              <a:rPr lang="en-US" altLang="zh-CN" sz="1600" dirty="0"/>
              <a:t>        print('*', end</a:t>
            </a:r>
            <a:r>
              <a:rPr lang="en-US" altLang="zh-CN" sz="1600" dirty="0" smtClean="0"/>
              <a:t>='\t')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    j += 1</a:t>
            </a:r>
            <a:br>
              <a:rPr lang="en-US" altLang="zh-CN" sz="1600" dirty="0"/>
            </a:br>
            <a:r>
              <a:rPr lang="en-US" altLang="zh-CN" sz="1600" dirty="0"/>
              <a:t>    print('')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1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6" y="5074337"/>
            <a:ext cx="8131245" cy="14784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3626" y="455013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运行结果：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7880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：打印直角三角形，共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行。第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颗星*，第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颗星*，第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颗星*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、循环嵌套应用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333170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/>
              <a:t> = 0</a:t>
            </a:r>
            <a:br>
              <a:rPr lang="en-US" altLang="zh-CN" sz="1600" dirty="0"/>
            </a:br>
            <a:r>
              <a:rPr lang="en-US" altLang="zh-CN" sz="1600" dirty="0"/>
              <a:t>while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5:</a:t>
            </a:r>
            <a:br>
              <a:rPr lang="en-US" altLang="zh-CN" sz="1600" dirty="0"/>
            </a:br>
            <a:r>
              <a:rPr lang="en-US" altLang="zh-CN" sz="1600" dirty="0"/>
              <a:t>    j = 0</a:t>
            </a:r>
            <a:br>
              <a:rPr lang="en-US" altLang="zh-CN" sz="1600" dirty="0"/>
            </a:br>
            <a:r>
              <a:rPr lang="en-US" altLang="zh-CN" sz="1600" dirty="0"/>
              <a:t>    while j &lt;= i:</a:t>
            </a:r>
            <a:br>
              <a:rPr lang="en-US" altLang="zh-CN" sz="1600" dirty="0"/>
            </a:br>
            <a:r>
              <a:rPr lang="en-US" altLang="zh-CN" sz="1600" dirty="0"/>
              <a:t>        print('*', end</a:t>
            </a:r>
            <a:r>
              <a:rPr lang="en-US" altLang="zh-CN" sz="1600" dirty="0" smtClean="0"/>
              <a:t>='\t')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    j += 1</a:t>
            </a:r>
            <a:br>
              <a:rPr lang="en-US" altLang="zh-CN" sz="1600" dirty="0"/>
            </a:br>
            <a:r>
              <a:rPr lang="en-US" altLang="zh-CN" sz="1600" dirty="0"/>
              <a:t>    print('')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1</a:t>
            </a:r>
          </a:p>
        </p:txBody>
      </p:sp>
      <p:sp>
        <p:nvSpPr>
          <p:cNvPr id="7" name="矩形 6"/>
          <p:cNvSpPr/>
          <p:nvPr/>
        </p:nvSpPr>
        <p:spPr>
          <a:xfrm>
            <a:off x="793626" y="455013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运行结果：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6" y="5051475"/>
            <a:ext cx="8199831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91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：打印</a:t>
            </a:r>
            <a:r>
              <a:rPr lang="en-US" altLang="zh-CN" dirty="0" smtClean="0"/>
              <a:t>9 x 9</a:t>
            </a:r>
            <a:r>
              <a:rPr lang="zh-CN" altLang="en-US" dirty="0" smtClean="0"/>
              <a:t>乘法表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、循环嵌套应用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169540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/>
              <a:t> = 1</a:t>
            </a:r>
            <a:br>
              <a:rPr lang="en-US" altLang="zh-CN" sz="1600" dirty="0"/>
            </a:br>
            <a:r>
              <a:rPr lang="en-US" altLang="zh-CN" sz="1600" dirty="0"/>
              <a:t>while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9:</a:t>
            </a:r>
            <a:br>
              <a:rPr lang="en-US" altLang="zh-CN" sz="1600" dirty="0"/>
            </a:br>
            <a:r>
              <a:rPr lang="en-US" altLang="zh-CN" sz="1600" dirty="0"/>
              <a:t>    j = 1</a:t>
            </a:r>
            <a:br>
              <a:rPr lang="en-US" altLang="zh-CN" sz="1600" dirty="0"/>
            </a:br>
            <a:r>
              <a:rPr lang="en-US" altLang="zh-CN" sz="1600" dirty="0"/>
              <a:t>    while j &lt;= i:</a:t>
            </a:r>
            <a:br>
              <a:rPr lang="en-US" altLang="zh-CN" sz="1600" dirty="0"/>
            </a:br>
            <a:r>
              <a:rPr lang="en-US" altLang="zh-CN" sz="1600" dirty="0"/>
              <a:t>        print(f'{j}x{</a:t>
            </a:r>
            <a:r>
              <a:rPr lang="en-US" altLang="zh-CN" sz="1600" dirty="0" err="1"/>
              <a:t>i</a:t>
            </a:r>
            <a:r>
              <a:rPr lang="en-US" altLang="zh-CN" sz="1600" dirty="0"/>
              <a:t>}={j*</a:t>
            </a:r>
            <a:r>
              <a:rPr lang="en-US" altLang="zh-CN" sz="1600" dirty="0" err="1"/>
              <a:t>i</a:t>
            </a:r>
            <a:r>
              <a:rPr lang="en-US" altLang="zh-CN" sz="1600" dirty="0"/>
              <a:t>}', end</a:t>
            </a:r>
            <a:r>
              <a:rPr lang="en-US" altLang="zh-CN" sz="1600" dirty="0" smtClean="0"/>
              <a:t>='\t')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    j += 1</a:t>
            </a:r>
            <a:br>
              <a:rPr lang="en-US" altLang="zh-CN" sz="1600" dirty="0"/>
            </a:br>
            <a:r>
              <a:rPr lang="en-US" altLang="zh-CN" sz="1600" dirty="0"/>
              <a:t>    print('')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1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6" y="4779587"/>
            <a:ext cx="5472420" cy="184472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3626" y="432094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运行结果：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585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猜数字游戏，系统随机生成一个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10</a:t>
            </a:r>
            <a:r>
              <a:rPr lang="zh-CN" altLang="en-US" dirty="0"/>
              <a:t>之间的数字，用户一共有</a:t>
            </a:r>
            <a:r>
              <a:rPr lang="en-US" altLang="zh-CN" dirty="0"/>
              <a:t>3</a:t>
            </a:r>
            <a:r>
              <a:rPr lang="zh-CN" altLang="en-US" dirty="0"/>
              <a:t>次机会，如果用户猜测的数字大于系统给出的数字，打印“</a:t>
            </a:r>
            <a:r>
              <a:rPr lang="en-US" altLang="zh-CN" dirty="0"/>
              <a:t>too big”</a:t>
            </a:r>
            <a:r>
              <a:rPr lang="zh-CN" altLang="en-US" dirty="0"/>
              <a:t>；如果用户猜测的数字小于系统给出的数字，打印</a:t>
            </a:r>
            <a:r>
              <a:rPr lang="en-US" altLang="zh-CN" dirty="0"/>
              <a:t>"too small";</a:t>
            </a:r>
            <a:r>
              <a:rPr lang="zh-CN" altLang="en-US" dirty="0"/>
              <a:t>如果用户猜测的数字等于系统给出的数字，打印</a:t>
            </a:r>
            <a:r>
              <a:rPr lang="en-US" altLang="zh-CN" dirty="0"/>
              <a:t>"</a:t>
            </a:r>
            <a:r>
              <a:rPr lang="zh-CN" altLang="en-US" dirty="0"/>
              <a:t>恭喜</a:t>
            </a:r>
            <a:r>
              <a:rPr lang="en-US" altLang="zh-CN" dirty="0"/>
              <a:t>",</a:t>
            </a:r>
            <a:r>
              <a:rPr lang="zh-CN" altLang="en-US" dirty="0"/>
              <a:t>并且退出循环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使用循环嵌套打印正等腰三角形</a:t>
            </a:r>
            <a:r>
              <a:rPr lang="en-US" altLang="zh-CN" dirty="0" smtClean="0"/>
              <a:t>1,3,5,7,9</a:t>
            </a:r>
          </a:p>
          <a:p>
            <a:r>
              <a:rPr lang="zh-CN" altLang="en-US" dirty="0" smtClean="0"/>
              <a:t>使用循环嵌套打印倒等腰三角形</a:t>
            </a:r>
            <a:r>
              <a:rPr lang="en-US" altLang="zh-CN" dirty="0" smtClean="0"/>
              <a:t>9,7,5,3,1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Python</a:t>
            </a:r>
            <a:r>
              <a:rPr lang="zh-CN" altLang="en-US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运算符与条件结构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7707" y="423612"/>
            <a:ext cx="6298881" cy="4855845"/>
          </a:xfrm>
        </p:spPr>
        <p:txBody>
          <a:bodyPr/>
          <a:lstStyle/>
          <a:p>
            <a:r>
              <a:rPr lang="zh-CN" altLang="en-US" dirty="0"/>
              <a:t>了解循环的作用及其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AD2B26"/>
                </a:solidFill>
              </a:rPr>
              <a:t>掌握</a:t>
            </a:r>
            <a:r>
              <a:rPr lang="en-US" altLang="zh-CN" dirty="0">
                <a:solidFill>
                  <a:srgbClr val="AD2B26"/>
                </a:solidFill>
              </a:rPr>
              <a:t>while</a:t>
            </a:r>
            <a:r>
              <a:rPr lang="zh-CN" altLang="en-US" dirty="0">
                <a:solidFill>
                  <a:srgbClr val="AD2B26"/>
                </a:solidFill>
              </a:rPr>
              <a:t>循环基本语法及其应用</a:t>
            </a:r>
            <a:r>
              <a:rPr lang="en-US" altLang="zh-CN" dirty="0">
                <a:solidFill>
                  <a:srgbClr val="AD2B26"/>
                </a:solidFill>
              </a:rPr>
              <a:t>【</a:t>
            </a:r>
            <a:r>
              <a:rPr lang="zh-CN" altLang="en-US" dirty="0">
                <a:solidFill>
                  <a:srgbClr val="AD2B26"/>
                </a:solidFill>
              </a:rPr>
              <a:t>重点</a:t>
            </a:r>
            <a:r>
              <a:rPr lang="en-US" altLang="zh-CN" dirty="0" smtClean="0">
                <a:solidFill>
                  <a:srgbClr val="AD2B26"/>
                </a:solidFill>
              </a:rPr>
              <a:t>】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能够理解循环中的两大关键词</a:t>
            </a:r>
            <a:r>
              <a:rPr lang="en-US" altLang="zh-CN" dirty="0">
                <a:solidFill>
                  <a:srgbClr val="AD2B26"/>
                </a:solidFill>
              </a:rPr>
              <a:t>break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lang="en-US" altLang="zh-CN" dirty="0">
                <a:solidFill>
                  <a:srgbClr val="AD2B26"/>
                </a:solidFill>
              </a:rPr>
              <a:t>continue【</a:t>
            </a:r>
            <a:r>
              <a:rPr lang="zh-CN" altLang="en-US" dirty="0">
                <a:solidFill>
                  <a:srgbClr val="AD2B26"/>
                </a:solidFill>
              </a:rPr>
              <a:t>重点</a:t>
            </a:r>
            <a:r>
              <a:rPr lang="en-US" altLang="zh-CN" dirty="0" smtClean="0">
                <a:solidFill>
                  <a:srgbClr val="AD2B26"/>
                </a:solidFill>
              </a:rPr>
              <a:t>】</a:t>
            </a:r>
          </a:p>
          <a:p>
            <a:r>
              <a:rPr lang="zh-CN" altLang="en-US" dirty="0" smtClean="0"/>
              <a:t>了解死循环的</a:t>
            </a:r>
            <a:r>
              <a:rPr lang="zh-CN" altLang="en-US" dirty="0"/>
              <a:t>概念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B60206"/>
                </a:solidFill>
              </a:rPr>
              <a:t>掌握</a:t>
            </a:r>
            <a:r>
              <a:rPr lang="en-US" altLang="zh-CN" dirty="0">
                <a:solidFill>
                  <a:srgbClr val="B60206"/>
                </a:solidFill>
              </a:rPr>
              <a:t>while</a:t>
            </a:r>
            <a:r>
              <a:rPr lang="zh-CN" altLang="en-US" dirty="0">
                <a:solidFill>
                  <a:srgbClr val="B60206"/>
                </a:solidFill>
              </a:rPr>
              <a:t>循环嵌套及其应用</a:t>
            </a: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循环简介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现实生活中，也有很多循环的应用场景：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）食堂阿姨打菜：接过顾客的餐盘→询问菜品→打菜→递回餐盘，重复以上过程，直到所有顾客的菜都打完了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）快递员送快递：查看送件地址→赶往目的地→电话告知收件人→收件人签收→交快递件，重复以上过程，直到所有需要送的快递都处理完了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）公交司机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）作业流程</a:t>
            </a:r>
            <a:r>
              <a:rPr lang="en-US" altLang="zh-CN" dirty="0" smtClean="0"/>
              <a:t>……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以上场景都有一个共同的特点：有</a:t>
            </a:r>
            <a:r>
              <a:rPr lang="zh-CN" altLang="en-US" b="1" dirty="0">
                <a:solidFill>
                  <a:srgbClr val="B60206"/>
                </a:solidFill>
              </a:rPr>
              <a:t>条件</a:t>
            </a:r>
            <a:r>
              <a:rPr lang="zh-CN" altLang="en-US" dirty="0"/>
              <a:t>地</a:t>
            </a:r>
            <a:r>
              <a:rPr lang="zh-CN" altLang="en-US" b="1" dirty="0">
                <a:solidFill>
                  <a:srgbClr val="B60206"/>
                </a:solidFill>
              </a:rPr>
              <a:t>重复</a:t>
            </a:r>
            <a:r>
              <a:rPr lang="zh-CN" altLang="en-US" dirty="0"/>
              <a:t>地做一件事，每一次做的事情不同但类似。</a:t>
            </a:r>
          </a:p>
          <a:p>
            <a:pPr marL="0" indent="0">
              <a:buNone/>
            </a:pPr>
            <a:r>
              <a:rPr lang="zh-CN" altLang="en-US" dirty="0"/>
              <a:t>程序是为了解决实际问题的，实际问题中存在着重复动作，那么程序中也应该有相应的描述，这就是</a:t>
            </a:r>
            <a:r>
              <a:rPr lang="zh-CN" altLang="en-US" b="1" dirty="0">
                <a:solidFill>
                  <a:srgbClr val="B60206"/>
                </a:solidFill>
              </a:rPr>
              <a:t>循环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1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思考：假如我有个女朋友，有一天我们闹矛盾生气了，女朋友说：道歉，说</a:t>
            </a:r>
            <a:r>
              <a:rPr lang="en-US" altLang="zh-CN" dirty="0"/>
              <a:t>100</a:t>
            </a:r>
            <a:r>
              <a:rPr lang="zh-CN" altLang="en-US" dirty="0"/>
              <a:t>遍“老婆大人，我错了”。这个时候程序员会怎么做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</a:t>
            </a:r>
            <a:r>
              <a:rPr lang="zh-CN" altLang="en-US" dirty="0"/>
              <a:t>：</a:t>
            </a:r>
            <a:r>
              <a:rPr lang="en-US" altLang="zh-CN" dirty="0"/>
              <a:t>100</a:t>
            </a:r>
            <a:r>
              <a:rPr lang="zh-CN" altLang="en-US" dirty="0" smtClean="0"/>
              <a:t>遍</a:t>
            </a:r>
            <a:r>
              <a:rPr lang="en-US" altLang="zh-CN" dirty="0" smtClean="0">
                <a:solidFill>
                  <a:srgbClr val="B60206"/>
                </a:solidFill>
              </a:rPr>
              <a:t>print</a:t>
            </a:r>
            <a:r>
              <a:rPr lang="en-US" altLang="zh-CN" dirty="0">
                <a:solidFill>
                  <a:srgbClr val="B60206"/>
                </a:solidFill>
              </a:rPr>
              <a:t>('</a:t>
            </a:r>
            <a:r>
              <a:rPr lang="zh-CN" altLang="en-US" dirty="0">
                <a:solidFill>
                  <a:srgbClr val="B60206"/>
                </a:solidFill>
              </a:rPr>
              <a:t>老婆大人，我错了</a:t>
            </a:r>
            <a:r>
              <a:rPr lang="en-US" altLang="zh-CN" dirty="0" smtClean="0">
                <a:solidFill>
                  <a:srgbClr val="B60206"/>
                </a:solidFill>
              </a:rPr>
              <a:t>')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太</a:t>
            </a:r>
            <a:r>
              <a:rPr lang="zh-CN" altLang="en-US" dirty="0"/>
              <a:t>麻烦了，有没有更好的办法呢？我们难道</a:t>
            </a:r>
            <a:r>
              <a:rPr lang="en-US" altLang="zh-CN" dirty="0"/>
              <a:t>print</a:t>
            </a:r>
            <a:r>
              <a:rPr lang="zh-CN" altLang="en-US" dirty="0"/>
              <a:t>输出语句要复制粘贴</a:t>
            </a:r>
            <a:r>
              <a:rPr lang="en-US" altLang="zh-CN" dirty="0"/>
              <a:t>100</a:t>
            </a:r>
            <a:r>
              <a:rPr lang="zh-CN" altLang="en-US" dirty="0"/>
              <a:t>次嘛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</a:t>
            </a:r>
            <a:r>
              <a:rPr lang="zh-CN" altLang="en-US" dirty="0"/>
              <a:t>：其实</a:t>
            </a:r>
            <a:r>
              <a:rPr lang="zh-CN" altLang="en-US" dirty="0" smtClean="0"/>
              <a:t>不</a:t>
            </a:r>
            <a:r>
              <a:rPr lang="zh-CN" altLang="en-US" dirty="0"/>
              <a:t>用</a:t>
            </a:r>
            <a:r>
              <a:rPr lang="zh-CN" altLang="en-US" dirty="0" smtClean="0"/>
              <a:t>这么</a:t>
            </a:r>
            <a:r>
              <a:rPr lang="zh-CN" altLang="en-US" dirty="0"/>
              <a:t>麻烦，以上输出代码中有很多重复的地方，我们只要重复执行</a:t>
            </a:r>
            <a:r>
              <a:rPr lang="en-US" altLang="zh-CN" dirty="0"/>
              <a:t>100</a:t>
            </a:r>
            <a:r>
              <a:rPr lang="zh-CN" altLang="en-US" dirty="0"/>
              <a:t>次相同的代码即可，这就是循环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循环</a:t>
            </a:r>
            <a:r>
              <a:rPr lang="zh-CN" altLang="en-US" dirty="0"/>
              <a:t>的作用是什么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答：</a:t>
            </a:r>
            <a:r>
              <a:rPr lang="zh-CN" altLang="en-US" dirty="0" smtClean="0">
                <a:solidFill>
                  <a:srgbClr val="B60206"/>
                </a:solidFill>
              </a:rPr>
              <a:t>让</a:t>
            </a:r>
            <a:r>
              <a:rPr lang="zh-CN" altLang="en-US" dirty="0">
                <a:solidFill>
                  <a:srgbClr val="B60206"/>
                </a:solidFill>
              </a:rPr>
              <a:t>代码高效的重复</a:t>
            </a:r>
            <a:r>
              <a:rPr lang="zh-CN" altLang="en-US" dirty="0" smtClean="0">
                <a:solidFill>
                  <a:srgbClr val="B60206"/>
                </a:solidFill>
              </a:rPr>
              <a:t>执行</a:t>
            </a:r>
            <a:endParaRPr kumimoji="1" lang="zh-CN" altLang="en-US" dirty="0">
              <a:solidFill>
                <a:srgbClr val="B60206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循环简介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、循环的作用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中，循环结构</a:t>
            </a:r>
            <a:r>
              <a:rPr lang="zh-CN" altLang="en-US" dirty="0" smtClean="0"/>
              <a:t>分为</a:t>
            </a:r>
            <a:r>
              <a:rPr lang="en-US" altLang="zh-CN" dirty="0">
                <a:solidFill>
                  <a:srgbClr val="B60206"/>
                </a:solidFill>
              </a:rPr>
              <a:t>while</a:t>
            </a:r>
            <a:r>
              <a:rPr lang="zh-CN" altLang="en-US" dirty="0" smtClean="0"/>
              <a:t>和</a:t>
            </a:r>
            <a:r>
              <a:rPr lang="en-US" altLang="zh-CN" dirty="0">
                <a:solidFill>
                  <a:srgbClr val="B60206"/>
                </a:solidFill>
              </a:rPr>
              <a:t>for</a:t>
            </a:r>
            <a:r>
              <a:rPr lang="zh-CN" altLang="en-US" dirty="0" smtClean="0"/>
              <a:t>两种。</a:t>
            </a:r>
            <a:endParaRPr kumimoji="1" lang="zh-CN" altLang="en-US" dirty="0">
              <a:solidFill>
                <a:srgbClr val="B60206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循环简介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、循环的分类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25" y="2571734"/>
            <a:ext cx="7083326" cy="27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、基本语法</a:t>
            </a:r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zh-CN" altLang="en-US" dirty="0"/>
              <a:t>：复现重复执行</a:t>
            </a:r>
            <a:r>
              <a:rPr lang="en-US" altLang="zh-CN" dirty="0"/>
              <a:t>100</a:t>
            </a:r>
            <a:r>
              <a:rPr lang="zh-CN" altLang="en-US" dirty="0"/>
              <a:t>次</a:t>
            </a:r>
            <a:r>
              <a:rPr lang="en-US" altLang="zh-CN" dirty="0"/>
              <a:t>`print('</a:t>
            </a:r>
            <a:r>
              <a:rPr lang="zh-CN" altLang="en-US" dirty="0"/>
              <a:t>老婆大人，我错了</a:t>
            </a:r>
            <a:r>
              <a:rPr lang="en-US" altLang="zh-CN" dirty="0"/>
              <a:t>')`</a:t>
            </a:r>
            <a:r>
              <a:rPr lang="zh-CN" altLang="en-US" dirty="0"/>
              <a:t>（为了输出简洁一些，我们这里设置为</a:t>
            </a:r>
            <a:r>
              <a:rPr lang="en-US" altLang="zh-CN" dirty="0"/>
              <a:t>5</a:t>
            </a:r>
            <a:r>
              <a:rPr lang="zh-CN" altLang="en-US" dirty="0"/>
              <a:t>次）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分析：初始值是</a:t>
            </a:r>
            <a:r>
              <a:rPr lang="en-US" altLang="zh-CN" dirty="0"/>
              <a:t>0</a:t>
            </a:r>
            <a:r>
              <a:rPr lang="zh-CN" altLang="en-US" dirty="0"/>
              <a:t>次，终点是</a:t>
            </a:r>
            <a:r>
              <a:rPr lang="en-US" altLang="zh-CN" dirty="0"/>
              <a:t>5</a:t>
            </a:r>
            <a:r>
              <a:rPr lang="zh-CN" altLang="en-US" dirty="0"/>
              <a:t>次，重复做的事情输出“老婆大人， 我错了”。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1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成立重复执行的代码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条件成立重复执行的代码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3989403"/>
            <a:ext cx="1066685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循环的计数器</a:t>
            </a:r>
          </a:p>
          <a:p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 5: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老婆大人，我错了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任务结束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4842016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8101</TotalTime>
  <Words>1901</Words>
  <Application>Microsoft Office PowerPoint</Application>
  <PresentationFormat>宽屏</PresentationFormat>
  <Paragraphs>243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Python循环结构（上）</vt:lpstr>
      <vt:lpstr>PowerPoint 演示文稿</vt:lpstr>
      <vt:lpstr>PowerPoint 演示文稿</vt:lpstr>
      <vt:lpstr>循环简介</vt:lpstr>
      <vt:lpstr>循环简介</vt:lpstr>
      <vt:lpstr>循环简介</vt:lpstr>
      <vt:lpstr>循环简介</vt:lpstr>
      <vt:lpstr>while循环基本语法及其应用</vt:lpstr>
      <vt:lpstr>while循环基本语法及其应用</vt:lpstr>
      <vt:lpstr>while循环基本语法及其应用</vt:lpstr>
      <vt:lpstr>while循环基本语法及其应用</vt:lpstr>
      <vt:lpstr>while循环基本语法及其应用</vt:lpstr>
      <vt:lpstr>while循环基本语法及其应用</vt:lpstr>
      <vt:lpstr>循环中的两大关键词</vt:lpstr>
      <vt:lpstr>循环中的两大关键词</vt:lpstr>
      <vt:lpstr>循环中的两大关键词</vt:lpstr>
      <vt:lpstr>循环中的两大关键词</vt:lpstr>
      <vt:lpstr>死循环</vt:lpstr>
      <vt:lpstr>上午练习题</vt:lpstr>
      <vt:lpstr>while循环嵌套</vt:lpstr>
      <vt:lpstr>while循环嵌套</vt:lpstr>
      <vt:lpstr>while循环嵌套</vt:lpstr>
      <vt:lpstr>while循环嵌套</vt:lpstr>
      <vt:lpstr>while循环嵌套</vt:lpstr>
      <vt:lpstr>while循环嵌套</vt:lpstr>
      <vt:lpstr>while循环嵌套</vt:lpstr>
      <vt:lpstr>Python运算符与条件结构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544</cp:revision>
  <dcterms:created xsi:type="dcterms:W3CDTF">2020-03-31T02:23:27Z</dcterms:created>
  <dcterms:modified xsi:type="dcterms:W3CDTF">2021-03-09T08:20:29Z</dcterms:modified>
</cp:coreProperties>
</file>