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53"/>
  </p:notesMasterIdLst>
  <p:handoutMasterIdLst>
    <p:handoutMasterId r:id="rId54"/>
  </p:handoutMasterIdLst>
  <p:sldIdLst>
    <p:sldId id="462" r:id="rId8"/>
    <p:sldId id="463" r:id="rId9"/>
    <p:sldId id="464" r:id="rId10"/>
    <p:sldId id="466" r:id="rId11"/>
    <p:sldId id="564" r:id="rId12"/>
    <p:sldId id="577" r:id="rId13"/>
    <p:sldId id="579" r:id="rId14"/>
    <p:sldId id="580" r:id="rId15"/>
    <p:sldId id="581" r:id="rId16"/>
    <p:sldId id="582" r:id="rId17"/>
    <p:sldId id="583" r:id="rId18"/>
    <p:sldId id="584" r:id="rId19"/>
    <p:sldId id="585" r:id="rId20"/>
    <p:sldId id="586" r:id="rId21"/>
    <p:sldId id="587" r:id="rId22"/>
    <p:sldId id="588" r:id="rId23"/>
    <p:sldId id="589" r:id="rId24"/>
    <p:sldId id="590" r:id="rId25"/>
    <p:sldId id="591" r:id="rId26"/>
    <p:sldId id="592" r:id="rId27"/>
    <p:sldId id="594" r:id="rId28"/>
    <p:sldId id="593"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8" r:id="rId43"/>
    <p:sldId id="609" r:id="rId44"/>
    <p:sldId id="610" r:id="rId45"/>
    <p:sldId id="611" r:id="rId46"/>
    <p:sldId id="612" r:id="rId47"/>
    <p:sldId id="613" r:id="rId48"/>
    <p:sldId id="614" r:id="rId49"/>
    <p:sldId id="615" r:id="rId50"/>
    <p:sldId id="616" r:id="rId51"/>
    <p:sldId id="26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206"/>
    <a:srgbClr val="49504F"/>
    <a:srgbClr val="B70006"/>
    <a:srgbClr val="AD2B26"/>
    <a:srgbClr val="FFFFE4"/>
    <a:srgbClr val="919191"/>
    <a:srgbClr val="333333"/>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5" autoAdjust="0"/>
    <p:restoredTop sz="91940" autoAdjust="0"/>
  </p:normalViewPr>
  <p:slideViewPr>
    <p:cSldViewPr snapToGrid="0">
      <p:cViewPr varScale="1">
        <p:scale>
          <a:sx n="79" d="100"/>
          <a:sy n="79" d="100"/>
        </p:scale>
        <p:origin x="470" y="34"/>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xmlns=""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2021/3/13</a:t>
            </a:fld>
            <a:endParaRPr kumimoji="1" lang="zh-CN" altLang="en-US"/>
          </a:p>
        </p:txBody>
      </p:sp>
      <p:sp>
        <p:nvSpPr>
          <p:cNvPr id="4" name="页脚占位符 3">
            <a:extLst>
              <a:ext uri="{FF2B5EF4-FFF2-40B4-BE49-F238E27FC236}">
                <a16:creationId xmlns:a16="http://schemas.microsoft.com/office/drawing/2014/main" xmlns=""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xmlns=""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6</a:t>
            </a:fld>
            <a:endParaRPr lang="zh-CN" altLang="en-US"/>
          </a:p>
        </p:txBody>
      </p:sp>
    </p:spTree>
    <p:extLst>
      <p:ext uri="{BB962C8B-B14F-4D97-AF65-F5344CB8AC3E}">
        <p14:creationId xmlns:p14="http://schemas.microsoft.com/office/powerpoint/2010/main" val="212892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16</a:t>
            </a:fld>
            <a:endParaRPr lang="zh-CN" altLang="en-US"/>
          </a:p>
        </p:txBody>
      </p:sp>
    </p:spTree>
    <p:extLst>
      <p:ext uri="{BB962C8B-B14F-4D97-AF65-F5344CB8AC3E}">
        <p14:creationId xmlns:p14="http://schemas.microsoft.com/office/powerpoint/2010/main" val="1393963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17</a:t>
            </a:fld>
            <a:endParaRPr lang="zh-CN" altLang="en-US"/>
          </a:p>
        </p:txBody>
      </p:sp>
    </p:spTree>
    <p:extLst>
      <p:ext uri="{BB962C8B-B14F-4D97-AF65-F5344CB8AC3E}">
        <p14:creationId xmlns:p14="http://schemas.microsoft.com/office/powerpoint/2010/main" val="3201158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19</a:t>
            </a:fld>
            <a:endParaRPr lang="zh-CN" altLang="en-US"/>
          </a:p>
        </p:txBody>
      </p:sp>
    </p:spTree>
    <p:extLst>
      <p:ext uri="{BB962C8B-B14F-4D97-AF65-F5344CB8AC3E}">
        <p14:creationId xmlns:p14="http://schemas.microsoft.com/office/powerpoint/2010/main" val="1933839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20</a:t>
            </a:fld>
            <a:endParaRPr lang="zh-CN" altLang="en-US"/>
          </a:p>
        </p:txBody>
      </p:sp>
    </p:spTree>
    <p:extLst>
      <p:ext uri="{BB962C8B-B14F-4D97-AF65-F5344CB8AC3E}">
        <p14:creationId xmlns:p14="http://schemas.microsoft.com/office/powerpoint/2010/main" val="2993674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22</a:t>
            </a:fld>
            <a:endParaRPr lang="zh-CN" altLang="en-US"/>
          </a:p>
        </p:txBody>
      </p:sp>
    </p:spTree>
    <p:extLst>
      <p:ext uri="{BB962C8B-B14F-4D97-AF65-F5344CB8AC3E}">
        <p14:creationId xmlns:p14="http://schemas.microsoft.com/office/powerpoint/2010/main" val="426295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23</a:t>
            </a:fld>
            <a:endParaRPr lang="zh-CN" altLang="en-US"/>
          </a:p>
        </p:txBody>
      </p:sp>
    </p:spTree>
    <p:extLst>
      <p:ext uri="{BB962C8B-B14F-4D97-AF65-F5344CB8AC3E}">
        <p14:creationId xmlns:p14="http://schemas.microsoft.com/office/powerpoint/2010/main" val="2232181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25</a:t>
            </a:fld>
            <a:endParaRPr lang="zh-CN" altLang="en-US"/>
          </a:p>
        </p:txBody>
      </p:sp>
    </p:spTree>
    <p:extLst>
      <p:ext uri="{BB962C8B-B14F-4D97-AF65-F5344CB8AC3E}">
        <p14:creationId xmlns:p14="http://schemas.microsoft.com/office/powerpoint/2010/main" val="3673326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26</a:t>
            </a:fld>
            <a:endParaRPr lang="zh-CN" altLang="en-US"/>
          </a:p>
        </p:txBody>
      </p:sp>
    </p:spTree>
    <p:extLst>
      <p:ext uri="{BB962C8B-B14F-4D97-AF65-F5344CB8AC3E}">
        <p14:creationId xmlns:p14="http://schemas.microsoft.com/office/powerpoint/2010/main" val="3862062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27</a:t>
            </a:fld>
            <a:endParaRPr lang="zh-CN" altLang="en-US"/>
          </a:p>
        </p:txBody>
      </p:sp>
    </p:spTree>
    <p:extLst>
      <p:ext uri="{BB962C8B-B14F-4D97-AF65-F5344CB8AC3E}">
        <p14:creationId xmlns:p14="http://schemas.microsoft.com/office/powerpoint/2010/main" val="866244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28</a:t>
            </a:fld>
            <a:endParaRPr lang="zh-CN" altLang="en-US"/>
          </a:p>
        </p:txBody>
      </p:sp>
    </p:spTree>
    <p:extLst>
      <p:ext uri="{BB962C8B-B14F-4D97-AF65-F5344CB8AC3E}">
        <p14:creationId xmlns:p14="http://schemas.microsoft.com/office/powerpoint/2010/main" val="341507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7</a:t>
            </a:fld>
            <a:endParaRPr lang="zh-CN" altLang="en-US"/>
          </a:p>
        </p:txBody>
      </p:sp>
    </p:spTree>
    <p:extLst>
      <p:ext uri="{BB962C8B-B14F-4D97-AF65-F5344CB8AC3E}">
        <p14:creationId xmlns:p14="http://schemas.microsoft.com/office/powerpoint/2010/main" val="850321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29</a:t>
            </a:fld>
            <a:endParaRPr lang="zh-CN" altLang="en-US"/>
          </a:p>
        </p:txBody>
      </p:sp>
    </p:spTree>
    <p:extLst>
      <p:ext uri="{BB962C8B-B14F-4D97-AF65-F5344CB8AC3E}">
        <p14:creationId xmlns:p14="http://schemas.microsoft.com/office/powerpoint/2010/main" val="348142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31</a:t>
            </a:fld>
            <a:endParaRPr lang="zh-CN" altLang="en-US"/>
          </a:p>
        </p:txBody>
      </p:sp>
    </p:spTree>
    <p:extLst>
      <p:ext uri="{BB962C8B-B14F-4D97-AF65-F5344CB8AC3E}">
        <p14:creationId xmlns:p14="http://schemas.microsoft.com/office/powerpoint/2010/main" val="4255666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32</a:t>
            </a:fld>
            <a:endParaRPr lang="zh-CN" altLang="en-US"/>
          </a:p>
        </p:txBody>
      </p:sp>
    </p:spTree>
    <p:extLst>
      <p:ext uri="{BB962C8B-B14F-4D97-AF65-F5344CB8AC3E}">
        <p14:creationId xmlns:p14="http://schemas.microsoft.com/office/powerpoint/2010/main" val="4259470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33</a:t>
            </a:fld>
            <a:endParaRPr lang="zh-CN" altLang="en-US"/>
          </a:p>
        </p:txBody>
      </p:sp>
    </p:spTree>
    <p:extLst>
      <p:ext uri="{BB962C8B-B14F-4D97-AF65-F5344CB8AC3E}">
        <p14:creationId xmlns:p14="http://schemas.microsoft.com/office/powerpoint/2010/main" val="684079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34</a:t>
            </a:fld>
            <a:endParaRPr lang="zh-CN" altLang="en-US"/>
          </a:p>
        </p:txBody>
      </p:sp>
    </p:spTree>
    <p:extLst>
      <p:ext uri="{BB962C8B-B14F-4D97-AF65-F5344CB8AC3E}">
        <p14:creationId xmlns:p14="http://schemas.microsoft.com/office/powerpoint/2010/main" val="1226000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35</a:t>
            </a:fld>
            <a:endParaRPr lang="zh-CN" altLang="en-US"/>
          </a:p>
        </p:txBody>
      </p:sp>
    </p:spTree>
    <p:extLst>
      <p:ext uri="{BB962C8B-B14F-4D97-AF65-F5344CB8AC3E}">
        <p14:creationId xmlns:p14="http://schemas.microsoft.com/office/powerpoint/2010/main" val="3492320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36</a:t>
            </a:fld>
            <a:endParaRPr lang="zh-CN" altLang="en-US"/>
          </a:p>
        </p:txBody>
      </p:sp>
    </p:spTree>
    <p:extLst>
      <p:ext uri="{BB962C8B-B14F-4D97-AF65-F5344CB8AC3E}">
        <p14:creationId xmlns:p14="http://schemas.microsoft.com/office/powerpoint/2010/main" val="3596612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38</a:t>
            </a:fld>
            <a:endParaRPr lang="zh-CN" altLang="en-US"/>
          </a:p>
        </p:txBody>
      </p:sp>
    </p:spTree>
    <p:extLst>
      <p:ext uri="{BB962C8B-B14F-4D97-AF65-F5344CB8AC3E}">
        <p14:creationId xmlns:p14="http://schemas.microsoft.com/office/powerpoint/2010/main" val="547222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39</a:t>
            </a:fld>
            <a:endParaRPr lang="zh-CN" altLang="en-US"/>
          </a:p>
        </p:txBody>
      </p:sp>
    </p:spTree>
    <p:extLst>
      <p:ext uri="{BB962C8B-B14F-4D97-AF65-F5344CB8AC3E}">
        <p14:creationId xmlns:p14="http://schemas.microsoft.com/office/powerpoint/2010/main" val="2923893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41</a:t>
            </a:fld>
            <a:endParaRPr lang="zh-CN" altLang="en-US"/>
          </a:p>
        </p:txBody>
      </p:sp>
    </p:spTree>
    <p:extLst>
      <p:ext uri="{BB962C8B-B14F-4D97-AF65-F5344CB8AC3E}">
        <p14:creationId xmlns:p14="http://schemas.microsoft.com/office/powerpoint/2010/main" val="37597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8</a:t>
            </a:fld>
            <a:endParaRPr lang="zh-CN" altLang="en-US"/>
          </a:p>
        </p:txBody>
      </p:sp>
    </p:spTree>
    <p:extLst>
      <p:ext uri="{BB962C8B-B14F-4D97-AF65-F5344CB8AC3E}">
        <p14:creationId xmlns:p14="http://schemas.microsoft.com/office/powerpoint/2010/main" val="1819883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42</a:t>
            </a:fld>
            <a:endParaRPr lang="zh-CN" altLang="en-US"/>
          </a:p>
        </p:txBody>
      </p:sp>
    </p:spTree>
    <p:extLst>
      <p:ext uri="{BB962C8B-B14F-4D97-AF65-F5344CB8AC3E}">
        <p14:creationId xmlns:p14="http://schemas.microsoft.com/office/powerpoint/2010/main" val="2409939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43</a:t>
            </a:fld>
            <a:endParaRPr lang="zh-CN" altLang="en-US"/>
          </a:p>
        </p:txBody>
      </p:sp>
    </p:spTree>
    <p:extLst>
      <p:ext uri="{BB962C8B-B14F-4D97-AF65-F5344CB8AC3E}">
        <p14:creationId xmlns:p14="http://schemas.microsoft.com/office/powerpoint/2010/main" val="2572845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44</a:t>
            </a:fld>
            <a:endParaRPr lang="zh-CN" altLang="en-US"/>
          </a:p>
        </p:txBody>
      </p:sp>
    </p:spTree>
    <p:extLst>
      <p:ext uri="{BB962C8B-B14F-4D97-AF65-F5344CB8AC3E}">
        <p14:creationId xmlns:p14="http://schemas.microsoft.com/office/powerpoint/2010/main" val="997085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9</a:t>
            </a:fld>
            <a:endParaRPr lang="zh-CN" altLang="en-US"/>
          </a:p>
        </p:txBody>
      </p:sp>
    </p:spTree>
    <p:extLst>
      <p:ext uri="{BB962C8B-B14F-4D97-AF65-F5344CB8AC3E}">
        <p14:creationId xmlns:p14="http://schemas.microsoft.com/office/powerpoint/2010/main" val="405100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10</a:t>
            </a:fld>
            <a:endParaRPr lang="zh-CN" altLang="en-US"/>
          </a:p>
        </p:txBody>
      </p:sp>
    </p:spTree>
    <p:extLst>
      <p:ext uri="{BB962C8B-B14F-4D97-AF65-F5344CB8AC3E}">
        <p14:creationId xmlns:p14="http://schemas.microsoft.com/office/powerpoint/2010/main" val="3859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11</a:t>
            </a:fld>
            <a:endParaRPr lang="zh-CN" altLang="en-US"/>
          </a:p>
        </p:txBody>
      </p:sp>
    </p:spTree>
    <p:extLst>
      <p:ext uri="{BB962C8B-B14F-4D97-AF65-F5344CB8AC3E}">
        <p14:creationId xmlns:p14="http://schemas.microsoft.com/office/powerpoint/2010/main" val="30156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12</a:t>
            </a:fld>
            <a:endParaRPr lang="zh-CN" altLang="en-US"/>
          </a:p>
        </p:txBody>
      </p:sp>
    </p:spTree>
    <p:extLst>
      <p:ext uri="{BB962C8B-B14F-4D97-AF65-F5344CB8AC3E}">
        <p14:creationId xmlns:p14="http://schemas.microsoft.com/office/powerpoint/2010/main" val="223252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13</a:t>
            </a:fld>
            <a:endParaRPr lang="zh-CN" altLang="en-US"/>
          </a:p>
        </p:txBody>
      </p:sp>
    </p:spTree>
    <p:extLst>
      <p:ext uri="{BB962C8B-B14F-4D97-AF65-F5344CB8AC3E}">
        <p14:creationId xmlns:p14="http://schemas.microsoft.com/office/powerpoint/2010/main" val="83139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14</a:t>
            </a:fld>
            <a:endParaRPr lang="zh-CN" altLang="en-US"/>
          </a:p>
        </p:txBody>
      </p:sp>
    </p:spTree>
    <p:extLst>
      <p:ext uri="{BB962C8B-B14F-4D97-AF65-F5344CB8AC3E}">
        <p14:creationId xmlns:p14="http://schemas.microsoft.com/office/powerpoint/2010/main" val="241415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xmlns=""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xmlns=""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xmlns=""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xmlns=""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xmlns=""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xmlns=""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xmlns=""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xmlns=""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xmlns=""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xmlns=""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xmlns=""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xmlns=""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xmlns=""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xmlns=""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xmlns=""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xmlns=""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xmlns=""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xmlns=""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xmlns=""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xmlns=""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xmlns=""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xmlns=""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xmlns=""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xmlns=""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xmlns=""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xmlns=""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xmlns=""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xmlns=""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xmlns=""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xmlns=""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xmlns=""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xmlns=""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xmlns=""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xmlns=""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xmlns=""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xmlns=""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xmlns=""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xmlns=""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xmlns=""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xmlns=""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xmlns=""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xmlns=""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xmlns=""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xmlns=""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xmlns=""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xmlns=""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xmlns=""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xmlns=""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xmlns=""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xmlns=""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xmlns=""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xmlns=""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xmlns=""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xmlns=""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xmlns=""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xmlns=""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xmlns=""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xmlns=""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xmlns=""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3.png"/><Relationship Id="rId2" Type="http://schemas.openxmlformats.org/officeDocument/2006/relationships/slideLayout" Target="../slideLayouts/slideLayout7.xml"/><Relationship Id="rId16"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xmlns=""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xmlns=""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xmlns=""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xmlns=""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xmlns=""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xmlns=""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xmlns=""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xmlns=""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xmlns=""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xmlns=""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xmlns=""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xmlns=""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xmlns=""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xmlns=""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xmlns=""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xmlns=""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xmlns=""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xmlns=""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xmlns=""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xmlns=""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xmlns=""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xmlns=""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xmlns=""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xmlns=""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xmlns=""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xmlns=""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xmlns=""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xmlns=""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xmlns=""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xmlns=""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xmlns=""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xmlns=""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xmlns="" id="{27893006-C6C0-BC4A-8CFB-289F585A277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16EC87-9B0D-CD4B-997D-0A66FE90B29E}"/>
              </a:ext>
            </a:extLst>
          </p:cNvPr>
          <p:cNvSpPr>
            <a:spLocks noGrp="1"/>
          </p:cNvSpPr>
          <p:nvPr>
            <p:ph type="title"/>
          </p:nvPr>
        </p:nvSpPr>
        <p:spPr/>
        <p:txBody>
          <a:bodyPr/>
          <a:lstStyle/>
          <a:p>
            <a:r>
              <a:rPr lang="en-US" altLang="zh-CN" b="1" dirty="0" smtClean="0"/>
              <a:t>Python</a:t>
            </a:r>
            <a:r>
              <a:rPr lang="zh-CN" altLang="en-US" dirty="0" smtClean="0"/>
              <a:t>函数（上）</a:t>
            </a:r>
            <a:endParaRPr kumimoji="1" lang="zh-CN" altLang="en-US" dirty="0"/>
          </a:p>
        </p:txBody>
      </p:sp>
      <p:sp>
        <p:nvSpPr>
          <p:cNvPr id="3" name="文本占位符 2">
            <a:extLst>
              <a:ext uri="{FF2B5EF4-FFF2-40B4-BE49-F238E27FC236}">
                <a16:creationId xmlns:a16="http://schemas.microsoft.com/office/drawing/2014/main" xmlns="" id="{FB6AC0F8-4890-4046-8499-78F7C6973826}"/>
              </a:ext>
            </a:extLst>
          </p:cNvPr>
          <p:cNvSpPr>
            <a:spLocks noGrp="1"/>
          </p:cNvSpPr>
          <p:nvPr>
            <p:ph type="body" sz="quarter" idx="10"/>
          </p:nvPr>
        </p:nvSpPr>
        <p:spPr/>
        <p:txBody>
          <a:bodyPr/>
          <a:lstStyle/>
          <a:p>
            <a:r>
              <a:rPr kumimoji="1" lang="zh-CN" altLang="en-US" dirty="0"/>
              <a:t>人生苦</a:t>
            </a:r>
            <a:r>
              <a:rPr kumimoji="1" lang="zh-CN" altLang="en-US" dirty="0" smtClean="0"/>
              <a:t>短，我学</a:t>
            </a:r>
            <a:r>
              <a:rPr kumimoji="1" lang="en-US" altLang="zh-CN" dirty="0" smtClean="0"/>
              <a:t>Python</a:t>
            </a:r>
            <a:r>
              <a:rPr kumimoji="1" lang="en-US" altLang="zh-CN" dirty="0"/>
              <a:t>!</a:t>
            </a:r>
            <a:endParaRPr kumimoji="1" lang="zh-CN" altLang="en-US" dirty="0"/>
          </a:p>
        </p:txBody>
      </p:sp>
    </p:spTree>
    <p:extLst>
      <p:ext uri="{BB962C8B-B14F-4D97-AF65-F5344CB8AC3E}">
        <p14:creationId xmlns:p14="http://schemas.microsoft.com/office/powerpoint/2010/main" val="3833974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t>案例</a:t>
            </a:r>
            <a:r>
              <a:rPr lang="zh-CN" altLang="en-US" dirty="0"/>
              <a:t>三：升级案例二函数，可以实现向不同的人打不同的招呼</a:t>
            </a: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4</a:t>
            </a:r>
            <a:r>
              <a:rPr lang="zh-CN" altLang="en-US" dirty="0" smtClean="0"/>
              <a:t>、函数的参数</a:t>
            </a:r>
            <a:endParaRPr lang="zh-CN" altLang="en-US" dirty="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10880" y="2219130"/>
            <a:ext cx="10666853" cy="2677656"/>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定义函数，添加参数，用于实现向不同的人打不同的招呼</a:t>
            </a:r>
          </a:p>
          <a:p>
            <a:r>
              <a:rPr lang="en-US" altLang="zh-CN" sz="1400" dirty="0" err="1">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greet(name):</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print(f'</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见到同事老张</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老张</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见到同事老李</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老李</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见到同事老王</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老王</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388901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t>案例</a:t>
            </a:r>
            <a:r>
              <a:rPr lang="zh-CN" altLang="en-US" dirty="0"/>
              <a:t>四：函数的设计原则“高内聚、低耦合”，函数执行完毕后，应该主动把数返回给调用处，而不</a:t>
            </a:r>
            <a:r>
              <a:rPr lang="zh-CN" altLang="en-US" dirty="0" smtClean="0"/>
              <a:t>应该都交</a:t>
            </a:r>
            <a:r>
              <a:rPr lang="zh-CN" altLang="en-US" dirty="0"/>
              <a:t>由</a:t>
            </a:r>
            <a:r>
              <a:rPr lang="en-US" altLang="zh-CN" dirty="0"/>
              <a:t>print()</a:t>
            </a:r>
            <a:r>
              <a:rPr lang="zh-CN" altLang="en-US" dirty="0"/>
              <a:t>等函数直接输出。</a:t>
            </a: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5</a:t>
            </a:r>
            <a:r>
              <a:rPr lang="zh-CN" altLang="en-US" dirty="0" smtClean="0"/>
              <a:t>、函数的返回值</a:t>
            </a:r>
            <a:endParaRPr lang="zh-CN" altLang="en-US" dirty="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52252" y="2575265"/>
            <a:ext cx="10666853" cy="2677656"/>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定义函数，添加参数，用于实现向不同的人打不同的招呼</a:t>
            </a:r>
          </a:p>
          <a:p>
            <a:r>
              <a:rPr lang="en-US" altLang="zh-CN" sz="1400" dirty="0" err="1">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greet(name):</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name</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见到同事老张</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老张</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见到同事老李</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print("\033[0;31;40m\t" + 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老李</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"\033[0m</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见到同事老王</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print("\033[0;36;40m\t" + 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老王</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"\033[0m")</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35058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思考：如果一个函数如些两个</a:t>
            </a:r>
            <a:r>
              <a:rPr lang="en-US" altLang="zh-CN" dirty="0"/>
              <a:t>return (</a:t>
            </a:r>
            <a:r>
              <a:rPr lang="zh-CN" altLang="en-US" dirty="0"/>
              <a:t>如下所示</a:t>
            </a:r>
            <a:r>
              <a:rPr lang="en-US" altLang="zh-CN" dirty="0"/>
              <a:t>)</a:t>
            </a:r>
            <a:r>
              <a:rPr lang="zh-CN" altLang="en-US" dirty="0"/>
              <a:t>，程序如何执行</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zh-CN" altLang="en-US" dirty="0">
                <a:solidFill>
                  <a:srgbClr val="B60206"/>
                </a:solidFill>
              </a:rPr>
              <a:t>答：只执行了第一个</a:t>
            </a:r>
            <a:r>
              <a:rPr lang="en-US" altLang="zh-CN" dirty="0">
                <a:solidFill>
                  <a:srgbClr val="B60206"/>
                </a:solidFill>
              </a:rPr>
              <a:t>return</a:t>
            </a:r>
            <a:r>
              <a:rPr lang="zh-CN" altLang="en-US" dirty="0">
                <a:solidFill>
                  <a:srgbClr val="B60206"/>
                </a:solidFill>
              </a:rPr>
              <a:t>，原因是因为</a:t>
            </a:r>
            <a:r>
              <a:rPr lang="en-US" altLang="zh-CN" dirty="0">
                <a:solidFill>
                  <a:srgbClr val="B60206"/>
                </a:solidFill>
              </a:rPr>
              <a:t>return</a:t>
            </a:r>
            <a:r>
              <a:rPr lang="zh-CN" altLang="en-US" dirty="0">
                <a:solidFill>
                  <a:srgbClr val="B60206"/>
                </a:solidFill>
              </a:rPr>
              <a:t>可以退出当前函数，导致</a:t>
            </a:r>
            <a:r>
              <a:rPr lang="en-US" altLang="zh-CN" dirty="0">
                <a:solidFill>
                  <a:srgbClr val="B60206"/>
                </a:solidFill>
              </a:rPr>
              <a:t>return</a:t>
            </a:r>
            <a:r>
              <a:rPr lang="zh-CN" altLang="en-US" dirty="0">
                <a:solidFill>
                  <a:srgbClr val="B60206"/>
                </a:solidFill>
              </a:rPr>
              <a:t>下方的代码不执行</a:t>
            </a:r>
            <a:r>
              <a:rPr lang="zh-CN" altLang="en-US" dirty="0" smtClean="0">
                <a:solidFill>
                  <a:srgbClr val="B60206"/>
                </a:solidFill>
              </a:rPr>
              <a:t>。</a:t>
            </a:r>
            <a:endParaRPr lang="en-US" altLang="zh-CN" dirty="0" smtClean="0">
              <a:solidFill>
                <a:srgbClr val="B60206"/>
              </a:solidFill>
            </a:endParaRPr>
          </a:p>
          <a:p>
            <a:pPr marL="0" indent="0">
              <a:buNone/>
            </a:pPr>
            <a:r>
              <a:rPr lang="zh-CN" altLang="en-US" dirty="0">
                <a:solidFill>
                  <a:srgbClr val="49504F"/>
                </a:solidFill>
              </a:rPr>
              <a:t>思考：如果一个函数要有多个返回值，该如何书写代码？</a:t>
            </a:r>
            <a:endParaRPr lang="en-US" altLang="zh-CN" dirty="0">
              <a:solidFill>
                <a:srgbClr val="49504F"/>
              </a:solidFill>
            </a:endParaRPr>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6</a:t>
            </a:r>
            <a:r>
              <a:rPr lang="zh-CN" altLang="en-US" dirty="0" smtClean="0"/>
              <a:t>、聊聊</a:t>
            </a:r>
            <a:r>
              <a:rPr lang="en-US" altLang="zh-CN" dirty="0" smtClean="0"/>
              <a:t>return</a:t>
            </a:r>
          </a:p>
        </p:txBody>
      </p:sp>
      <p:sp>
        <p:nvSpPr>
          <p:cNvPr id="5" name="TextBox 3">
            <a:extLst>
              <a:ext uri="{FF2B5EF4-FFF2-40B4-BE49-F238E27FC236}">
                <a16:creationId xmlns:a16="http://schemas.microsoft.com/office/drawing/2014/main" xmlns="" id="{0C998B78-AB18-3C47-A1C7-25AE9A3A40B0}"/>
              </a:ext>
            </a:extLst>
          </p:cNvPr>
          <p:cNvSpPr txBox="1"/>
          <p:nvPr/>
        </p:nvSpPr>
        <p:spPr>
          <a:xfrm>
            <a:off x="752252" y="2155482"/>
            <a:ext cx="10666853" cy="1600438"/>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return_num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1</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2</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result =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return_num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1</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525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t>案例：一个函数同时返回多个值</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6</a:t>
            </a:r>
            <a:r>
              <a:rPr lang="zh-CN" altLang="en-US" dirty="0" smtClean="0"/>
              <a:t>、聊聊</a:t>
            </a:r>
            <a:r>
              <a:rPr lang="en-US" altLang="zh-CN" dirty="0" smtClean="0"/>
              <a:t>return</a:t>
            </a:r>
          </a:p>
        </p:txBody>
      </p:sp>
      <p:sp>
        <p:nvSpPr>
          <p:cNvPr id="5" name="TextBox 3">
            <a:extLst>
              <a:ext uri="{FF2B5EF4-FFF2-40B4-BE49-F238E27FC236}">
                <a16:creationId xmlns:a16="http://schemas.microsoft.com/office/drawing/2014/main" xmlns="" id="{0C998B78-AB18-3C47-A1C7-25AE9A3A40B0}"/>
              </a:ext>
            </a:extLst>
          </p:cNvPr>
          <p:cNvSpPr txBox="1"/>
          <p:nvPr/>
        </p:nvSpPr>
        <p:spPr>
          <a:xfrm>
            <a:off x="752252" y="2155482"/>
            <a:ext cx="10666853" cy="1384995"/>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return_num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return 1, 2</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result =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return_num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(1, 2)</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三角形 9">
            <a:extLst>
              <a:ext uri="{FF2B5EF4-FFF2-40B4-BE49-F238E27FC236}">
                <a16:creationId xmlns:a16="http://schemas.microsoft.com/office/drawing/2014/main" xmlns="" id="{23197916-4FF1-4C92-AE7A-4520837F4448}"/>
              </a:ext>
            </a:extLst>
          </p:cNvPr>
          <p:cNvSpPr/>
          <p:nvPr/>
        </p:nvSpPr>
        <p:spPr>
          <a:xfrm rot="2651319">
            <a:off x="717495" y="4225813"/>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6">
            <a:extLst>
              <a:ext uri="{FF2B5EF4-FFF2-40B4-BE49-F238E27FC236}">
                <a16:creationId xmlns:a16="http://schemas.microsoft.com/office/drawing/2014/main" xmlns="" id="{FC8F3570-2791-42C7-B320-77955401B7FE}"/>
              </a:ext>
            </a:extLst>
          </p:cNvPr>
          <p:cNvSpPr txBox="1"/>
          <p:nvPr/>
        </p:nvSpPr>
        <p:spPr>
          <a:xfrm>
            <a:off x="953207" y="4431504"/>
            <a:ext cx="10037763" cy="41549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AD2B26"/>
                </a:solidFill>
                <a:latin typeface="Alibaba PuHuiTi R" pitchFamily="18" charset="-122"/>
                <a:ea typeface="Alibaba PuHuiTi R" pitchFamily="18" charset="-122"/>
                <a:cs typeface="Alibaba PuHuiTi R" pitchFamily="18" charset="-122"/>
              </a:rPr>
              <a:t>注意：① </a:t>
            </a:r>
            <a:r>
              <a:rPr lang="en-US" altLang="zh-CN" sz="1400" dirty="0">
                <a:solidFill>
                  <a:srgbClr val="AD2B26"/>
                </a:solidFill>
                <a:latin typeface="Alibaba PuHuiTi R" pitchFamily="18" charset="-122"/>
                <a:ea typeface="Alibaba PuHuiTi R" pitchFamily="18" charset="-122"/>
                <a:cs typeface="Alibaba PuHuiTi R" pitchFamily="18" charset="-122"/>
              </a:rPr>
              <a:t>`return a, b`</a:t>
            </a:r>
            <a:r>
              <a:rPr lang="zh-CN" altLang="en-US" sz="1400" dirty="0">
                <a:solidFill>
                  <a:srgbClr val="AD2B26"/>
                </a:solidFill>
                <a:latin typeface="Alibaba PuHuiTi R" pitchFamily="18" charset="-122"/>
                <a:ea typeface="Alibaba PuHuiTi R" pitchFamily="18" charset="-122"/>
                <a:cs typeface="Alibaba PuHuiTi R" pitchFamily="18" charset="-122"/>
              </a:rPr>
              <a:t>写法，返回多个数据的时候，默认是元组类型。② </a:t>
            </a:r>
            <a:r>
              <a:rPr lang="en-US" altLang="zh-CN" sz="1400" dirty="0">
                <a:solidFill>
                  <a:srgbClr val="AD2B26"/>
                </a:solidFill>
                <a:latin typeface="Alibaba PuHuiTi R" pitchFamily="18" charset="-122"/>
                <a:ea typeface="Alibaba PuHuiTi R" pitchFamily="18" charset="-122"/>
                <a:cs typeface="Alibaba PuHuiTi R" pitchFamily="18" charset="-122"/>
              </a:rPr>
              <a:t>return</a:t>
            </a:r>
            <a:r>
              <a:rPr lang="zh-CN" altLang="en-US" sz="1400" dirty="0">
                <a:solidFill>
                  <a:srgbClr val="AD2B26"/>
                </a:solidFill>
                <a:latin typeface="Alibaba PuHuiTi R" pitchFamily="18" charset="-122"/>
                <a:ea typeface="Alibaba PuHuiTi R" pitchFamily="18" charset="-122"/>
                <a:cs typeface="Alibaba PuHuiTi R" pitchFamily="18" charset="-122"/>
              </a:rPr>
              <a:t>后面可以连接列表、元组或字典，以返回多个值。</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9" name="矩形 8">
            <a:extLst>
              <a:ext uri="{FF2B5EF4-FFF2-40B4-BE49-F238E27FC236}">
                <a16:creationId xmlns:a16="http://schemas.microsoft.com/office/drawing/2014/main" xmlns="" id="{B561BF17-00D8-44F9-BBE1-DC58174FF365}"/>
              </a:ext>
            </a:extLst>
          </p:cNvPr>
          <p:cNvSpPr/>
          <p:nvPr/>
        </p:nvSpPr>
        <p:spPr>
          <a:xfrm>
            <a:off x="820969" y="3840713"/>
            <a:ext cx="10302240" cy="138008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xmlns="" id="{7521E208-47E6-4A13-99E1-C9CCCAFAB12C}"/>
              </a:ext>
            </a:extLst>
          </p:cNvPr>
          <p:cNvSpPr/>
          <p:nvPr/>
        </p:nvSpPr>
        <p:spPr>
          <a:xfrm>
            <a:off x="710881" y="39417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103163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案例：制作一个计算器，计算任意两数字之和，并保存结果</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运行结果：</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7</a:t>
            </a:r>
            <a:r>
              <a:rPr lang="zh-CN" altLang="en-US" dirty="0" smtClean="0"/>
              <a:t>、计算器函数</a:t>
            </a:r>
            <a:endParaRPr lang="en-US" altLang="zh-CN" dirty="0" smtClean="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52252" y="2155482"/>
            <a:ext cx="10666853" cy="1169551"/>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sum_num(a, b):</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a + b</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result = sum_num(10, 20)</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p:cNvPicPr>
            <a:picLocks noChangeAspect="1"/>
          </p:cNvPicPr>
          <p:nvPr/>
        </p:nvPicPr>
        <p:blipFill>
          <a:blip r:embed="rId3"/>
          <a:stretch>
            <a:fillRect/>
          </a:stretch>
        </p:blipFill>
        <p:spPr>
          <a:xfrm>
            <a:off x="752252" y="3755920"/>
            <a:ext cx="10696002" cy="2202118"/>
          </a:xfrm>
          <a:prstGeom prst="rect">
            <a:avLst/>
          </a:prstGeom>
        </p:spPr>
      </p:pic>
    </p:spTree>
    <p:extLst>
      <p:ext uri="{BB962C8B-B14F-4D97-AF65-F5344CB8AC3E}">
        <p14:creationId xmlns:p14="http://schemas.microsoft.com/office/powerpoint/2010/main" val="31118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dirty="0">
                <a:solidFill>
                  <a:schemeClr val="tx1">
                    <a:lumMod val="65000"/>
                    <a:lumOff val="35000"/>
                  </a:schemeClr>
                </a:solidFill>
              </a:rPr>
              <a:t>函数的说明文档</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02</a:t>
            </a:r>
            <a:endParaRPr kumimoji="1" lang="zh-CN" altLang="en-US" dirty="0"/>
          </a:p>
        </p:txBody>
      </p:sp>
    </p:spTree>
    <p:extLst>
      <p:ext uri="{BB962C8B-B14F-4D97-AF65-F5344CB8AC3E}">
        <p14:creationId xmlns:p14="http://schemas.microsoft.com/office/powerpoint/2010/main" val="456540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思考：定义一个函数后，程序员如何书写程序能够快速提示这个函数的作用</a:t>
            </a:r>
            <a:r>
              <a:rPr lang="zh-CN" altLang="en-US" dirty="0" smtClean="0"/>
              <a:t>？</a:t>
            </a:r>
            <a:endParaRPr lang="en-US" altLang="zh-CN" dirty="0" smtClean="0"/>
          </a:p>
          <a:p>
            <a:pPr marL="0" indent="0">
              <a:buNone/>
            </a:pPr>
            <a:r>
              <a:rPr lang="zh-CN" altLang="en-US" dirty="0" smtClean="0">
                <a:solidFill>
                  <a:srgbClr val="B60206"/>
                </a:solidFill>
              </a:rPr>
              <a:t>答</a:t>
            </a:r>
            <a:r>
              <a:rPr lang="zh-CN" altLang="en-US" dirty="0">
                <a:solidFill>
                  <a:srgbClr val="B60206"/>
                </a:solidFill>
              </a:rPr>
              <a:t>：</a:t>
            </a:r>
            <a:r>
              <a:rPr lang="zh-CN" altLang="en-US" dirty="0" smtClean="0">
                <a:solidFill>
                  <a:srgbClr val="B60206"/>
                </a:solidFill>
              </a:rPr>
              <a:t>注释</a:t>
            </a:r>
            <a:endParaRPr lang="en-US" altLang="zh-CN" dirty="0" smtClean="0">
              <a:solidFill>
                <a:srgbClr val="B60206"/>
              </a:solidFill>
            </a:endParaRPr>
          </a:p>
          <a:p>
            <a:pPr marL="0" indent="0">
              <a:buNone/>
            </a:pPr>
            <a:endParaRPr lang="en-US" altLang="zh-CN" dirty="0" smtClean="0"/>
          </a:p>
          <a:p>
            <a:pPr marL="0" indent="0">
              <a:buNone/>
            </a:pPr>
            <a:r>
              <a:rPr lang="zh-CN" altLang="en-US" dirty="0" smtClean="0"/>
              <a:t>思考</a:t>
            </a:r>
            <a:r>
              <a:rPr lang="zh-CN" altLang="en-US" dirty="0"/>
              <a:t>：如果代码多，我们是不是需要在很多代码中找到这个函数定义的位置才能看到注释？如果想更方便的查看函数的作用怎么办</a:t>
            </a:r>
            <a:r>
              <a:rPr lang="zh-CN" altLang="en-US" dirty="0" smtClean="0"/>
              <a:t>？</a:t>
            </a:r>
            <a:endParaRPr lang="en-US" altLang="zh-CN" dirty="0" smtClean="0"/>
          </a:p>
          <a:p>
            <a:pPr marL="0" indent="0">
              <a:buNone/>
            </a:pPr>
            <a:r>
              <a:rPr lang="zh-CN" altLang="en-US" dirty="0" smtClean="0">
                <a:solidFill>
                  <a:srgbClr val="B60206"/>
                </a:solidFill>
              </a:rPr>
              <a:t>答</a:t>
            </a:r>
            <a:r>
              <a:rPr lang="zh-CN" altLang="en-US" dirty="0">
                <a:solidFill>
                  <a:srgbClr val="B60206"/>
                </a:solidFill>
              </a:rPr>
              <a:t>：函数的说明文档（函数的说明文档也叫函数的文档说明）。</a:t>
            </a:r>
            <a:endParaRPr lang="en-US" altLang="zh-CN" dirty="0" smtClean="0">
              <a:solidFill>
                <a:srgbClr val="B60206"/>
              </a:solidFill>
            </a:endParaRPr>
          </a:p>
        </p:txBody>
      </p:sp>
      <p:sp>
        <p:nvSpPr>
          <p:cNvPr id="3" name="标题 2"/>
          <p:cNvSpPr>
            <a:spLocks noGrp="1"/>
          </p:cNvSpPr>
          <p:nvPr>
            <p:ph type="title"/>
          </p:nvPr>
        </p:nvSpPr>
        <p:spPr/>
        <p:txBody>
          <a:bodyPr/>
          <a:lstStyle/>
          <a:p>
            <a:r>
              <a:rPr lang="zh-CN" altLang="en-US" dirty="0"/>
              <a:t>函数的说明文档</a:t>
            </a:r>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、什么是函数的说明文档</a:t>
            </a:r>
            <a:endParaRPr lang="en-US" altLang="zh-CN" dirty="0" smtClean="0"/>
          </a:p>
        </p:txBody>
      </p:sp>
    </p:spTree>
    <p:extLst>
      <p:ext uri="{BB962C8B-B14F-4D97-AF65-F5344CB8AC3E}">
        <p14:creationId xmlns:p14="http://schemas.microsoft.com/office/powerpoint/2010/main" val="34710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 定义函数的说明</a:t>
            </a:r>
            <a:r>
              <a:rPr lang="zh-CN" altLang="en-US" dirty="0" smtClean="0"/>
              <a:t>文档</a:t>
            </a:r>
            <a:endParaRPr lang="en-US" altLang="zh-CN" dirty="0" smtClean="0"/>
          </a:p>
          <a:p>
            <a:pPr marL="0" indent="0">
              <a:buNone/>
            </a:pPr>
            <a:endParaRPr lang="en-US" altLang="zh-CN" dirty="0" smtClean="0"/>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r>
              <a:rPr lang="zh-CN" altLang="en-US" dirty="0">
                <a:solidFill>
                  <a:schemeClr val="tx1">
                    <a:lumMod val="75000"/>
                    <a:lumOff val="25000"/>
                  </a:schemeClr>
                </a:solidFill>
              </a:rPr>
              <a:t>☆ 查看函数的说明</a:t>
            </a:r>
            <a:r>
              <a:rPr lang="zh-CN" altLang="en-US" dirty="0" smtClean="0">
                <a:solidFill>
                  <a:schemeClr val="tx1">
                    <a:lumMod val="75000"/>
                    <a:lumOff val="25000"/>
                  </a:schemeClr>
                </a:solidFill>
              </a:rPr>
              <a:t>文档</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案例演示：</a:t>
            </a:r>
            <a:endParaRPr lang="en-US" altLang="zh-CN" dirty="0" smtClean="0">
              <a:solidFill>
                <a:schemeClr val="tx1">
                  <a:lumMod val="75000"/>
                  <a:lumOff val="25000"/>
                </a:schemeClr>
              </a:solidFill>
            </a:endParaRPr>
          </a:p>
        </p:txBody>
      </p:sp>
      <p:sp>
        <p:nvSpPr>
          <p:cNvPr id="3" name="标题 2"/>
          <p:cNvSpPr>
            <a:spLocks noGrp="1"/>
          </p:cNvSpPr>
          <p:nvPr>
            <p:ph type="title"/>
          </p:nvPr>
        </p:nvSpPr>
        <p:spPr/>
        <p:txBody>
          <a:bodyPr/>
          <a:lstStyle/>
          <a:p>
            <a:r>
              <a:rPr lang="zh-CN" altLang="en-US" dirty="0"/>
              <a:t>函数的说明文档</a:t>
            </a:r>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、函数的说明文档的定义</a:t>
            </a:r>
            <a:endParaRPr lang="en-US" altLang="zh-CN" dirty="0" smtClean="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52252" y="2232484"/>
            <a:ext cx="10666853" cy="954107"/>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函数名</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说明文档的位置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代码</a:t>
            </a:r>
          </a:p>
          <a:p>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a16="http://schemas.microsoft.com/office/drawing/2014/main" xmlns="" id="{0C998B78-AB18-3C47-A1C7-25AE9A3A40B0}"/>
              </a:ext>
            </a:extLst>
          </p:cNvPr>
          <p:cNvSpPr txBox="1"/>
          <p:nvPr/>
        </p:nvSpPr>
        <p:spPr>
          <a:xfrm>
            <a:off x="752251" y="3772942"/>
            <a:ext cx="10666853" cy="307777"/>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help(</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函数名</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10880" y="4727723"/>
            <a:ext cx="10666853" cy="1384995"/>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sum_num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b):</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求和函数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a + b</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help(</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sum_num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5545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a:solidFill>
                  <a:schemeClr val="tx1">
                    <a:lumMod val="65000"/>
                    <a:lumOff val="35000"/>
                  </a:schemeClr>
                </a:solidFill>
              </a:rPr>
              <a:t>函数</a:t>
            </a:r>
            <a:r>
              <a:rPr lang="zh-CN" altLang="en-US" smtClean="0">
                <a:solidFill>
                  <a:schemeClr val="tx1">
                    <a:lumMod val="65000"/>
                    <a:lumOff val="35000"/>
                  </a:schemeClr>
                </a:solidFill>
              </a:rPr>
              <a:t>的嵌套</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03</a:t>
            </a:r>
            <a:endParaRPr kumimoji="1" lang="zh-CN" altLang="en-US" dirty="0"/>
          </a:p>
        </p:txBody>
      </p:sp>
    </p:spTree>
    <p:extLst>
      <p:ext uri="{BB962C8B-B14F-4D97-AF65-F5344CB8AC3E}">
        <p14:creationId xmlns:p14="http://schemas.microsoft.com/office/powerpoint/2010/main" val="3628030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所谓函数嵌套调用指的</a:t>
            </a:r>
            <a:r>
              <a:rPr lang="zh-CN" altLang="en-US" dirty="0" smtClean="0"/>
              <a:t>是</a:t>
            </a:r>
            <a:r>
              <a:rPr lang="zh-CN" altLang="en-US" dirty="0" smtClean="0">
                <a:solidFill>
                  <a:srgbClr val="B60206"/>
                </a:solidFill>
              </a:rPr>
              <a:t>一</a:t>
            </a:r>
            <a:r>
              <a:rPr lang="zh-CN" altLang="en-US" dirty="0">
                <a:solidFill>
                  <a:srgbClr val="B60206"/>
                </a:solidFill>
              </a:rPr>
              <a:t>个函数里面又调用了另外一个</a:t>
            </a:r>
            <a:r>
              <a:rPr lang="zh-CN" altLang="en-US" dirty="0" smtClean="0">
                <a:solidFill>
                  <a:srgbClr val="B60206"/>
                </a:solidFill>
              </a:rPr>
              <a:t>函数。</a:t>
            </a: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r>
              <a:rPr lang="zh-CN" altLang="en-US" dirty="0" smtClean="0">
                <a:solidFill>
                  <a:schemeClr val="tx1">
                    <a:lumMod val="75000"/>
                    <a:lumOff val="25000"/>
                  </a:schemeClr>
                </a:solidFill>
              </a:rPr>
              <a:t>执行效果：</a:t>
            </a:r>
            <a:endParaRPr lang="en-US" altLang="zh-CN" dirty="0" smtClean="0">
              <a:solidFill>
                <a:schemeClr val="tx1">
                  <a:lumMod val="75000"/>
                  <a:lumOff val="25000"/>
                </a:schemeClr>
              </a:solidFill>
            </a:endParaRPr>
          </a:p>
        </p:txBody>
      </p:sp>
      <p:sp>
        <p:nvSpPr>
          <p:cNvPr id="3" name="标题 2"/>
          <p:cNvSpPr>
            <a:spLocks noGrp="1"/>
          </p:cNvSpPr>
          <p:nvPr>
            <p:ph type="title"/>
          </p:nvPr>
        </p:nvSpPr>
        <p:spPr/>
        <p:txBody>
          <a:bodyPr/>
          <a:lstStyle/>
          <a:p>
            <a:r>
              <a:rPr lang="zh-CN" altLang="en-US" dirty="0" smtClean="0"/>
              <a:t>函数的嵌套</a:t>
            </a:r>
            <a:endParaRPr lang="zh-CN" altLang="en-US" dirty="0"/>
          </a:p>
        </p:txBody>
      </p:sp>
      <p:sp>
        <p:nvSpPr>
          <p:cNvPr id="4" name="文本占位符 3"/>
          <p:cNvSpPr>
            <a:spLocks noGrp="1"/>
          </p:cNvSpPr>
          <p:nvPr>
            <p:ph type="body" sz="quarter" idx="10"/>
          </p:nvPr>
        </p:nvSpPr>
        <p:spPr/>
        <p:txBody>
          <a:bodyPr/>
          <a:lstStyle/>
          <a:p>
            <a:r>
              <a:rPr lang="en-US" altLang="zh-CN" dirty="0"/>
              <a:t>1</a:t>
            </a:r>
            <a:r>
              <a:rPr lang="zh-CN" altLang="en-US" dirty="0"/>
              <a:t>、什么是函数的嵌套</a:t>
            </a:r>
            <a:endParaRPr lang="en-US" altLang="zh-CN" dirty="0" smtClean="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52252" y="2097730"/>
            <a:ext cx="10666853" cy="2462213"/>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start----')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这里是</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函数执行的代码</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省略</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end----')</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start----')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end----')</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 name="图片 7"/>
          <p:cNvPicPr>
            <a:picLocks noChangeAspect="1"/>
          </p:cNvPicPr>
          <p:nvPr/>
        </p:nvPicPr>
        <p:blipFill>
          <a:blip r:embed="rId3"/>
          <a:stretch>
            <a:fillRect/>
          </a:stretch>
        </p:blipFill>
        <p:spPr>
          <a:xfrm>
            <a:off x="752252" y="4984731"/>
            <a:ext cx="8141491" cy="1685575"/>
          </a:xfrm>
          <a:prstGeom prst="rect">
            <a:avLst/>
          </a:prstGeom>
        </p:spPr>
      </p:pic>
    </p:spTree>
    <p:extLst>
      <p:ext uri="{BB962C8B-B14F-4D97-AF65-F5344CB8AC3E}">
        <p14:creationId xmlns:p14="http://schemas.microsoft.com/office/powerpoint/2010/main" val="134665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a:xfrm>
            <a:off x="4971231" y="756218"/>
            <a:ext cx="5973761" cy="4256405"/>
          </a:xfrm>
        </p:spPr>
        <p:txBody>
          <a:bodyPr/>
          <a:lstStyle/>
          <a:p>
            <a:r>
              <a:rPr lang="zh-CN" altLang="en-US" dirty="0" smtClean="0"/>
              <a:t>函数的作用及其使用步骤</a:t>
            </a:r>
            <a:endParaRPr lang="en-US" altLang="zh-CN" dirty="0" smtClean="0"/>
          </a:p>
          <a:p>
            <a:r>
              <a:rPr lang="zh-CN" altLang="en-US" dirty="0" smtClean="0"/>
              <a:t>函数的说明文档</a:t>
            </a:r>
            <a:endParaRPr lang="en-US" altLang="zh-CN" dirty="0" smtClean="0"/>
          </a:p>
          <a:p>
            <a:r>
              <a:rPr lang="zh-CN" altLang="en-US" dirty="0" smtClean="0">
                <a:solidFill>
                  <a:srgbClr val="B70006"/>
                </a:solidFill>
              </a:rPr>
              <a:t>函数的嵌套</a:t>
            </a:r>
            <a:endParaRPr lang="en-US" altLang="zh-CN" dirty="0" smtClean="0">
              <a:solidFill>
                <a:srgbClr val="B70006"/>
              </a:solidFill>
            </a:endParaRPr>
          </a:p>
          <a:p>
            <a:r>
              <a:rPr lang="zh-CN" altLang="en-US" dirty="0" smtClean="0">
                <a:solidFill>
                  <a:srgbClr val="B70006"/>
                </a:solidFill>
              </a:rPr>
              <a:t>函数的应用案例</a:t>
            </a:r>
            <a:endParaRPr lang="en-US" altLang="zh-CN" dirty="0" smtClean="0">
              <a:solidFill>
                <a:srgbClr val="B70006"/>
              </a:solidFill>
            </a:endParaRPr>
          </a:p>
          <a:p>
            <a:r>
              <a:rPr lang="zh-CN" altLang="en-US" dirty="0" smtClean="0">
                <a:solidFill>
                  <a:srgbClr val="B70006"/>
                </a:solidFill>
              </a:rPr>
              <a:t>变量的作用域</a:t>
            </a:r>
            <a:endParaRPr lang="en-US" altLang="zh-CN" dirty="0" smtClean="0">
              <a:solidFill>
                <a:srgbClr val="B70006"/>
              </a:solidFill>
            </a:endParaRPr>
          </a:p>
          <a:p>
            <a:r>
              <a:rPr lang="zh-CN" altLang="en-US" dirty="0" smtClean="0">
                <a:solidFill>
                  <a:srgbClr val="B70006"/>
                </a:solidFill>
              </a:rPr>
              <a:t>函数参数进阶</a:t>
            </a:r>
            <a:endParaRPr lang="en-US" altLang="zh-CN" dirty="0" smtClean="0">
              <a:solidFill>
                <a:srgbClr val="B70006"/>
              </a:solidFill>
            </a:endParaRPr>
          </a:p>
          <a:p>
            <a:r>
              <a:rPr lang="zh-CN" altLang="en-US" dirty="0"/>
              <a:t>引用变量及可变类型、非可变类型</a:t>
            </a:r>
            <a:endParaRPr lang="en-US" altLang="zh-CN" dirty="0"/>
          </a:p>
        </p:txBody>
      </p:sp>
    </p:spTree>
    <p:extLst>
      <p:ext uri="{BB962C8B-B14F-4D97-AF65-F5344CB8AC3E}">
        <p14:creationId xmlns:p14="http://schemas.microsoft.com/office/powerpoint/2010/main" val="3710185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函数的嵌套</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、执行过程</a:t>
            </a:r>
            <a:endParaRPr lang="en-US" altLang="zh-CN" dirty="0" smtClean="0"/>
          </a:p>
        </p:txBody>
      </p:sp>
      <p:pic>
        <p:nvPicPr>
          <p:cNvPr id="6" name="图片 5"/>
          <p:cNvPicPr>
            <a:picLocks noChangeAspect="1"/>
          </p:cNvPicPr>
          <p:nvPr/>
        </p:nvPicPr>
        <p:blipFill>
          <a:blip r:embed="rId3"/>
          <a:stretch>
            <a:fillRect/>
          </a:stretch>
        </p:blipFill>
        <p:spPr>
          <a:xfrm>
            <a:off x="1460741" y="1635973"/>
            <a:ext cx="8876792" cy="4476069"/>
          </a:xfrm>
          <a:prstGeom prst="rect">
            <a:avLst/>
          </a:prstGeom>
        </p:spPr>
      </p:pic>
      <p:sp>
        <p:nvSpPr>
          <p:cNvPr id="9" name="文本占位符 1"/>
          <p:cNvSpPr>
            <a:spLocks noGrp="1"/>
          </p:cNvSpPr>
          <p:nvPr>
            <p:ph type="body" sz="quarter" idx="11"/>
          </p:nvPr>
        </p:nvSpPr>
        <p:spPr>
          <a:xfrm>
            <a:off x="710881" y="1646133"/>
            <a:ext cx="10749598" cy="5004924"/>
          </a:xfrm>
        </p:spPr>
        <p:txBody>
          <a:bodyPr/>
          <a:lstStyle/>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r>
              <a:rPr lang="zh-CN" altLang="en-US" dirty="0" smtClean="0">
                <a:solidFill>
                  <a:schemeClr val="tx1">
                    <a:lumMod val="75000"/>
                    <a:lumOff val="25000"/>
                  </a:schemeClr>
                </a:solidFill>
              </a:rPr>
              <a:t>如果</a:t>
            </a:r>
            <a:r>
              <a:rPr lang="zh-CN" altLang="en-US" dirty="0">
                <a:solidFill>
                  <a:schemeClr val="tx1">
                    <a:lumMod val="75000"/>
                    <a:lumOff val="25000"/>
                  </a:schemeClr>
                </a:solidFill>
              </a:rPr>
              <a:t>函数</a:t>
            </a:r>
            <a:r>
              <a:rPr lang="en-US" altLang="zh-CN" dirty="0">
                <a:solidFill>
                  <a:schemeClr val="tx1">
                    <a:lumMod val="75000"/>
                    <a:lumOff val="25000"/>
                  </a:schemeClr>
                </a:solidFill>
              </a:rPr>
              <a:t>A</a:t>
            </a:r>
            <a:r>
              <a:rPr lang="zh-CN" altLang="en-US" dirty="0">
                <a:solidFill>
                  <a:schemeClr val="tx1">
                    <a:lumMod val="75000"/>
                    <a:lumOff val="25000"/>
                  </a:schemeClr>
                </a:solidFill>
              </a:rPr>
              <a:t>中，调用了另外一个函数</a:t>
            </a:r>
            <a:r>
              <a:rPr lang="en-US" altLang="zh-CN" dirty="0">
                <a:solidFill>
                  <a:schemeClr val="tx1">
                    <a:lumMod val="75000"/>
                    <a:lumOff val="25000"/>
                  </a:schemeClr>
                </a:solidFill>
              </a:rPr>
              <a:t>B</a:t>
            </a:r>
            <a:r>
              <a:rPr lang="zh-CN" altLang="en-US" dirty="0">
                <a:solidFill>
                  <a:schemeClr val="tx1">
                    <a:lumMod val="75000"/>
                    <a:lumOff val="25000"/>
                  </a:schemeClr>
                </a:solidFill>
              </a:rPr>
              <a:t>，那么</a:t>
            </a:r>
            <a:r>
              <a:rPr lang="zh-CN" altLang="en-US" dirty="0">
                <a:solidFill>
                  <a:srgbClr val="B60206"/>
                </a:solidFill>
              </a:rPr>
              <a:t>先把函数</a:t>
            </a:r>
            <a:r>
              <a:rPr lang="en-US" altLang="zh-CN" dirty="0">
                <a:solidFill>
                  <a:srgbClr val="B60206"/>
                </a:solidFill>
              </a:rPr>
              <a:t>B</a:t>
            </a:r>
            <a:r>
              <a:rPr lang="zh-CN" altLang="en-US" dirty="0">
                <a:solidFill>
                  <a:srgbClr val="B60206"/>
                </a:solidFill>
              </a:rPr>
              <a:t>中的任务都执行完毕之后才会回到上次 函数</a:t>
            </a:r>
            <a:r>
              <a:rPr lang="en-US" altLang="zh-CN" dirty="0">
                <a:solidFill>
                  <a:srgbClr val="B60206"/>
                </a:solidFill>
              </a:rPr>
              <a:t>A</a:t>
            </a:r>
            <a:r>
              <a:rPr lang="zh-CN" altLang="en-US" dirty="0">
                <a:solidFill>
                  <a:srgbClr val="B60206"/>
                </a:solidFill>
              </a:rPr>
              <a:t>执行的位置</a:t>
            </a:r>
            <a:r>
              <a:rPr lang="zh-CN" altLang="en-US" dirty="0">
                <a:solidFill>
                  <a:schemeClr val="tx1">
                    <a:lumMod val="75000"/>
                    <a:lumOff val="25000"/>
                  </a:schemeClr>
                </a:solidFill>
              </a:rPr>
              <a:t>。</a:t>
            </a:r>
            <a:endParaRPr lang="en-US" altLang="zh-CN" dirty="0" smtClean="0">
              <a:solidFill>
                <a:schemeClr val="tx1">
                  <a:lumMod val="75000"/>
                  <a:lumOff val="25000"/>
                </a:schemeClr>
              </a:solidFill>
            </a:endParaRPr>
          </a:p>
        </p:txBody>
      </p:sp>
    </p:spTree>
    <p:extLst>
      <p:ext uri="{BB962C8B-B14F-4D97-AF65-F5344CB8AC3E}">
        <p14:creationId xmlns:p14="http://schemas.microsoft.com/office/powerpoint/2010/main" val="74431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函数应用案例</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04</a:t>
            </a:r>
            <a:endParaRPr kumimoji="1" lang="zh-CN" altLang="en-US" dirty="0"/>
          </a:p>
        </p:txBody>
      </p:sp>
    </p:spTree>
    <p:extLst>
      <p:ext uri="{BB962C8B-B14F-4D97-AF65-F5344CB8AC3E}">
        <p14:creationId xmlns:p14="http://schemas.microsoft.com/office/powerpoint/2010/main" val="1807699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函数应用案例</a:t>
            </a:r>
            <a:endParaRPr lang="zh-CN" altLang="en-US" dirty="0"/>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、打印图形</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zh-CN" altLang="en-US" dirty="0" smtClean="0">
                <a:solidFill>
                  <a:schemeClr val="tx1">
                    <a:lumMod val="75000"/>
                    <a:lumOff val="25000"/>
                  </a:schemeClr>
                </a:solidFill>
              </a:rPr>
              <a:t>☆ 打印一条虚线</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 打印多条横线</a:t>
            </a:r>
            <a:endParaRPr lang="en-US" altLang="zh-CN" dirty="0" smtClean="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52252" y="2097730"/>
            <a:ext cx="10666853" cy="1169551"/>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print_line</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 * 20)</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print_line</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3">
            <a:extLst>
              <a:ext uri="{FF2B5EF4-FFF2-40B4-BE49-F238E27FC236}">
                <a16:creationId xmlns:a16="http://schemas.microsoft.com/office/drawing/2014/main" xmlns="" id="{0C998B78-AB18-3C47-A1C7-25AE9A3A40B0}"/>
              </a:ext>
            </a:extLst>
          </p:cNvPr>
          <p:cNvSpPr txBox="1"/>
          <p:nvPr/>
        </p:nvSpPr>
        <p:spPr>
          <a:xfrm>
            <a:off x="752251" y="3784537"/>
            <a:ext cx="10666853" cy="1815882"/>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print_lines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0</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while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&lt;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print_line</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1</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print_lines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26071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函数应用案例</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、函数计算</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zh-CN" altLang="en-US" dirty="0" smtClean="0">
                <a:solidFill>
                  <a:schemeClr val="tx1">
                    <a:lumMod val="75000"/>
                    <a:lumOff val="25000"/>
                  </a:schemeClr>
                </a:solidFill>
              </a:rPr>
              <a:t>☆ 求</a:t>
            </a:r>
            <a:r>
              <a:rPr lang="zh-CN" altLang="en-US" dirty="0">
                <a:solidFill>
                  <a:schemeClr val="tx1">
                    <a:lumMod val="75000"/>
                    <a:lumOff val="25000"/>
                  </a:schemeClr>
                </a:solidFill>
              </a:rPr>
              <a:t>三个数的</a:t>
            </a:r>
            <a:r>
              <a:rPr lang="zh-CN" altLang="en-US" dirty="0" smtClean="0">
                <a:solidFill>
                  <a:schemeClr val="tx1">
                    <a:lumMod val="75000"/>
                    <a:lumOff val="25000"/>
                  </a:schemeClr>
                </a:solidFill>
              </a:rPr>
              <a:t>和</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r>
              <a:rPr lang="zh-CN" altLang="en-US" dirty="0" smtClean="0">
                <a:solidFill>
                  <a:schemeClr val="tx1">
                    <a:lumMod val="75000"/>
                    <a:lumOff val="25000"/>
                  </a:schemeClr>
                </a:solidFill>
              </a:rPr>
              <a:t>☆ 求三个数的平均值</a:t>
            </a:r>
            <a:endParaRPr lang="en-US" altLang="zh-CN" dirty="0" smtClean="0">
              <a:solidFill>
                <a:schemeClr val="tx1">
                  <a:lumMod val="75000"/>
                  <a:lumOff val="25000"/>
                </a:schemeClr>
              </a:solidFill>
            </a:endParaRPr>
          </a:p>
        </p:txBody>
      </p:sp>
      <p:sp>
        <p:nvSpPr>
          <p:cNvPr id="5" name="TextBox 3">
            <a:extLst>
              <a:ext uri="{FF2B5EF4-FFF2-40B4-BE49-F238E27FC236}">
                <a16:creationId xmlns:a16="http://schemas.microsoft.com/office/drawing/2014/main" xmlns="" id="{0C998B78-AB18-3C47-A1C7-25AE9A3A40B0}"/>
              </a:ext>
            </a:extLst>
          </p:cNvPr>
          <p:cNvSpPr txBox="1"/>
          <p:nvPr/>
        </p:nvSpPr>
        <p:spPr>
          <a:xfrm>
            <a:off x="752252" y="2097730"/>
            <a:ext cx="10666853" cy="1384995"/>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sum_num(a, b, c):</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a + b + c</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result = sum_num(1, 2, 3)</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6</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a16="http://schemas.microsoft.com/office/drawing/2014/main" xmlns="" id="{0C998B78-AB18-3C47-A1C7-25AE9A3A40B0}"/>
              </a:ext>
            </a:extLst>
          </p:cNvPr>
          <p:cNvSpPr txBox="1"/>
          <p:nvPr/>
        </p:nvSpPr>
        <p:spPr>
          <a:xfrm>
            <a:off x="710880" y="4138435"/>
            <a:ext cx="10666853" cy="1384995"/>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average_num(a, b, c):</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sumResult = sum_num(a, b, c)</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sumResult / 3</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result = average_num(1, 2, 3)</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2.0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7638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变量的作用域</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05</a:t>
            </a:r>
            <a:endParaRPr kumimoji="1" lang="zh-CN" altLang="en-US" dirty="0"/>
          </a:p>
        </p:txBody>
      </p:sp>
    </p:spTree>
    <p:extLst>
      <p:ext uri="{BB962C8B-B14F-4D97-AF65-F5344CB8AC3E}">
        <p14:creationId xmlns:p14="http://schemas.microsoft.com/office/powerpoint/2010/main" val="2004082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变量作用域</a:t>
            </a:r>
            <a:endParaRPr lang="zh-CN" altLang="en-US" dirty="0"/>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、局部变量</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zh-CN" altLang="en-US" dirty="0" smtClean="0">
                <a:solidFill>
                  <a:schemeClr val="tx1">
                    <a:lumMod val="75000"/>
                    <a:lumOff val="25000"/>
                  </a:schemeClr>
                </a:solidFill>
              </a:rPr>
              <a:t>变量</a:t>
            </a:r>
            <a:r>
              <a:rPr lang="zh-CN" altLang="en-US" dirty="0">
                <a:solidFill>
                  <a:schemeClr val="tx1">
                    <a:lumMod val="75000"/>
                    <a:lumOff val="25000"/>
                  </a:schemeClr>
                </a:solidFill>
              </a:rPr>
              <a:t>作用域指的是变量的作用</a:t>
            </a:r>
            <a:r>
              <a:rPr lang="zh-CN" altLang="en-US" dirty="0" smtClean="0">
                <a:solidFill>
                  <a:schemeClr val="tx1">
                    <a:lumMod val="75000"/>
                    <a:lumOff val="25000"/>
                  </a:schemeClr>
                </a:solidFill>
              </a:rPr>
              <a:t>范围（变量在哪里可用，在哪里不可用），</a:t>
            </a:r>
            <a:r>
              <a:rPr lang="zh-CN" altLang="en-US" dirty="0">
                <a:solidFill>
                  <a:schemeClr val="tx1">
                    <a:lumMod val="75000"/>
                    <a:lumOff val="25000"/>
                  </a:schemeClr>
                </a:solidFill>
              </a:rPr>
              <a:t>主要分为两类</a:t>
            </a:r>
            <a:r>
              <a:rPr lang="zh-CN" altLang="en-US" dirty="0" smtClean="0">
                <a:solidFill>
                  <a:schemeClr val="tx1">
                    <a:lumMod val="75000"/>
                    <a:lumOff val="25000"/>
                  </a:schemeClr>
                </a:solidFill>
              </a:rPr>
              <a:t>：</a:t>
            </a:r>
            <a:r>
              <a:rPr lang="zh-CN" altLang="en-US" dirty="0" smtClean="0">
                <a:solidFill>
                  <a:srgbClr val="B60206"/>
                </a:solidFill>
              </a:rPr>
              <a:t>局部变量和全局变量。</a:t>
            </a:r>
            <a:endParaRPr lang="en-US" altLang="zh-CN" dirty="0" smtClean="0">
              <a:solidFill>
                <a:srgbClr val="B60206"/>
              </a:solidFill>
            </a:endParaRPr>
          </a:p>
          <a:p>
            <a:pPr marL="0" indent="0">
              <a:buNone/>
            </a:pPr>
            <a:endParaRPr lang="en-US" altLang="zh-CN" dirty="0">
              <a:solidFill>
                <a:srgbClr val="B60206"/>
              </a:solidFill>
            </a:endParaRPr>
          </a:p>
          <a:p>
            <a:pPr marL="0" indent="0">
              <a:buNone/>
            </a:pPr>
            <a:r>
              <a:rPr lang="zh-CN" altLang="en-US" dirty="0">
                <a:solidFill>
                  <a:schemeClr val="tx1">
                    <a:lumMod val="75000"/>
                    <a:lumOff val="25000"/>
                  </a:schemeClr>
                </a:solidFill>
              </a:rPr>
              <a:t>所谓局部变量是</a:t>
            </a:r>
            <a:r>
              <a:rPr lang="zh-CN" altLang="en-US" dirty="0">
                <a:solidFill>
                  <a:srgbClr val="B60206"/>
                </a:solidFill>
              </a:rPr>
              <a:t>定义在函数体内部的变量，即只在函数体内部生效</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rgbClr val="B60206"/>
                </a:solidFill>
              </a:rPr>
              <a:t>变量</a:t>
            </a:r>
            <a:r>
              <a:rPr lang="en-US" altLang="zh-CN" dirty="0">
                <a:solidFill>
                  <a:srgbClr val="B60206"/>
                </a:solidFill>
              </a:rPr>
              <a:t>a</a:t>
            </a:r>
            <a:r>
              <a:rPr lang="zh-CN" altLang="en-US" dirty="0">
                <a:solidFill>
                  <a:srgbClr val="B60206"/>
                </a:solidFill>
              </a:rPr>
              <a:t>是定义在</a:t>
            </a:r>
            <a:r>
              <a:rPr lang="en-US" altLang="zh-CN" dirty="0">
                <a:solidFill>
                  <a:srgbClr val="B60206"/>
                </a:solidFill>
              </a:rPr>
              <a:t>`</a:t>
            </a:r>
            <a:r>
              <a:rPr lang="en-US" altLang="zh-CN" dirty="0" err="1">
                <a:solidFill>
                  <a:srgbClr val="B60206"/>
                </a:solidFill>
              </a:rPr>
              <a:t>testA</a:t>
            </a:r>
            <a:r>
              <a:rPr lang="en-US" altLang="zh-CN" dirty="0">
                <a:solidFill>
                  <a:srgbClr val="B60206"/>
                </a:solidFill>
              </a:rPr>
              <a:t>`</a:t>
            </a:r>
            <a:r>
              <a:rPr lang="zh-CN" altLang="en-US" dirty="0">
                <a:solidFill>
                  <a:srgbClr val="B60206"/>
                </a:solidFill>
              </a:rPr>
              <a:t>函数内部的变量，在函数外部访问则立即报错。局部变量的作用：在函数体内部，临时保存数据，即当函数调用完成后，则销毁局部变量。</a:t>
            </a:r>
            <a:endParaRPr lang="en-US" altLang="zh-CN" dirty="0" smtClean="0">
              <a:solidFill>
                <a:srgbClr val="B60206"/>
              </a:solidFill>
            </a:endParaRP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93626" y="3060257"/>
            <a:ext cx="10666853" cy="1600438"/>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testA():</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 = 100</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testA()   # 100</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print(a)  #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报错：</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 is not defined</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03377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变量作用域</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、全局变量</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zh-CN" altLang="en-US" dirty="0">
                <a:solidFill>
                  <a:schemeClr val="tx1">
                    <a:lumMod val="75000"/>
                    <a:lumOff val="25000"/>
                  </a:schemeClr>
                </a:solidFill>
              </a:rPr>
              <a:t>所谓全局变量，指的是</a:t>
            </a:r>
            <a:r>
              <a:rPr lang="zh-CN" altLang="en-US" dirty="0">
                <a:solidFill>
                  <a:srgbClr val="B60206"/>
                </a:solidFill>
              </a:rPr>
              <a:t>在函数体内、外都能生效的变量</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r>
              <a:rPr lang="zh-CN" altLang="en-US" dirty="0" smtClean="0">
                <a:solidFill>
                  <a:schemeClr val="tx1">
                    <a:lumMod val="75000"/>
                    <a:lumOff val="25000"/>
                  </a:schemeClr>
                </a:solidFill>
              </a:rPr>
              <a:t>思考</a:t>
            </a:r>
            <a:r>
              <a:rPr lang="zh-CN" altLang="en-US" dirty="0">
                <a:solidFill>
                  <a:schemeClr val="tx1">
                    <a:lumMod val="75000"/>
                    <a:lumOff val="25000"/>
                  </a:schemeClr>
                </a:solidFill>
              </a:rPr>
              <a:t>：如果有一个数据，在函数</a:t>
            </a:r>
            <a:r>
              <a:rPr lang="en-US" altLang="zh-CN" dirty="0">
                <a:solidFill>
                  <a:schemeClr val="tx1">
                    <a:lumMod val="75000"/>
                    <a:lumOff val="25000"/>
                  </a:schemeClr>
                </a:solidFill>
              </a:rPr>
              <a:t>A</a:t>
            </a:r>
            <a:r>
              <a:rPr lang="zh-CN" altLang="en-US" dirty="0">
                <a:solidFill>
                  <a:schemeClr val="tx1">
                    <a:lumMod val="75000"/>
                    <a:lumOff val="25000"/>
                  </a:schemeClr>
                </a:solidFill>
              </a:rPr>
              <a:t>和函数</a:t>
            </a:r>
            <a:r>
              <a:rPr lang="en-US" altLang="zh-CN" dirty="0">
                <a:solidFill>
                  <a:schemeClr val="tx1">
                    <a:lumMod val="75000"/>
                    <a:lumOff val="25000"/>
                  </a:schemeClr>
                </a:solidFill>
              </a:rPr>
              <a:t>B</a:t>
            </a:r>
            <a:r>
              <a:rPr lang="zh-CN" altLang="en-US" dirty="0">
                <a:solidFill>
                  <a:schemeClr val="tx1">
                    <a:lumMod val="75000"/>
                    <a:lumOff val="25000"/>
                  </a:schemeClr>
                </a:solidFill>
              </a:rPr>
              <a:t>中都要使用，该怎么办</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r>
              <a:rPr lang="zh-CN" altLang="en-US" dirty="0" smtClean="0">
                <a:solidFill>
                  <a:schemeClr val="tx1">
                    <a:lumMod val="75000"/>
                    <a:lumOff val="25000"/>
                  </a:schemeClr>
                </a:solidFill>
              </a:rPr>
              <a:t>答</a:t>
            </a:r>
            <a:r>
              <a:rPr lang="zh-CN" altLang="en-US" dirty="0">
                <a:solidFill>
                  <a:schemeClr val="tx1">
                    <a:lumMod val="75000"/>
                    <a:lumOff val="25000"/>
                  </a:schemeClr>
                </a:solidFill>
              </a:rPr>
              <a:t>：将这个数据存储在一个全局变量里面</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52252" y="3127634"/>
            <a:ext cx="10666853" cy="3108543"/>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定义全局变量</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 100</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testA():</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  #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访问全局变量</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pt-BR"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并打印变量</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存储的数据</a:t>
            </a:r>
          </a:p>
          <a:p>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testB():</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  #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访问全局变量</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pt-BR"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并打印变量</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存储的数据</a:t>
            </a:r>
          </a:p>
          <a:p>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testA()  # 100</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testB()  # 100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16798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变量作用域</a:t>
            </a:r>
            <a:endParaRPr lang="zh-CN" altLang="en-US" dirty="0"/>
          </a:p>
        </p:txBody>
      </p:sp>
      <p:sp>
        <p:nvSpPr>
          <p:cNvPr id="4" name="文本占位符 3"/>
          <p:cNvSpPr>
            <a:spLocks noGrp="1"/>
          </p:cNvSpPr>
          <p:nvPr>
            <p:ph type="body" sz="quarter" idx="10"/>
          </p:nvPr>
        </p:nvSpPr>
        <p:spPr/>
        <p:txBody>
          <a:bodyPr/>
          <a:lstStyle/>
          <a:p>
            <a:r>
              <a:rPr lang="en-US" altLang="zh-CN" dirty="0" smtClean="0"/>
              <a:t>3</a:t>
            </a:r>
            <a:r>
              <a:rPr lang="zh-CN" altLang="en-US" dirty="0" smtClean="0"/>
              <a:t>、</a:t>
            </a:r>
            <a:r>
              <a:rPr lang="en-US" altLang="zh-CN" dirty="0" smtClean="0"/>
              <a:t>global</a:t>
            </a:r>
            <a:r>
              <a:rPr lang="zh-CN" altLang="en-US" dirty="0" smtClean="0"/>
              <a:t>关键字</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zh-CN" altLang="en-US" dirty="0">
                <a:solidFill>
                  <a:schemeClr val="tx1">
                    <a:lumMod val="75000"/>
                    <a:lumOff val="25000"/>
                  </a:schemeClr>
                </a:solidFill>
              </a:rPr>
              <a:t>思考：</a:t>
            </a:r>
            <a:r>
              <a:rPr lang="en-US" altLang="zh-CN" dirty="0">
                <a:solidFill>
                  <a:schemeClr val="tx1">
                    <a:lumMod val="75000"/>
                    <a:lumOff val="25000"/>
                  </a:schemeClr>
                </a:solidFill>
              </a:rPr>
              <a:t>`</a:t>
            </a:r>
            <a:r>
              <a:rPr lang="en-US" altLang="zh-CN" dirty="0" err="1">
                <a:solidFill>
                  <a:schemeClr val="tx1">
                    <a:lumMod val="75000"/>
                    <a:lumOff val="25000"/>
                  </a:schemeClr>
                </a:solidFill>
              </a:rPr>
              <a:t>testB</a:t>
            </a:r>
            <a:r>
              <a:rPr lang="en-US" altLang="zh-CN" dirty="0">
                <a:solidFill>
                  <a:schemeClr val="tx1">
                    <a:lumMod val="75000"/>
                    <a:lumOff val="25000"/>
                  </a:schemeClr>
                </a:solidFill>
              </a:rPr>
              <a:t>`</a:t>
            </a:r>
            <a:r>
              <a:rPr lang="zh-CN" altLang="en-US" dirty="0">
                <a:solidFill>
                  <a:schemeClr val="tx1">
                    <a:lumMod val="75000"/>
                    <a:lumOff val="25000"/>
                  </a:schemeClr>
                </a:solidFill>
              </a:rPr>
              <a:t>函数需求修改变量</a:t>
            </a:r>
            <a:r>
              <a:rPr lang="en-US" altLang="zh-CN" dirty="0">
                <a:solidFill>
                  <a:schemeClr val="tx1">
                    <a:lumMod val="75000"/>
                    <a:lumOff val="25000"/>
                  </a:schemeClr>
                </a:solidFill>
              </a:rPr>
              <a:t>a</a:t>
            </a:r>
            <a:r>
              <a:rPr lang="zh-CN" altLang="en-US" dirty="0">
                <a:solidFill>
                  <a:schemeClr val="tx1">
                    <a:lumMod val="75000"/>
                    <a:lumOff val="25000"/>
                  </a:schemeClr>
                </a:solidFill>
              </a:rPr>
              <a:t>的值为</a:t>
            </a:r>
            <a:r>
              <a:rPr lang="en-US" altLang="zh-CN" dirty="0">
                <a:solidFill>
                  <a:schemeClr val="tx1">
                    <a:lumMod val="75000"/>
                    <a:lumOff val="25000"/>
                  </a:schemeClr>
                </a:solidFill>
              </a:rPr>
              <a:t>200</a:t>
            </a:r>
            <a:r>
              <a:rPr lang="zh-CN" altLang="en-US" dirty="0">
                <a:solidFill>
                  <a:schemeClr val="tx1">
                    <a:lumMod val="75000"/>
                    <a:lumOff val="25000"/>
                  </a:schemeClr>
                </a:solidFill>
              </a:rPr>
              <a:t>，如何修改程序？</a:t>
            </a:r>
            <a:endParaRPr lang="en-US" altLang="zh-CN" dirty="0">
              <a:solidFill>
                <a:srgbClr val="B60206"/>
              </a:solidFill>
            </a:endParaRPr>
          </a:p>
          <a:p>
            <a:pPr marL="0" indent="0">
              <a:buNone/>
            </a:pPr>
            <a:endParaRPr lang="en-US" altLang="zh-CN" dirty="0" smtClean="0">
              <a:solidFill>
                <a:srgbClr val="B60206"/>
              </a:solidFill>
            </a:endParaRP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93626" y="2260998"/>
            <a:ext cx="10666853" cy="3754874"/>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 100</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global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关键字声明</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是全局变量</a:t>
            </a:r>
          </a:p>
          <a:p>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global a</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 = 200</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100</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200</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print(f'</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全局变量</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 {a}')  #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全局变量</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 200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01109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变量作用域</a:t>
            </a:r>
            <a:endParaRPr lang="zh-CN" altLang="en-US" dirty="0"/>
          </a:p>
        </p:txBody>
      </p:sp>
      <p:sp>
        <p:nvSpPr>
          <p:cNvPr id="4" name="文本占位符 3"/>
          <p:cNvSpPr>
            <a:spLocks noGrp="1"/>
          </p:cNvSpPr>
          <p:nvPr>
            <p:ph type="body" sz="quarter" idx="10"/>
          </p:nvPr>
        </p:nvSpPr>
        <p:spPr/>
        <p:txBody>
          <a:bodyPr/>
          <a:lstStyle/>
          <a:p>
            <a:r>
              <a:rPr lang="en-US" altLang="zh-CN" dirty="0" smtClean="0"/>
              <a:t>4</a:t>
            </a:r>
            <a:r>
              <a:rPr lang="zh-CN" altLang="en-US" dirty="0"/>
              <a:t>、多函数程序执行流程</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en-US" altLang="zh-CN" dirty="0" smtClean="0">
                <a:solidFill>
                  <a:schemeClr val="tx1">
                    <a:lumMod val="75000"/>
                    <a:lumOff val="25000"/>
                  </a:schemeClr>
                </a:solidFill>
              </a:rPr>
              <a:t>☆ </a:t>
            </a:r>
            <a:r>
              <a:rPr lang="zh-CN" altLang="en-US" dirty="0">
                <a:solidFill>
                  <a:schemeClr val="tx1">
                    <a:lumMod val="75000"/>
                    <a:lumOff val="25000"/>
                  </a:schemeClr>
                </a:solidFill>
              </a:rPr>
              <a:t>共享全局变量一般在实际开发过程中，一个程序往往由多个函数（后面知识中会讲解类）组成，并且多个函数共享某些数据，如下所示：</a:t>
            </a:r>
            <a:endParaRPr lang="en-US" altLang="zh-CN" dirty="0" smtClean="0">
              <a:solidFill>
                <a:srgbClr val="B60206"/>
              </a:solidFill>
            </a:endParaRP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52252" y="2455136"/>
            <a:ext cx="10666853" cy="4185761"/>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1.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定义全局变量</a:t>
            </a:r>
          </a:p>
          <a:p>
            <a:r>
              <a:rPr lang="en-US" altLang="zh-CN" sz="1400" dirty="0" err="1" smtClean="0">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0</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test1():</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global </a:t>
            </a:r>
            <a:r>
              <a:rPr lang="en-US" altLang="zh-CN" sz="1400" dirty="0" err="1"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修改全局变量</a:t>
            </a:r>
          </a:p>
          <a:p>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100</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test2():</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test1</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函数中修改后的全局变量</a:t>
            </a:r>
          </a:p>
          <a:p>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a:t>
            </a:r>
            <a:r>
              <a:rPr lang="en-US" altLang="zh-CN" sz="1400" dirty="0" err="1"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2.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test1</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函数，执行函数内部代码：声明和修改全局变量</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test1()</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3.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test2</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函数，执行函数内部代码：打印</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test2()  # 100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37121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变量作用域</a:t>
            </a:r>
            <a:endParaRPr lang="zh-CN" altLang="en-US" dirty="0"/>
          </a:p>
        </p:txBody>
      </p:sp>
      <p:sp>
        <p:nvSpPr>
          <p:cNvPr id="4" name="文本占位符 3"/>
          <p:cNvSpPr>
            <a:spLocks noGrp="1"/>
          </p:cNvSpPr>
          <p:nvPr>
            <p:ph type="body" sz="quarter" idx="10"/>
          </p:nvPr>
        </p:nvSpPr>
        <p:spPr/>
        <p:txBody>
          <a:bodyPr/>
          <a:lstStyle/>
          <a:p>
            <a:r>
              <a:rPr lang="en-US" altLang="zh-CN" dirty="0" smtClean="0"/>
              <a:t>4</a:t>
            </a:r>
            <a:r>
              <a:rPr lang="zh-CN" altLang="en-US" dirty="0"/>
              <a:t>、多函数程序执行流程</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把函数返回</a:t>
            </a:r>
            <a:r>
              <a:rPr lang="zh-CN" altLang="en-US" dirty="0">
                <a:solidFill>
                  <a:schemeClr val="tx1">
                    <a:lumMod val="75000"/>
                    <a:lumOff val="25000"/>
                  </a:schemeClr>
                </a:solidFill>
              </a:rPr>
              <a:t>值作为参数传递：</a:t>
            </a:r>
            <a:endParaRPr lang="en-US" altLang="zh-CN" dirty="0" smtClean="0">
              <a:solidFill>
                <a:srgbClr val="B60206"/>
              </a:solidFill>
            </a:endParaRP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52252" y="2233755"/>
            <a:ext cx="10666853" cy="3108543"/>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test1():</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50</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test2(</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1.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保存函数</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test1</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的返回值</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 = test1()</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2.</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将函数返回值所在变量作为参数传递到</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test2</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test2(result)  # 50</a:t>
            </a:r>
          </a:p>
        </p:txBody>
      </p:sp>
    </p:spTree>
    <p:extLst>
      <p:ext uri="{BB962C8B-B14F-4D97-AF65-F5344CB8AC3E}">
        <p14:creationId xmlns:p14="http://schemas.microsoft.com/office/powerpoint/2010/main" val="176308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xmlns="" id="{8F5F2403-DAC9-454A-9779-7331986EC40B}"/>
              </a:ext>
            </a:extLst>
          </p:cNvPr>
          <p:cNvSpPr>
            <a:spLocks noGrp="1"/>
          </p:cNvSpPr>
          <p:nvPr>
            <p:ph type="body" sz="quarter" idx="10"/>
          </p:nvPr>
        </p:nvSpPr>
        <p:spPr>
          <a:xfrm>
            <a:off x="4799581" y="423612"/>
            <a:ext cx="6654482" cy="4855845"/>
          </a:xfrm>
        </p:spPr>
        <p:txBody>
          <a:bodyPr/>
          <a:lstStyle/>
          <a:p>
            <a:r>
              <a:rPr lang="zh-CN" altLang="en-US" dirty="0" smtClean="0">
                <a:solidFill>
                  <a:schemeClr val="tx1">
                    <a:lumMod val="85000"/>
                    <a:lumOff val="15000"/>
                  </a:schemeClr>
                </a:solidFill>
              </a:rPr>
              <a:t>了解</a:t>
            </a:r>
            <a:r>
              <a:rPr lang="zh-CN" altLang="en-US" dirty="0">
                <a:solidFill>
                  <a:schemeClr val="tx1">
                    <a:lumMod val="85000"/>
                    <a:lumOff val="15000"/>
                  </a:schemeClr>
                </a:solidFill>
              </a:rPr>
              <a:t>函数的</a:t>
            </a:r>
            <a:r>
              <a:rPr lang="zh-CN" altLang="en-US" dirty="0" smtClean="0">
                <a:solidFill>
                  <a:schemeClr val="tx1">
                    <a:lumMod val="85000"/>
                    <a:lumOff val="15000"/>
                  </a:schemeClr>
                </a:solidFill>
              </a:rPr>
              <a:t>作用及其使用步骤</a:t>
            </a:r>
            <a:endParaRPr lang="en-US" altLang="zh-CN" dirty="0" smtClean="0">
              <a:solidFill>
                <a:schemeClr val="tx1">
                  <a:lumMod val="85000"/>
                  <a:lumOff val="15000"/>
                </a:schemeClr>
              </a:solidFill>
            </a:endParaRPr>
          </a:p>
          <a:p>
            <a:r>
              <a:rPr lang="zh-CN" altLang="en-US" dirty="0" smtClean="0">
                <a:solidFill>
                  <a:srgbClr val="B60206"/>
                </a:solidFill>
              </a:rPr>
              <a:t>掌握</a:t>
            </a:r>
            <a:r>
              <a:rPr lang="zh-CN" altLang="en-US" dirty="0">
                <a:solidFill>
                  <a:srgbClr val="B60206"/>
                </a:solidFill>
              </a:rPr>
              <a:t>函数参数的作用及其应用</a:t>
            </a:r>
            <a:r>
              <a:rPr lang="zh-CN" altLang="en-US" dirty="0" smtClean="0">
                <a:solidFill>
                  <a:srgbClr val="B60206"/>
                </a:solidFill>
              </a:rPr>
              <a:t>场景</a:t>
            </a:r>
            <a:endParaRPr lang="en-US" altLang="zh-CN" dirty="0" smtClean="0">
              <a:solidFill>
                <a:srgbClr val="B60206"/>
              </a:solidFill>
            </a:endParaRPr>
          </a:p>
          <a:p>
            <a:r>
              <a:rPr lang="zh-CN" altLang="en-US" dirty="0" smtClean="0">
                <a:solidFill>
                  <a:srgbClr val="B60206"/>
                </a:solidFill>
              </a:rPr>
              <a:t>掌握</a:t>
            </a:r>
            <a:r>
              <a:rPr lang="zh-CN" altLang="en-US" dirty="0">
                <a:solidFill>
                  <a:srgbClr val="B60206"/>
                </a:solidFill>
              </a:rPr>
              <a:t>函数返回值的作用及其应用</a:t>
            </a:r>
            <a:r>
              <a:rPr lang="zh-CN" altLang="en-US" dirty="0" smtClean="0">
                <a:solidFill>
                  <a:srgbClr val="B60206"/>
                </a:solidFill>
              </a:rPr>
              <a:t>场景</a:t>
            </a:r>
            <a:endParaRPr lang="en-US" altLang="zh-CN" dirty="0">
              <a:solidFill>
                <a:srgbClr val="B60206"/>
              </a:solidFill>
            </a:endParaRPr>
          </a:p>
          <a:p>
            <a:r>
              <a:rPr lang="zh-CN" altLang="en-US" dirty="0" smtClean="0">
                <a:solidFill>
                  <a:srgbClr val="B60206"/>
                </a:solidFill>
              </a:rPr>
              <a:t>学会</a:t>
            </a:r>
            <a:r>
              <a:rPr lang="zh-CN" altLang="en-US" dirty="0">
                <a:solidFill>
                  <a:srgbClr val="B60206"/>
                </a:solidFill>
              </a:rPr>
              <a:t>阅读函数的说明</a:t>
            </a:r>
            <a:r>
              <a:rPr lang="zh-CN" altLang="en-US" dirty="0" smtClean="0">
                <a:solidFill>
                  <a:srgbClr val="B60206"/>
                </a:solidFill>
              </a:rPr>
              <a:t>文档</a:t>
            </a:r>
            <a:endParaRPr lang="en-US" altLang="zh-CN" dirty="0" smtClean="0">
              <a:solidFill>
                <a:srgbClr val="B60206"/>
              </a:solidFill>
            </a:endParaRPr>
          </a:p>
          <a:p>
            <a:r>
              <a:rPr lang="zh-CN" altLang="en-US" dirty="0" smtClean="0">
                <a:solidFill>
                  <a:schemeClr val="tx1">
                    <a:lumMod val="85000"/>
                    <a:lumOff val="15000"/>
                  </a:schemeClr>
                </a:solidFill>
              </a:rPr>
              <a:t>了解</a:t>
            </a:r>
            <a:r>
              <a:rPr lang="zh-CN" altLang="en-US" dirty="0">
                <a:solidFill>
                  <a:schemeClr val="tx1">
                    <a:lumMod val="85000"/>
                    <a:lumOff val="15000"/>
                  </a:schemeClr>
                </a:solidFill>
              </a:rPr>
              <a:t>函数的嵌套</a:t>
            </a:r>
            <a:endParaRPr lang="en-US" altLang="zh-CN" dirty="0">
              <a:solidFill>
                <a:schemeClr val="tx1">
                  <a:lumMod val="85000"/>
                  <a:lumOff val="15000"/>
                </a:schemeClr>
              </a:solidFill>
            </a:endParaRPr>
          </a:p>
        </p:txBody>
      </p:sp>
    </p:spTree>
    <p:extLst>
      <p:ext uri="{BB962C8B-B14F-4D97-AF65-F5344CB8AC3E}">
        <p14:creationId xmlns:p14="http://schemas.microsoft.com/office/powerpoint/2010/main" val="2196209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函数参数进阶</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06</a:t>
            </a:r>
            <a:endParaRPr kumimoji="1" lang="zh-CN" altLang="en-US" dirty="0"/>
          </a:p>
        </p:txBody>
      </p:sp>
    </p:spTree>
    <p:extLst>
      <p:ext uri="{BB962C8B-B14F-4D97-AF65-F5344CB8AC3E}">
        <p14:creationId xmlns:p14="http://schemas.microsoft.com/office/powerpoint/2010/main" val="2601478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、位置参数</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solidFill>
                  <a:schemeClr val="tx1">
                    <a:lumMod val="75000"/>
                    <a:lumOff val="25000"/>
                  </a:schemeClr>
                </a:solidFill>
              </a:rPr>
              <a:t>位置参数：调用函数时根据函数定义的参数位置来传递参数。</a:t>
            </a:r>
            <a:endParaRPr lang="en-US" altLang="zh-CN" dirty="0" smtClean="0">
              <a:solidFill>
                <a:srgbClr val="B60206"/>
              </a:solidFill>
            </a:endParaRP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52252" y="2233755"/>
            <a:ext cx="10666853" cy="1169551"/>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age, gender):</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print(f'</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您的名字是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年龄是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性别是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{gender}')</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('TOM', 20,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男</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三角形 9">
            <a:extLst>
              <a:ext uri="{FF2B5EF4-FFF2-40B4-BE49-F238E27FC236}">
                <a16:creationId xmlns:a16="http://schemas.microsoft.com/office/drawing/2014/main" xmlns="" id="{23197916-4FF1-4C92-AE7A-4520837F4448}"/>
              </a:ext>
            </a:extLst>
          </p:cNvPr>
          <p:cNvSpPr/>
          <p:nvPr/>
        </p:nvSpPr>
        <p:spPr>
          <a:xfrm rot="2651319">
            <a:off x="717495" y="4225813"/>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6">
            <a:extLst>
              <a:ext uri="{FF2B5EF4-FFF2-40B4-BE49-F238E27FC236}">
                <a16:creationId xmlns:a16="http://schemas.microsoft.com/office/drawing/2014/main" xmlns="" id="{FC8F3570-2791-42C7-B320-77955401B7FE}"/>
              </a:ext>
            </a:extLst>
          </p:cNvPr>
          <p:cNvSpPr txBox="1"/>
          <p:nvPr/>
        </p:nvSpPr>
        <p:spPr>
          <a:xfrm>
            <a:off x="953207" y="4431504"/>
            <a:ext cx="10037763" cy="41549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AD2B26"/>
                </a:solidFill>
                <a:latin typeface="Alibaba PuHuiTi R" pitchFamily="18" charset="-122"/>
                <a:ea typeface="Alibaba PuHuiTi R" pitchFamily="18" charset="-122"/>
                <a:cs typeface="Alibaba PuHuiTi R" pitchFamily="18" charset="-122"/>
              </a:rPr>
              <a:t>注意：递和定义参数的顺序及个数必须一致。</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10" name="矩形 9">
            <a:extLst>
              <a:ext uri="{FF2B5EF4-FFF2-40B4-BE49-F238E27FC236}">
                <a16:creationId xmlns:a16="http://schemas.microsoft.com/office/drawing/2014/main" xmlns="" id="{B561BF17-00D8-44F9-BBE1-DC58174FF365}"/>
              </a:ext>
            </a:extLst>
          </p:cNvPr>
          <p:cNvSpPr/>
          <p:nvPr/>
        </p:nvSpPr>
        <p:spPr>
          <a:xfrm>
            <a:off x="820969" y="3840713"/>
            <a:ext cx="10302240" cy="138008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xmlns="" id="{7521E208-47E6-4A13-99E1-C9CCCAFAB12C}"/>
              </a:ext>
            </a:extLst>
          </p:cNvPr>
          <p:cNvSpPr/>
          <p:nvPr/>
        </p:nvSpPr>
        <p:spPr>
          <a:xfrm>
            <a:off x="710881" y="39417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2077253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a:t>、关键字参数</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solidFill>
                  <a:schemeClr val="tx1">
                    <a:lumMod val="75000"/>
                    <a:lumOff val="25000"/>
                  </a:schemeClr>
                </a:solidFill>
              </a:rPr>
              <a:t>函数调用，通过“键</a:t>
            </a:r>
            <a:r>
              <a:rPr lang="en-US" altLang="zh-CN" dirty="0">
                <a:solidFill>
                  <a:schemeClr val="tx1">
                    <a:lumMod val="75000"/>
                    <a:lumOff val="25000"/>
                  </a:schemeClr>
                </a:solidFill>
              </a:rPr>
              <a:t>=</a:t>
            </a:r>
            <a:r>
              <a:rPr lang="zh-CN" altLang="en-US" dirty="0">
                <a:solidFill>
                  <a:schemeClr val="tx1">
                    <a:lumMod val="75000"/>
                    <a:lumOff val="25000"/>
                  </a:schemeClr>
                </a:solidFill>
              </a:rPr>
              <a:t>值”形式加以指定。可以让函数更加清晰、容易使用，同时也清除了参数的顺序需求。</a:t>
            </a:r>
            <a:endParaRPr lang="en-US" altLang="zh-CN" dirty="0" smtClean="0">
              <a:solidFill>
                <a:srgbClr val="B60206"/>
              </a:solidFill>
            </a:endParaRP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52252" y="2233755"/>
            <a:ext cx="10666853" cy="1384995"/>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age, gender):</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print(f'</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您的名字是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年龄是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性别是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{gender}')</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('Rose', age=20, gender='</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女</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小明</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gender='</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男</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age=16)</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三角形 9">
            <a:extLst>
              <a:ext uri="{FF2B5EF4-FFF2-40B4-BE49-F238E27FC236}">
                <a16:creationId xmlns:a16="http://schemas.microsoft.com/office/drawing/2014/main" xmlns="" id="{23197916-4FF1-4C92-AE7A-4520837F4448}"/>
              </a:ext>
            </a:extLst>
          </p:cNvPr>
          <p:cNvSpPr/>
          <p:nvPr/>
        </p:nvSpPr>
        <p:spPr>
          <a:xfrm rot="2651319">
            <a:off x="717495" y="4225813"/>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6">
            <a:extLst>
              <a:ext uri="{FF2B5EF4-FFF2-40B4-BE49-F238E27FC236}">
                <a16:creationId xmlns:a16="http://schemas.microsoft.com/office/drawing/2014/main" xmlns="" id="{FC8F3570-2791-42C7-B320-77955401B7FE}"/>
              </a:ext>
            </a:extLst>
          </p:cNvPr>
          <p:cNvSpPr txBox="1"/>
          <p:nvPr/>
        </p:nvSpPr>
        <p:spPr>
          <a:xfrm>
            <a:off x="953207" y="4431504"/>
            <a:ext cx="10037763" cy="38093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smtClean="0">
                <a:solidFill>
                  <a:srgbClr val="AD2B26"/>
                </a:solidFill>
                <a:latin typeface="Alibaba PuHuiTi R" pitchFamily="18" charset="-122"/>
                <a:ea typeface="Alibaba PuHuiTi R" pitchFamily="18" charset="-122"/>
                <a:cs typeface="Alibaba PuHuiTi R" pitchFamily="18" charset="-122"/>
              </a:rPr>
              <a:t>函数</a:t>
            </a:r>
            <a:r>
              <a:rPr lang="zh-CN" altLang="en-US" sz="1400" dirty="0">
                <a:solidFill>
                  <a:srgbClr val="AD2B26"/>
                </a:solidFill>
                <a:latin typeface="Alibaba PuHuiTi R" pitchFamily="18" charset="-122"/>
                <a:ea typeface="Alibaba PuHuiTi R" pitchFamily="18" charset="-122"/>
                <a:cs typeface="Alibaba PuHuiTi R" pitchFamily="18" charset="-122"/>
              </a:rPr>
              <a:t>调用时，如果有位置参数时，位置参数必须在关键字参数的前面，但关键字参数之间不存在先后顺序</a:t>
            </a:r>
            <a:r>
              <a:rPr lang="zh-CN" altLang="en-US" sz="1400" dirty="0" smtClean="0">
                <a:solidFill>
                  <a:srgbClr val="AD2B26"/>
                </a:solidFill>
                <a:latin typeface="Alibaba PuHuiTi R" pitchFamily="18" charset="-122"/>
                <a:ea typeface="Alibaba PuHuiTi R" pitchFamily="18" charset="-122"/>
                <a:cs typeface="Alibaba PuHuiTi R" pitchFamily="18" charset="-122"/>
              </a:rPr>
              <a:t>。</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10" name="矩形 9">
            <a:extLst>
              <a:ext uri="{FF2B5EF4-FFF2-40B4-BE49-F238E27FC236}">
                <a16:creationId xmlns:a16="http://schemas.microsoft.com/office/drawing/2014/main" xmlns="" id="{B561BF17-00D8-44F9-BBE1-DC58174FF365}"/>
              </a:ext>
            </a:extLst>
          </p:cNvPr>
          <p:cNvSpPr/>
          <p:nvPr/>
        </p:nvSpPr>
        <p:spPr>
          <a:xfrm>
            <a:off x="820969" y="3840713"/>
            <a:ext cx="10302240" cy="125105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xmlns="" id="{7521E208-47E6-4A13-99E1-C9CCCAFAB12C}"/>
              </a:ext>
            </a:extLst>
          </p:cNvPr>
          <p:cNvSpPr/>
          <p:nvPr/>
        </p:nvSpPr>
        <p:spPr>
          <a:xfrm>
            <a:off x="710881" y="39417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1337963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en-US" altLang="zh-CN" dirty="0" smtClean="0"/>
              <a:t>3</a:t>
            </a:r>
            <a:r>
              <a:rPr lang="zh-CN" altLang="en-US" dirty="0" smtClean="0"/>
              <a:t>、缺省参数（默认值）</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solidFill>
                  <a:schemeClr val="tx1">
                    <a:lumMod val="75000"/>
                    <a:lumOff val="25000"/>
                  </a:schemeClr>
                </a:solidFill>
              </a:rPr>
              <a:t>缺省参数也叫默认参数，用于定义函数，为参数提供默认值，调用函数时可不传该默认参数的值（注意：所有位置参数必须出现在默认参数前，包括函数定义和调用）。</a:t>
            </a:r>
            <a:endParaRPr lang="en-US" altLang="zh-CN" dirty="0" smtClean="0">
              <a:solidFill>
                <a:srgbClr val="B60206"/>
              </a:solidFill>
            </a:endParaRP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10880" y="2519102"/>
            <a:ext cx="10666853" cy="1384995"/>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age, gender='</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男</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print(f'</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您的名字是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年龄是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性别是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{gender}')</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('TOM', 20)</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('Rose', 18,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女</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三角形 9">
            <a:extLst>
              <a:ext uri="{FF2B5EF4-FFF2-40B4-BE49-F238E27FC236}">
                <a16:creationId xmlns:a16="http://schemas.microsoft.com/office/drawing/2014/main" xmlns="" id="{23197916-4FF1-4C92-AE7A-4520837F4448}"/>
              </a:ext>
            </a:extLst>
          </p:cNvPr>
          <p:cNvSpPr/>
          <p:nvPr/>
        </p:nvSpPr>
        <p:spPr>
          <a:xfrm rot="2651319">
            <a:off x="717495" y="4639700"/>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6">
            <a:extLst>
              <a:ext uri="{FF2B5EF4-FFF2-40B4-BE49-F238E27FC236}">
                <a16:creationId xmlns:a16="http://schemas.microsoft.com/office/drawing/2014/main" xmlns="" id="{FC8F3570-2791-42C7-B320-77955401B7FE}"/>
              </a:ext>
            </a:extLst>
          </p:cNvPr>
          <p:cNvSpPr txBox="1"/>
          <p:nvPr/>
        </p:nvSpPr>
        <p:spPr>
          <a:xfrm>
            <a:off x="953207" y="4845391"/>
            <a:ext cx="10037763" cy="38093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AD2B26"/>
                </a:solidFill>
                <a:latin typeface="Alibaba PuHuiTi R" pitchFamily="18" charset="-122"/>
                <a:ea typeface="Alibaba PuHuiTi R" pitchFamily="18" charset="-122"/>
                <a:cs typeface="Alibaba PuHuiTi R" pitchFamily="18" charset="-122"/>
              </a:rPr>
              <a:t>函数调用时，如果为缺省参数传值则修改默认参数值；否则使用这个默认值。</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10" name="矩形 9">
            <a:extLst>
              <a:ext uri="{FF2B5EF4-FFF2-40B4-BE49-F238E27FC236}">
                <a16:creationId xmlns:a16="http://schemas.microsoft.com/office/drawing/2014/main" xmlns="" id="{B561BF17-00D8-44F9-BBE1-DC58174FF365}"/>
              </a:ext>
            </a:extLst>
          </p:cNvPr>
          <p:cNvSpPr/>
          <p:nvPr/>
        </p:nvSpPr>
        <p:spPr>
          <a:xfrm>
            <a:off x="820969" y="4254600"/>
            <a:ext cx="10302240" cy="125105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xmlns="" id="{7521E208-47E6-4A13-99E1-C9CCCAFAB12C}"/>
              </a:ext>
            </a:extLst>
          </p:cNvPr>
          <p:cNvSpPr/>
          <p:nvPr/>
        </p:nvSpPr>
        <p:spPr>
          <a:xfrm>
            <a:off x="710881" y="4355587"/>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3767546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en-US" altLang="zh-CN" dirty="0" smtClean="0"/>
              <a:t>4</a:t>
            </a:r>
            <a:r>
              <a:rPr lang="zh-CN" altLang="en-US" dirty="0" smtClean="0"/>
              <a:t>、不定长参数</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solidFill>
                  <a:srgbClr val="B60206"/>
                </a:solidFill>
              </a:rPr>
              <a:t>不定长参数也叫可变参数。用于不确定调用的时候会传递多少个参数</a:t>
            </a:r>
            <a:r>
              <a:rPr lang="en-US" altLang="zh-CN" dirty="0">
                <a:solidFill>
                  <a:srgbClr val="B60206"/>
                </a:solidFill>
              </a:rPr>
              <a:t>(</a:t>
            </a:r>
            <a:r>
              <a:rPr lang="zh-CN" altLang="en-US" dirty="0">
                <a:solidFill>
                  <a:srgbClr val="B60206"/>
                </a:solidFill>
              </a:rPr>
              <a:t>不传参也可以</a:t>
            </a:r>
            <a:r>
              <a:rPr lang="en-US" altLang="zh-CN" dirty="0">
                <a:solidFill>
                  <a:srgbClr val="B60206"/>
                </a:solidFill>
              </a:rPr>
              <a:t>)</a:t>
            </a:r>
            <a:r>
              <a:rPr lang="zh-CN" altLang="en-US" dirty="0">
                <a:solidFill>
                  <a:srgbClr val="B60206"/>
                </a:solidFill>
              </a:rPr>
              <a:t>的场景。</a:t>
            </a:r>
            <a:r>
              <a:rPr lang="zh-CN" altLang="en-US" dirty="0">
                <a:solidFill>
                  <a:schemeClr val="tx1">
                    <a:lumMod val="75000"/>
                    <a:lumOff val="25000"/>
                  </a:schemeClr>
                </a:solidFill>
              </a:rPr>
              <a:t>此时，可用</a:t>
            </a:r>
            <a:r>
              <a:rPr lang="zh-CN" altLang="en-US" dirty="0">
                <a:solidFill>
                  <a:srgbClr val="B60206"/>
                </a:solidFill>
              </a:rPr>
              <a:t>包裹</a:t>
            </a:r>
            <a:r>
              <a:rPr lang="en-US" altLang="zh-CN" dirty="0">
                <a:solidFill>
                  <a:srgbClr val="B60206"/>
                </a:solidFill>
              </a:rPr>
              <a:t>(packing)</a:t>
            </a:r>
            <a:r>
              <a:rPr lang="zh-CN" altLang="en-US" dirty="0">
                <a:solidFill>
                  <a:srgbClr val="B60206"/>
                </a:solidFill>
              </a:rPr>
              <a:t>位置</a:t>
            </a:r>
            <a:r>
              <a:rPr lang="zh-CN" altLang="en-US" dirty="0">
                <a:solidFill>
                  <a:schemeClr val="tx1">
                    <a:lumMod val="75000"/>
                    <a:lumOff val="25000"/>
                  </a:schemeClr>
                </a:solidFill>
              </a:rPr>
              <a:t>参数，或者</a:t>
            </a:r>
            <a:r>
              <a:rPr lang="zh-CN" altLang="en-US" dirty="0">
                <a:solidFill>
                  <a:srgbClr val="B60206"/>
                </a:solidFill>
              </a:rPr>
              <a:t>包裹关键字</a:t>
            </a:r>
            <a:r>
              <a:rPr lang="zh-CN" altLang="en-US" dirty="0">
                <a:solidFill>
                  <a:schemeClr val="tx1">
                    <a:lumMod val="75000"/>
                    <a:lumOff val="25000"/>
                  </a:schemeClr>
                </a:solidFill>
              </a:rPr>
              <a:t>参数，来进行参数传递，会显得非常方便。</a:t>
            </a:r>
            <a:endParaRPr lang="en-US" altLang="zh-CN" dirty="0" smtClean="0">
              <a:solidFill>
                <a:srgbClr val="B60206"/>
              </a:solidFill>
            </a:endParaRPr>
          </a:p>
        </p:txBody>
      </p:sp>
    </p:spTree>
    <p:extLst>
      <p:ext uri="{BB962C8B-B14F-4D97-AF65-F5344CB8AC3E}">
        <p14:creationId xmlns:p14="http://schemas.microsoft.com/office/powerpoint/2010/main" val="1522487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zh-CN" altLang="en-US" dirty="0"/>
              <a:t>☆ 包裹位置传递</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smtClean="0">
                <a:solidFill>
                  <a:schemeClr val="tx1">
                    <a:lumMod val="75000"/>
                    <a:lumOff val="25000"/>
                  </a:schemeClr>
                </a:solidFill>
              </a:rPr>
              <a:t>基本语法：</a:t>
            </a:r>
            <a:endParaRPr lang="en-US" altLang="zh-CN" dirty="0" smtClean="0">
              <a:solidFill>
                <a:schemeClr val="tx1">
                  <a:lumMod val="75000"/>
                  <a:lumOff val="25000"/>
                </a:schemeClr>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注意：传进的所有参数都会被</a:t>
            </a:r>
            <a:r>
              <a:rPr lang="en-US" altLang="zh-CN" dirty="0" err="1">
                <a:solidFill>
                  <a:srgbClr val="B60206"/>
                </a:solidFill>
              </a:rPr>
              <a:t>args</a:t>
            </a:r>
            <a:r>
              <a:rPr lang="zh-CN" altLang="en-US" dirty="0">
                <a:solidFill>
                  <a:srgbClr val="B60206"/>
                </a:solidFill>
              </a:rPr>
              <a:t>变量收集，它会根据传进参数的位置合并为一个元组</a:t>
            </a:r>
            <a:r>
              <a:rPr lang="en-US" altLang="zh-CN" dirty="0">
                <a:solidFill>
                  <a:srgbClr val="B60206"/>
                </a:solidFill>
              </a:rPr>
              <a:t>(tuple)</a:t>
            </a:r>
            <a:r>
              <a:rPr lang="zh-CN" altLang="en-US" dirty="0">
                <a:solidFill>
                  <a:srgbClr val="B60206"/>
                </a:solidFill>
              </a:rPr>
              <a:t>，</a:t>
            </a:r>
            <a:r>
              <a:rPr lang="en-US" altLang="zh-CN" dirty="0" err="1">
                <a:solidFill>
                  <a:srgbClr val="B60206"/>
                </a:solidFill>
              </a:rPr>
              <a:t>args</a:t>
            </a:r>
            <a:r>
              <a:rPr lang="zh-CN" altLang="en-US" dirty="0">
                <a:solidFill>
                  <a:srgbClr val="B60206"/>
                </a:solidFill>
              </a:rPr>
              <a:t>是元组类型，这就是包裹位置传递。</a:t>
            </a:r>
            <a:endParaRPr lang="en-US" altLang="zh-CN" dirty="0" smtClean="0">
              <a:solidFill>
                <a:srgbClr val="B60206"/>
              </a:solidFill>
            </a:endParaRPr>
          </a:p>
        </p:txBody>
      </p:sp>
      <p:sp>
        <p:nvSpPr>
          <p:cNvPr id="5" name="TextBox 3">
            <a:extLst>
              <a:ext uri="{FF2B5EF4-FFF2-40B4-BE49-F238E27FC236}">
                <a16:creationId xmlns:a16="http://schemas.microsoft.com/office/drawing/2014/main" xmlns="" id="{0C998B78-AB18-3C47-A1C7-25AE9A3A40B0}"/>
              </a:ext>
            </a:extLst>
          </p:cNvPr>
          <p:cNvSpPr txBox="1"/>
          <p:nvPr/>
        </p:nvSpPr>
        <p:spPr>
          <a:xfrm>
            <a:off x="710880" y="2191843"/>
            <a:ext cx="10666853" cy="1815882"/>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args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args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('TOM',)</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('TOM')</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('TOM', 18)</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('TOM', 18)</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27812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zh-CN" altLang="en-US" dirty="0"/>
              <a:t>☆ </a:t>
            </a:r>
            <a:r>
              <a:rPr lang="zh-CN" altLang="en-US" dirty="0" smtClean="0"/>
              <a:t>包裹关键字传递</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smtClean="0">
                <a:solidFill>
                  <a:schemeClr val="tx1">
                    <a:lumMod val="75000"/>
                    <a:lumOff val="25000"/>
                  </a:schemeClr>
                </a:solidFill>
              </a:rPr>
              <a:t>基本语法：</a:t>
            </a:r>
            <a:endParaRPr lang="en-US" altLang="zh-CN" dirty="0" smtClean="0">
              <a:solidFill>
                <a:schemeClr val="tx1">
                  <a:lumMod val="75000"/>
                  <a:lumOff val="25000"/>
                </a:schemeClr>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综上：无论是包裹位置传递还是包裹关键字传递，都是一个组包的过程。</a:t>
            </a:r>
            <a:endParaRPr lang="en-US" altLang="zh-CN" dirty="0" smtClean="0">
              <a:solidFill>
                <a:srgbClr val="B60206"/>
              </a:solidFill>
            </a:endParaRPr>
          </a:p>
        </p:txBody>
      </p:sp>
      <p:sp>
        <p:nvSpPr>
          <p:cNvPr id="5" name="TextBox 3">
            <a:extLst>
              <a:ext uri="{FF2B5EF4-FFF2-40B4-BE49-F238E27FC236}">
                <a16:creationId xmlns:a16="http://schemas.microsoft.com/office/drawing/2014/main" xmlns="" id="{0C998B78-AB18-3C47-A1C7-25AE9A3A40B0}"/>
              </a:ext>
            </a:extLst>
          </p:cNvPr>
          <p:cNvSpPr txBox="1"/>
          <p:nvPr/>
        </p:nvSpPr>
        <p:spPr>
          <a:xfrm>
            <a:off x="710880" y="2191843"/>
            <a:ext cx="10666853" cy="1384995"/>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kwargs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kwargs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{'name': 'TOM', 'age': 18, 'id': 110}</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(name='TOM', age=18, id=110)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352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en-US" altLang="zh-CN" dirty="0" smtClean="0">
                <a:solidFill>
                  <a:schemeClr val="tx1">
                    <a:lumMod val="65000"/>
                    <a:lumOff val="35000"/>
                  </a:schemeClr>
                </a:solidFill>
              </a:rPr>
              <a:t>Python</a:t>
            </a:r>
            <a:r>
              <a:rPr lang="zh-CN" altLang="en-US" dirty="0" smtClean="0">
                <a:solidFill>
                  <a:schemeClr val="tx1">
                    <a:lumMod val="65000"/>
                    <a:lumOff val="35000"/>
                  </a:schemeClr>
                </a:solidFill>
              </a:rPr>
              <a:t>拆包</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07</a:t>
            </a:r>
            <a:endParaRPr kumimoji="1" lang="zh-CN" altLang="en-US" dirty="0"/>
          </a:p>
        </p:txBody>
      </p:sp>
    </p:spTree>
    <p:extLst>
      <p:ext uri="{BB962C8B-B14F-4D97-AF65-F5344CB8AC3E}">
        <p14:creationId xmlns:p14="http://schemas.microsoft.com/office/powerpoint/2010/main" val="1119517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Python</a:t>
            </a:r>
            <a:r>
              <a:rPr lang="zh-CN" altLang="en-US" dirty="0" smtClean="0"/>
              <a:t>拆包</a:t>
            </a:r>
            <a:endParaRPr lang="zh-CN" altLang="en-US" dirty="0"/>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、什么是拆包</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t>拆包</a:t>
            </a:r>
            <a:r>
              <a:rPr lang="en-US" altLang="zh-CN" dirty="0"/>
              <a:t>: </a:t>
            </a:r>
            <a:r>
              <a:rPr lang="zh-CN" altLang="en-US" dirty="0">
                <a:solidFill>
                  <a:srgbClr val="B60206"/>
                </a:solidFill>
              </a:rPr>
              <a:t>对于函数中的多个返回数据</a:t>
            </a:r>
            <a:r>
              <a:rPr lang="en-US" altLang="zh-CN" dirty="0">
                <a:solidFill>
                  <a:srgbClr val="B60206"/>
                </a:solidFill>
              </a:rPr>
              <a:t>, </a:t>
            </a:r>
            <a:r>
              <a:rPr lang="zh-CN" altLang="en-US" dirty="0">
                <a:solidFill>
                  <a:srgbClr val="B60206"/>
                </a:solidFill>
              </a:rPr>
              <a:t>去掉元组</a:t>
            </a:r>
            <a:r>
              <a:rPr lang="en-US" altLang="zh-CN" dirty="0">
                <a:solidFill>
                  <a:srgbClr val="B60206"/>
                </a:solidFill>
              </a:rPr>
              <a:t>, </a:t>
            </a:r>
            <a:r>
              <a:rPr lang="zh-CN" altLang="en-US" dirty="0">
                <a:solidFill>
                  <a:srgbClr val="B60206"/>
                </a:solidFill>
              </a:rPr>
              <a:t>列表 或者</a:t>
            </a:r>
            <a:r>
              <a:rPr lang="zh-CN" altLang="en-US" dirty="0" smtClean="0">
                <a:solidFill>
                  <a:srgbClr val="B60206"/>
                </a:solidFill>
              </a:rPr>
              <a:t>字典直接</a:t>
            </a:r>
            <a:r>
              <a:rPr lang="zh-CN" altLang="en-US" dirty="0">
                <a:solidFill>
                  <a:srgbClr val="B60206"/>
                </a:solidFill>
              </a:rPr>
              <a:t>获取里面数据的</a:t>
            </a:r>
            <a:r>
              <a:rPr lang="zh-CN" altLang="en-US" dirty="0" smtClean="0">
                <a:solidFill>
                  <a:srgbClr val="B60206"/>
                </a:solidFill>
              </a:rPr>
              <a:t>过程</a:t>
            </a:r>
            <a:r>
              <a:rPr lang="zh-CN" altLang="en-US" dirty="0" smtClean="0"/>
              <a:t>。</a:t>
            </a:r>
            <a:endParaRPr lang="en-US" altLang="zh-CN" dirty="0" smtClean="0"/>
          </a:p>
          <a:p>
            <a:pPr marL="0" indent="0">
              <a:buNone/>
            </a:pPr>
            <a:r>
              <a:rPr lang="zh-CN" altLang="en-US" dirty="0" smtClean="0">
                <a:solidFill>
                  <a:srgbClr val="B60206"/>
                </a:solidFill>
              </a:rPr>
              <a:t>☆ 拆包</a:t>
            </a:r>
            <a:r>
              <a:rPr lang="en-US" altLang="zh-CN" dirty="0" smtClean="0">
                <a:solidFill>
                  <a:srgbClr val="B60206"/>
                </a:solidFill>
              </a:rPr>
              <a:t>tuple</a:t>
            </a:r>
            <a:r>
              <a:rPr lang="zh-CN" altLang="en-US" dirty="0" smtClean="0">
                <a:solidFill>
                  <a:srgbClr val="B60206"/>
                </a:solidFill>
              </a:rPr>
              <a:t>元组：</a:t>
            </a: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r>
              <a:rPr lang="zh-CN" altLang="en-US" dirty="0" smtClean="0">
                <a:solidFill>
                  <a:srgbClr val="B60206"/>
                </a:solidFill>
              </a:rPr>
              <a:t>☆ 拆包</a:t>
            </a:r>
            <a:r>
              <a:rPr lang="en-US" altLang="zh-CN" dirty="0" err="1" smtClean="0">
                <a:solidFill>
                  <a:srgbClr val="B60206"/>
                </a:solidFill>
              </a:rPr>
              <a:t>dict</a:t>
            </a:r>
            <a:r>
              <a:rPr lang="zh-CN" altLang="en-US" dirty="0" smtClean="0">
                <a:solidFill>
                  <a:srgbClr val="B60206"/>
                </a:solidFill>
              </a:rPr>
              <a:t>字典</a:t>
            </a:r>
            <a:endParaRPr lang="en-US" altLang="zh-CN" dirty="0" smtClean="0">
              <a:solidFill>
                <a:srgbClr val="B60206"/>
              </a:solidFill>
            </a:endParaRPr>
          </a:p>
        </p:txBody>
      </p:sp>
      <p:sp>
        <p:nvSpPr>
          <p:cNvPr id="5" name="TextBox 3">
            <a:extLst>
              <a:ext uri="{FF2B5EF4-FFF2-40B4-BE49-F238E27FC236}">
                <a16:creationId xmlns:a16="http://schemas.microsoft.com/office/drawing/2014/main" xmlns="" id="{0C998B78-AB18-3C47-A1C7-25AE9A3A40B0}"/>
              </a:ext>
            </a:extLst>
          </p:cNvPr>
          <p:cNvSpPr txBox="1"/>
          <p:nvPr/>
        </p:nvSpPr>
        <p:spPr>
          <a:xfrm>
            <a:off x="710880" y="2576854"/>
            <a:ext cx="10666853" cy="1600438"/>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return_num():</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100, 200</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num1, num2 = return_num()</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print(num1)  # 100</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print(num2)  # 200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a16="http://schemas.microsoft.com/office/drawing/2014/main" xmlns="" id="{0C998B78-AB18-3C47-A1C7-25AE9A3A40B0}"/>
              </a:ext>
            </a:extLst>
          </p:cNvPr>
          <p:cNvSpPr txBox="1"/>
          <p:nvPr/>
        </p:nvSpPr>
        <p:spPr>
          <a:xfrm>
            <a:off x="710879" y="4573837"/>
            <a:ext cx="10666853" cy="2031325"/>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dict1 = {'name': 'TOM', 'age': 18}</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b = dict1</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对字典进行拆包，取出来的是字典的</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key</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print(a)  # name</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print(b)  # age</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print(dict1[a])  # TOM</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print(dict1[b])  # 18</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17041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Python</a:t>
            </a:r>
            <a:r>
              <a:rPr lang="zh-CN" altLang="en-US" dirty="0" smtClean="0"/>
              <a:t>拆包</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、案例：交换两个变量的值</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smtClean="0">
                <a:solidFill>
                  <a:srgbClr val="B60206"/>
                </a:solidFill>
              </a:rPr>
              <a:t>方法一：引入临时变量，交换两个变量的值</a:t>
            </a:r>
            <a:endParaRPr lang="en-US" altLang="zh-CN" dirty="0" smtClean="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r>
              <a:rPr lang="zh-CN" altLang="en-US" dirty="0" smtClean="0">
                <a:solidFill>
                  <a:srgbClr val="B60206"/>
                </a:solidFill>
              </a:rPr>
              <a:t>方法二：</a:t>
            </a:r>
            <a:r>
              <a:rPr lang="zh-CN" altLang="en-US" dirty="0">
                <a:solidFill>
                  <a:srgbClr val="B60206"/>
                </a:solidFill>
              </a:rPr>
              <a:t>基于</a:t>
            </a:r>
            <a:endParaRPr lang="en-US" altLang="zh-CN" dirty="0" smtClean="0">
              <a:solidFill>
                <a:srgbClr val="B60206"/>
              </a:solidFill>
            </a:endParaRPr>
          </a:p>
        </p:txBody>
      </p:sp>
      <p:sp>
        <p:nvSpPr>
          <p:cNvPr id="5" name="TextBox 3">
            <a:extLst>
              <a:ext uri="{FF2B5EF4-FFF2-40B4-BE49-F238E27FC236}">
                <a16:creationId xmlns:a16="http://schemas.microsoft.com/office/drawing/2014/main" xmlns="" id="{0C998B78-AB18-3C47-A1C7-25AE9A3A40B0}"/>
              </a:ext>
            </a:extLst>
          </p:cNvPr>
          <p:cNvSpPr txBox="1"/>
          <p:nvPr/>
        </p:nvSpPr>
        <p:spPr>
          <a:xfrm>
            <a:off x="710879" y="2089243"/>
            <a:ext cx="10666853" cy="2031325"/>
          </a:xfrm>
          <a:prstGeom prst="rect">
            <a:avLst/>
          </a:prstGeom>
          <a:solidFill>
            <a:srgbClr val="FFFFE4"/>
          </a:solidFill>
          <a:ln w="3175">
            <a:solidFill>
              <a:srgbClr val="919191"/>
            </a:solidFill>
          </a:ln>
        </p:spPr>
        <p:txBody>
          <a:bodyPr wrap="square">
            <a:spAutoFit/>
          </a:bodyPr>
          <a:lstStyle/>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num1 = 10</a:t>
            </a:r>
          </a:p>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num2 = 20</a:t>
            </a:r>
          </a:p>
          <a:p>
            <a:endPar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temp = num1</a:t>
            </a:r>
          </a:p>
          <a:p>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num1 = num2</a:t>
            </a:r>
          </a:p>
          <a:p>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num2 = temp</a:t>
            </a: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print(num1)</a:t>
            </a:r>
          </a:p>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print(num2)</a:t>
            </a:r>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a16="http://schemas.microsoft.com/office/drawing/2014/main" xmlns="" id="{0C998B78-AB18-3C47-A1C7-25AE9A3A40B0}"/>
              </a:ext>
            </a:extLst>
          </p:cNvPr>
          <p:cNvSpPr txBox="1"/>
          <p:nvPr/>
        </p:nvSpPr>
        <p:spPr>
          <a:xfrm>
            <a:off x="710879" y="4573837"/>
            <a:ext cx="10666853" cy="1600438"/>
          </a:xfrm>
          <a:prstGeom prst="rect">
            <a:avLst/>
          </a:prstGeom>
          <a:solidFill>
            <a:srgbClr val="FFFFE4"/>
          </a:solidFill>
          <a:ln w="3175">
            <a:solidFill>
              <a:srgbClr val="919191"/>
            </a:solidFill>
          </a:ln>
        </p:spPr>
        <p:txBody>
          <a:bodyPr wrap="square">
            <a:spAutoFit/>
          </a:bodyPr>
          <a:lstStyle/>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num1 = 10</a:t>
            </a:r>
          </a:p>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num2 = 20</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num1, num2 = num2, num1</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print(num1)</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print(num2</a:t>
            </a:r>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4722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函数的作用及其使用步骤</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251335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引用变量与可变、非可变类型</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08</a:t>
            </a:r>
            <a:endParaRPr kumimoji="1" lang="zh-CN" altLang="en-US" dirty="0"/>
          </a:p>
        </p:txBody>
      </p:sp>
    </p:spTree>
    <p:extLst>
      <p:ext uri="{BB962C8B-B14F-4D97-AF65-F5344CB8AC3E}">
        <p14:creationId xmlns:p14="http://schemas.microsoft.com/office/powerpoint/2010/main" val="2394419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引用变量与可变、非可变类型</a:t>
            </a:r>
          </a:p>
        </p:txBody>
      </p:sp>
      <p:sp>
        <p:nvSpPr>
          <p:cNvPr id="4" name="文本占位符 3"/>
          <p:cNvSpPr>
            <a:spLocks noGrp="1"/>
          </p:cNvSpPr>
          <p:nvPr>
            <p:ph type="body" sz="quarter" idx="10"/>
          </p:nvPr>
        </p:nvSpPr>
        <p:spPr/>
        <p:txBody>
          <a:bodyPr/>
          <a:lstStyle/>
          <a:p>
            <a:r>
              <a:rPr lang="en-US" altLang="zh-CN" dirty="0"/>
              <a:t>1</a:t>
            </a:r>
            <a:r>
              <a:rPr lang="zh-CN" altLang="en-US" dirty="0"/>
              <a:t>、值传递与引用传递</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solidFill>
                  <a:schemeClr val="tx1">
                    <a:lumMod val="75000"/>
                    <a:lumOff val="25000"/>
                  </a:schemeClr>
                </a:solidFill>
              </a:rPr>
              <a:t>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中，值是靠引用来传递来的</a:t>
            </a:r>
            <a:r>
              <a:rPr lang="zh-CN" altLang="en-US" dirty="0" smtClean="0">
                <a:solidFill>
                  <a:schemeClr val="tx1">
                    <a:lumMod val="75000"/>
                    <a:lumOff val="25000"/>
                  </a:schemeClr>
                </a:solidFill>
              </a:rPr>
              <a:t>。我们</a:t>
            </a:r>
            <a:r>
              <a:rPr lang="zh-CN" altLang="en-US" dirty="0">
                <a:solidFill>
                  <a:schemeClr val="tx1">
                    <a:lumMod val="75000"/>
                    <a:lumOff val="25000"/>
                  </a:schemeClr>
                </a:solidFill>
              </a:rPr>
              <a:t>可以</a:t>
            </a:r>
            <a:r>
              <a:rPr lang="zh-CN" altLang="en-US" dirty="0" smtClean="0">
                <a:solidFill>
                  <a:srgbClr val="B60206"/>
                </a:solidFill>
              </a:rPr>
              <a:t>用</a:t>
            </a:r>
            <a:r>
              <a:rPr lang="en-US" altLang="zh-CN" dirty="0" smtClean="0">
                <a:solidFill>
                  <a:srgbClr val="B60206"/>
                </a:solidFill>
              </a:rPr>
              <a:t>id() </a:t>
            </a:r>
            <a:r>
              <a:rPr lang="zh-CN" altLang="en-US" dirty="0" smtClean="0">
                <a:solidFill>
                  <a:srgbClr val="B60206"/>
                </a:solidFill>
              </a:rPr>
              <a:t>来</a:t>
            </a:r>
            <a:r>
              <a:rPr lang="zh-CN" altLang="en-US" dirty="0">
                <a:solidFill>
                  <a:srgbClr val="B60206"/>
                </a:solidFill>
              </a:rPr>
              <a:t>判断两个变量是否为同一个值的引用</a:t>
            </a:r>
            <a:r>
              <a:rPr lang="zh-CN" altLang="en-US" dirty="0" smtClean="0">
                <a:solidFill>
                  <a:srgbClr val="B60206"/>
                </a:solidFill>
              </a:rPr>
              <a:t>。</a:t>
            </a:r>
            <a:r>
              <a:rPr lang="zh-CN" altLang="en-US" dirty="0" smtClean="0">
                <a:solidFill>
                  <a:schemeClr val="tx1">
                    <a:lumMod val="75000"/>
                    <a:lumOff val="25000"/>
                  </a:schemeClr>
                </a:solidFill>
              </a:rPr>
              <a:t>我们</a:t>
            </a:r>
            <a:r>
              <a:rPr lang="zh-CN" altLang="en-US" dirty="0">
                <a:solidFill>
                  <a:schemeClr val="tx1">
                    <a:lumMod val="75000"/>
                    <a:lumOff val="25000"/>
                  </a:schemeClr>
                </a:solidFill>
              </a:rPr>
              <a:t>可以将</a:t>
            </a:r>
            <a:r>
              <a:rPr lang="en-US" altLang="zh-CN" dirty="0">
                <a:solidFill>
                  <a:schemeClr val="tx1">
                    <a:lumMod val="75000"/>
                    <a:lumOff val="25000"/>
                  </a:schemeClr>
                </a:solidFill>
              </a:rPr>
              <a:t>id</a:t>
            </a:r>
            <a:r>
              <a:rPr lang="zh-CN" altLang="en-US" dirty="0">
                <a:solidFill>
                  <a:schemeClr val="tx1">
                    <a:lumMod val="75000"/>
                    <a:lumOff val="25000"/>
                  </a:schemeClr>
                </a:solidFill>
              </a:rPr>
              <a:t>值理解为那块内存的地址标识</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smtClean="0">
                <a:solidFill>
                  <a:schemeClr val="tx1">
                    <a:lumMod val="75000"/>
                    <a:lumOff val="25000"/>
                  </a:schemeClr>
                </a:solidFill>
              </a:rPr>
              <a:t>整数类型：</a:t>
            </a:r>
            <a:endParaRPr lang="en-US" altLang="zh-CN" dirty="0" smtClean="0">
              <a:solidFill>
                <a:schemeClr val="tx1">
                  <a:lumMod val="75000"/>
                  <a:lumOff val="25000"/>
                </a:schemeClr>
              </a:solidFill>
            </a:endParaRPr>
          </a:p>
        </p:txBody>
      </p:sp>
      <p:sp>
        <p:nvSpPr>
          <p:cNvPr id="6" name="TextBox 3">
            <a:extLst>
              <a:ext uri="{FF2B5EF4-FFF2-40B4-BE49-F238E27FC236}">
                <a16:creationId xmlns:a16="http://schemas.microsoft.com/office/drawing/2014/main" xmlns="" id="{0C998B78-AB18-3C47-A1C7-25AE9A3A40B0}"/>
              </a:ext>
            </a:extLst>
          </p:cNvPr>
          <p:cNvSpPr txBox="1"/>
          <p:nvPr/>
        </p:nvSpPr>
        <p:spPr>
          <a:xfrm>
            <a:off x="793626" y="3364797"/>
            <a:ext cx="10666853" cy="2893100"/>
          </a:xfrm>
          <a:prstGeom prst="rect">
            <a:avLst/>
          </a:prstGeom>
          <a:solidFill>
            <a:srgbClr val="FFFFE4"/>
          </a:solidFill>
          <a:ln w="3175">
            <a:solidFill>
              <a:srgbClr val="919191"/>
            </a:solidFill>
          </a:ln>
        </p:spPr>
        <p:txBody>
          <a:bodyPr wrap="square">
            <a:spAutoFit/>
          </a:bodyPr>
          <a:lstStyle/>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 </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1</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 = a</a:t>
            </a: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print(b)  # 1</a:t>
            </a: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print(id(a))  # 140708464157520</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print(id(b))  # 140708464157520</a:t>
            </a: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 = 2</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print(b)  # 1,</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r>
              <a:rPr lang="en-US" altLang="zh-CN" sz="14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类型为不可变类型 </a:t>
            </a:r>
          </a:p>
          <a:p>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print(id(a))  # 140708464157552</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，此时</a:t>
            </a:r>
            <a:r>
              <a:rPr lang="zh-CN" altLang="en-US"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得到的</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zh-CN" altLang="en-US"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的内存地址</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print(id(b))  # </a:t>
            </a:r>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140708464157520</a:t>
            </a:r>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44909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引用变量与可变、非可变类型</a:t>
            </a:r>
          </a:p>
        </p:txBody>
      </p:sp>
      <p:sp>
        <p:nvSpPr>
          <p:cNvPr id="4" name="文本占位符 3"/>
          <p:cNvSpPr>
            <a:spLocks noGrp="1"/>
          </p:cNvSpPr>
          <p:nvPr>
            <p:ph type="body" sz="quarter" idx="10"/>
          </p:nvPr>
        </p:nvSpPr>
        <p:spPr/>
        <p:txBody>
          <a:bodyPr/>
          <a:lstStyle/>
          <a:p>
            <a:r>
              <a:rPr lang="en-US" altLang="zh-CN" dirty="0"/>
              <a:t>1</a:t>
            </a:r>
            <a:r>
              <a:rPr lang="zh-CN" altLang="en-US" dirty="0"/>
              <a:t>、值传递与引用传递</a:t>
            </a:r>
            <a:endParaRPr lang="en-US" altLang="zh-CN" dirty="0" smtClean="0"/>
          </a:p>
        </p:txBody>
      </p:sp>
      <p:sp>
        <p:nvSpPr>
          <p:cNvPr id="9" name="文本占位符 1"/>
          <p:cNvSpPr>
            <a:spLocks noGrp="1"/>
          </p:cNvSpPr>
          <p:nvPr>
            <p:ph type="body" sz="quarter" idx="11"/>
          </p:nvPr>
        </p:nvSpPr>
        <p:spPr>
          <a:xfrm>
            <a:off x="710881" y="1635972"/>
            <a:ext cx="10749598" cy="4541307"/>
          </a:xfrm>
        </p:spPr>
        <p:txBody>
          <a:bodyPr/>
          <a:lstStyle/>
          <a:p>
            <a:pPr marL="0" indent="0">
              <a:buNone/>
            </a:pPr>
            <a:r>
              <a:rPr lang="zh-CN" altLang="en-US" dirty="0">
                <a:solidFill>
                  <a:schemeClr val="tx1">
                    <a:lumMod val="75000"/>
                    <a:lumOff val="25000"/>
                  </a:schemeClr>
                </a:solidFill>
              </a:rPr>
              <a:t>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中，值是靠引用来传递来的</a:t>
            </a:r>
            <a:r>
              <a:rPr lang="zh-CN" altLang="en-US" dirty="0" smtClean="0">
                <a:solidFill>
                  <a:schemeClr val="tx1">
                    <a:lumMod val="75000"/>
                    <a:lumOff val="25000"/>
                  </a:schemeClr>
                </a:solidFill>
              </a:rPr>
              <a:t>。我们</a:t>
            </a:r>
            <a:r>
              <a:rPr lang="zh-CN" altLang="en-US" dirty="0">
                <a:solidFill>
                  <a:schemeClr val="tx1">
                    <a:lumMod val="75000"/>
                    <a:lumOff val="25000"/>
                  </a:schemeClr>
                </a:solidFill>
              </a:rPr>
              <a:t>可以</a:t>
            </a:r>
            <a:r>
              <a:rPr lang="zh-CN" altLang="en-US" dirty="0" smtClean="0">
                <a:solidFill>
                  <a:srgbClr val="B60206"/>
                </a:solidFill>
              </a:rPr>
              <a:t>用</a:t>
            </a:r>
            <a:r>
              <a:rPr lang="en-US" altLang="zh-CN" dirty="0" smtClean="0">
                <a:solidFill>
                  <a:srgbClr val="B60206"/>
                </a:solidFill>
              </a:rPr>
              <a:t>id() </a:t>
            </a:r>
            <a:r>
              <a:rPr lang="zh-CN" altLang="en-US" dirty="0" smtClean="0">
                <a:solidFill>
                  <a:srgbClr val="B60206"/>
                </a:solidFill>
              </a:rPr>
              <a:t>来</a:t>
            </a:r>
            <a:r>
              <a:rPr lang="zh-CN" altLang="en-US" dirty="0">
                <a:solidFill>
                  <a:srgbClr val="B60206"/>
                </a:solidFill>
              </a:rPr>
              <a:t>判断两个变量是否为同一个值的引用</a:t>
            </a:r>
            <a:r>
              <a:rPr lang="zh-CN" altLang="en-US" dirty="0" smtClean="0">
                <a:solidFill>
                  <a:srgbClr val="B60206"/>
                </a:solidFill>
              </a:rPr>
              <a:t>。</a:t>
            </a:r>
            <a:r>
              <a:rPr lang="zh-CN" altLang="en-US" dirty="0" smtClean="0">
                <a:solidFill>
                  <a:schemeClr val="tx1">
                    <a:lumMod val="75000"/>
                    <a:lumOff val="25000"/>
                  </a:schemeClr>
                </a:solidFill>
              </a:rPr>
              <a:t>我们</a:t>
            </a:r>
            <a:r>
              <a:rPr lang="zh-CN" altLang="en-US" dirty="0">
                <a:solidFill>
                  <a:schemeClr val="tx1">
                    <a:lumMod val="75000"/>
                    <a:lumOff val="25000"/>
                  </a:schemeClr>
                </a:solidFill>
              </a:rPr>
              <a:t>可以将</a:t>
            </a:r>
            <a:r>
              <a:rPr lang="en-US" altLang="zh-CN" dirty="0">
                <a:solidFill>
                  <a:schemeClr val="tx1">
                    <a:lumMod val="75000"/>
                    <a:lumOff val="25000"/>
                  </a:schemeClr>
                </a:solidFill>
              </a:rPr>
              <a:t>id</a:t>
            </a:r>
            <a:r>
              <a:rPr lang="zh-CN" altLang="en-US" dirty="0">
                <a:solidFill>
                  <a:schemeClr val="tx1">
                    <a:lumMod val="75000"/>
                    <a:lumOff val="25000"/>
                  </a:schemeClr>
                </a:solidFill>
              </a:rPr>
              <a:t>值理解为那块内存的地址标识</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smtClean="0">
                <a:solidFill>
                  <a:schemeClr val="tx1">
                    <a:lumMod val="75000"/>
                    <a:lumOff val="25000"/>
                  </a:schemeClr>
                </a:solidFill>
              </a:rPr>
              <a:t>列表序列：</a:t>
            </a:r>
            <a:endParaRPr lang="en-US" altLang="zh-CN" dirty="0" smtClean="0">
              <a:solidFill>
                <a:schemeClr val="tx1">
                  <a:lumMod val="75000"/>
                  <a:lumOff val="25000"/>
                </a:schemeClr>
              </a:solidFill>
            </a:endParaRPr>
          </a:p>
        </p:txBody>
      </p:sp>
      <p:sp>
        <p:nvSpPr>
          <p:cNvPr id="6" name="TextBox 3">
            <a:extLst>
              <a:ext uri="{FF2B5EF4-FFF2-40B4-BE49-F238E27FC236}">
                <a16:creationId xmlns:a16="http://schemas.microsoft.com/office/drawing/2014/main" xmlns="" id="{0C998B78-AB18-3C47-A1C7-25AE9A3A40B0}"/>
              </a:ext>
            </a:extLst>
          </p:cNvPr>
          <p:cNvSpPr txBox="1"/>
          <p:nvPr/>
        </p:nvSpPr>
        <p:spPr>
          <a:xfrm>
            <a:off x="793626" y="3395277"/>
            <a:ext cx="10666853" cy="2677656"/>
          </a:xfrm>
          <a:prstGeom prst="rect">
            <a:avLst/>
          </a:prstGeom>
          <a:solidFill>
            <a:srgbClr val="FFFFE4"/>
          </a:solidFill>
          <a:ln w="3175">
            <a:solidFill>
              <a:srgbClr val="919191"/>
            </a:solidFill>
          </a:ln>
        </p:spPr>
        <p:txBody>
          <a:bodyPr wrap="square">
            <a:spAutoFit/>
          </a:bodyPr>
          <a:lstStyle/>
          <a:p>
            <a:r>
              <a:rPr lang="en-US" altLang="zh-CN" sz="1400" dirty="0" err="1"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a:t>
            </a:r>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[10, 20]</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bb = </a:t>
            </a:r>
            <a:r>
              <a:rPr lang="en-US" altLang="zh-CN" sz="14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a:t>
            </a:r>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a:t>
            </a:r>
            <a:r>
              <a:rPr lang="en-US" altLang="zh-CN" sz="14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2325297783432</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print(id(bb))  # 2325297783432</a:t>
            </a: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aa.append</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print(bb)  # [10, 20, 30], </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列表为可变类型</a:t>
            </a:r>
          </a:p>
          <a:p>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a:t>
            </a:r>
            <a:r>
              <a:rPr lang="en-US" altLang="zh-CN" sz="14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2325297783432</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print(id(bb))  # 2325297783432</a:t>
            </a:r>
          </a:p>
        </p:txBody>
      </p:sp>
    </p:spTree>
    <p:extLst>
      <p:ext uri="{BB962C8B-B14F-4D97-AF65-F5344CB8AC3E}">
        <p14:creationId xmlns:p14="http://schemas.microsoft.com/office/powerpoint/2010/main" val="1647832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引用变量与可变、非可变类型</a:t>
            </a:r>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、把引用当做实参</a:t>
            </a:r>
            <a:endParaRPr lang="en-US" altLang="zh-CN" dirty="0" smtClean="0"/>
          </a:p>
        </p:txBody>
      </p:sp>
      <p:pic>
        <p:nvPicPr>
          <p:cNvPr id="5" name="图片 4"/>
          <p:cNvPicPr>
            <a:picLocks noChangeAspect="1"/>
          </p:cNvPicPr>
          <p:nvPr/>
        </p:nvPicPr>
        <p:blipFill>
          <a:blip r:embed="rId3"/>
          <a:stretch>
            <a:fillRect/>
          </a:stretch>
        </p:blipFill>
        <p:spPr>
          <a:xfrm>
            <a:off x="710880" y="1635973"/>
            <a:ext cx="9141291" cy="3687867"/>
          </a:xfrm>
          <a:prstGeom prst="rect">
            <a:avLst/>
          </a:prstGeom>
        </p:spPr>
      </p:pic>
      <p:pic>
        <p:nvPicPr>
          <p:cNvPr id="2" name="图片 1"/>
          <p:cNvPicPr>
            <a:picLocks noChangeAspect="1"/>
          </p:cNvPicPr>
          <p:nvPr/>
        </p:nvPicPr>
        <p:blipFill>
          <a:blip r:embed="rId4"/>
          <a:stretch>
            <a:fillRect/>
          </a:stretch>
        </p:blipFill>
        <p:spPr>
          <a:xfrm>
            <a:off x="3891692" y="4110464"/>
            <a:ext cx="8003031" cy="1924576"/>
          </a:xfrm>
          <a:prstGeom prst="rect">
            <a:avLst/>
          </a:prstGeom>
        </p:spPr>
      </p:pic>
      <p:sp>
        <p:nvSpPr>
          <p:cNvPr id="7" name="右箭头 6"/>
          <p:cNvSpPr/>
          <p:nvPr/>
        </p:nvSpPr>
        <p:spPr>
          <a:xfrm rot="1348684">
            <a:off x="2404269" y="3079197"/>
            <a:ext cx="3266079" cy="38917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4295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引用变量与可变、非可变类型</a:t>
            </a:r>
          </a:p>
        </p:txBody>
      </p:sp>
      <p:sp>
        <p:nvSpPr>
          <p:cNvPr id="4" name="文本占位符 3"/>
          <p:cNvSpPr>
            <a:spLocks noGrp="1"/>
          </p:cNvSpPr>
          <p:nvPr>
            <p:ph type="body" sz="quarter" idx="10"/>
          </p:nvPr>
        </p:nvSpPr>
        <p:spPr/>
        <p:txBody>
          <a:bodyPr/>
          <a:lstStyle/>
          <a:p>
            <a:r>
              <a:rPr lang="en-US" altLang="zh-CN" dirty="0" smtClean="0"/>
              <a:t>3</a:t>
            </a:r>
            <a:r>
              <a:rPr lang="zh-CN" altLang="en-US" dirty="0"/>
              <a:t>、可变类型与不可变类型</a:t>
            </a:r>
            <a:endParaRPr lang="en-US" altLang="zh-CN" dirty="0" smtClean="0"/>
          </a:p>
        </p:txBody>
      </p:sp>
      <p:sp>
        <p:nvSpPr>
          <p:cNvPr id="8" name="文本占位符 1"/>
          <p:cNvSpPr>
            <a:spLocks noGrp="1"/>
          </p:cNvSpPr>
          <p:nvPr>
            <p:ph type="body" sz="quarter" idx="11"/>
          </p:nvPr>
        </p:nvSpPr>
        <p:spPr>
          <a:xfrm>
            <a:off x="710881" y="1635972"/>
            <a:ext cx="10749598" cy="4541307"/>
          </a:xfrm>
        </p:spPr>
        <p:txBody>
          <a:bodyPr/>
          <a:lstStyle/>
          <a:p>
            <a:pPr marL="0" indent="0">
              <a:buNone/>
            </a:pPr>
            <a:r>
              <a:rPr lang="zh-CN" altLang="en-US" dirty="0">
                <a:solidFill>
                  <a:schemeClr val="tx1">
                    <a:lumMod val="75000"/>
                    <a:lumOff val="25000"/>
                  </a:schemeClr>
                </a:solidFill>
              </a:rPr>
              <a:t>所谓可变类型与不可变类型是指：数据能够直接进行修改，如果能直接修改那么就是可变，否则是不</a:t>
            </a:r>
            <a:r>
              <a:rPr lang="zh-CN" altLang="en-US" dirty="0" smtClean="0">
                <a:solidFill>
                  <a:schemeClr val="tx1">
                    <a:lumMod val="75000"/>
                    <a:lumOff val="25000"/>
                  </a:schemeClr>
                </a:solidFill>
              </a:rPr>
              <a:t>可变。</a:t>
            </a:r>
            <a:endParaRPr lang="en-US" altLang="zh-CN" dirty="0" smtClean="0">
              <a:solidFill>
                <a:schemeClr val="tx1">
                  <a:lumMod val="75000"/>
                  <a:lumOff val="25000"/>
                </a:schemeClr>
              </a:solidFill>
            </a:endParaRPr>
          </a:p>
          <a:p>
            <a:pPr>
              <a:buFont typeface="Wingdings" panose="05000000000000000000" pitchFamily="2" charset="2"/>
              <a:buChar char="Ø"/>
            </a:pPr>
            <a:r>
              <a:rPr lang="zh-CN" altLang="en-US" dirty="0" smtClean="0">
                <a:solidFill>
                  <a:schemeClr val="tx1">
                    <a:lumMod val="75000"/>
                    <a:lumOff val="25000"/>
                  </a:schemeClr>
                </a:solidFill>
              </a:rPr>
              <a:t>可变</a:t>
            </a:r>
            <a:r>
              <a:rPr lang="zh-CN" altLang="en-US" dirty="0">
                <a:solidFill>
                  <a:schemeClr val="tx1">
                    <a:lumMod val="75000"/>
                    <a:lumOff val="25000"/>
                  </a:schemeClr>
                </a:solidFill>
              </a:rPr>
              <a:t>类型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列表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字典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集合</a:t>
            </a:r>
            <a:endParaRPr lang="en-US" altLang="zh-CN" dirty="0" smtClean="0">
              <a:solidFill>
                <a:schemeClr val="tx1">
                  <a:lumMod val="75000"/>
                  <a:lumOff val="25000"/>
                </a:schemeClr>
              </a:solidFill>
            </a:endParaRPr>
          </a:p>
          <a:p>
            <a:pPr>
              <a:buFont typeface="Wingdings" panose="05000000000000000000" pitchFamily="2" charset="2"/>
              <a:buChar char="Ø"/>
            </a:pPr>
            <a:r>
              <a:rPr lang="zh-CN" altLang="en-US" dirty="0" smtClean="0">
                <a:solidFill>
                  <a:schemeClr val="tx1">
                    <a:lumMod val="75000"/>
                    <a:lumOff val="25000"/>
                  </a:schemeClr>
                </a:solidFill>
              </a:rPr>
              <a:t>不</a:t>
            </a:r>
            <a:r>
              <a:rPr lang="zh-CN" altLang="en-US" dirty="0">
                <a:solidFill>
                  <a:schemeClr val="tx1">
                    <a:lumMod val="75000"/>
                    <a:lumOff val="25000"/>
                  </a:schemeClr>
                </a:solidFill>
              </a:rPr>
              <a:t>可变类型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整型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浮点</a:t>
            </a:r>
            <a:r>
              <a:rPr lang="zh-CN" altLang="en-US" dirty="0">
                <a:solidFill>
                  <a:schemeClr val="tx1">
                    <a:lumMod val="75000"/>
                    <a:lumOff val="25000"/>
                  </a:schemeClr>
                </a:solidFill>
              </a:rPr>
              <a:t>型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字符串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元组</a:t>
            </a:r>
            <a:endParaRPr lang="en-US" altLang="zh-CN" dirty="0" smtClean="0">
              <a:solidFill>
                <a:schemeClr val="tx1">
                  <a:lumMod val="75000"/>
                  <a:lumOff val="25000"/>
                </a:schemeClr>
              </a:solidFill>
            </a:endParaRPr>
          </a:p>
        </p:txBody>
      </p:sp>
    </p:spTree>
    <p:extLst>
      <p:ext uri="{BB962C8B-B14F-4D97-AF65-F5344CB8AC3E}">
        <p14:creationId xmlns:p14="http://schemas.microsoft.com/office/powerpoint/2010/main" val="2709262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0" y="1646133"/>
            <a:ext cx="10964563" cy="4985779"/>
          </a:xfrm>
        </p:spPr>
        <p:txBody>
          <a:bodyPr/>
          <a:lstStyle/>
          <a:p>
            <a:pPr marL="0" indent="0">
              <a:buNone/>
            </a:pPr>
            <a:r>
              <a:rPr lang="zh-CN" altLang="en-US" dirty="0"/>
              <a:t>来看一个典型的应用场景，用户到</a:t>
            </a:r>
            <a:r>
              <a:rPr lang="en-US" altLang="zh-CN" dirty="0"/>
              <a:t>ATM</a:t>
            </a:r>
            <a:r>
              <a:rPr lang="zh-CN" altLang="en-US" dirty="0"/>
              <a:t>机取钱</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342900" indent="-342900">
              <a:buAutoNum type="arabicPeriod"/>
            </a:pPr>
            <a:r>
              <a:rPr lang="zh-CN" altLang="en-US" dirty="0" smtClean="0"/>
              <a:t>输入</a:t>
            </a:r>
            <a:r>
              <a:rPr lang="zh-CN" altLang="en-US" dirty="0"/>
              <a:t>密码后显示</a:t>
            </a:r>
            <a:r>
              <a:rPr lang="en-US" altLang="zh-CN" dirty="0"/>
              <a:t>"</a:t>
            </a:r>
            <a:r>
              <a:rPr lang="zh-CN" altLang="en-US" dirty="0"/>
              <a:t>选择功能</a:t>
            </a:r>
            <a:r>
              <a:rPr lang="en-US" altLang="zh-CN" dirty="0"/>
              <a:t>"</a:t>
            </a:r>
            <a:r>
              <a:rPr lang="zh-CN" altLang="en-US" dirty="0" smtClean="0"/>
              <a:t>界面</a:t>
            </a:r>
            <a:endParaRPr lang="en-US" altLang="zh-CN" dirty="0" smtClean="0"/>
          </a:p>
          <a:p>
            <a:pPr marL="342900" indent="-342900">
              <a:buAutoNum type="arabicPeriod"/>
            </a:pPr>
            <a:r>
              <a:rPr lang="zh-CN" altLang="en-US" dirty="0" smtClean="0"/>
              <a:t>查询</a:t>
            </a:r>
            <a:r>
              <a:rPr lang="zh-CN" altLang="en-US" dirty="0"/>
              <a:t>余额后显示</a:t>
            </a:r>
            <a:r>
              <a:rPr lang="en-US" altLang="zh-CN" dirty="0"/>
              <a:t>"</a:t>
            </a:r>
            <a:r>
              <a:rPr lang="zh-CN" altLang="en-US" dirty="0"/>
              <a:t>选择功能</a:t>
            </a:r>
            <a:r>
              <a:rPr lang="en-US" altLang="zh-CN" dirty="0"/>
              <a:t>"</a:t>
            </a:r>
            <a:r>
              <a:rPr lang="zh-CN" altLang="en-US" dirty="0" smtClean="0"/>
              <a:t>界面</a:t>
            </a:r>
            <a:endParaRPr lang="en-US" altLang="zh-CN" dirty="0" smtClean="0"/>
          </a:p>
          <a:p>
            <a:pPr marL="342900" indent="-342900">
              <a:buAutoNum type="arabicPeriod"/>
            </a:pPr>
            <a:r>
              <a:rPr lang="zh-CN" altLang="en-US" dirty="0" smtClean="0"/>
              <a:t>取</a:t>
            </a:r>
            <a:r>
              <a:rPr lang="en-US" altLang="zh-CN" dirty="0"/>
              <a:t>2000</a:t>
            </a:r>
            <a:r>
              <a:rPr lang="zh-CN" altLang="en-US" dirty="0"/>
              <a:t>钱后显示</a:t>
            </a:r>
            <a:r>
              <a:rPr lang="en-US" altLang="zh-CN" dirty="0"/>
              <a:t>"</a:t>
            </a:r>
            <a:r>
              <a:rPr lang="zh-CN" altLang="en-US" dirty="0"/>
              <a:t>选择功能</a:t>
            </a:r>
            <a:r>
              <a:rPr lang="en-US" altLang="zh-CN" dirty="0"/>
              <a:t>"</a:t>
            </a:r>
            <a:r>
              <a:rPr lang="zh-CN" altLang="en-US" dirty="0" smtClean="0"/>
              <a:t>界面</a:t>
            </a:r>
            <a:endParaRPr lang="en-US" altLang="zh-CN" dirty="0" smtClean="0"/>
          </a:p>
          <a:p>
            <a:pPr marL="0" indent="0">
              <a:buNone/>
            </a:pPr>
            <a:r>
              <a:rPr lang="zh-CN" altLang="en-US" dirty="0" smtClean="0"/>
              <a:t>思考</a:t>
            </a:r>
            <a:r>
              <a:rPr lang="zh-CN" altLang="en-US" dirty="0"/>
              <a:t>一个问题：显示“选择功能”界面需要重复输出给用户，要怎么实现呢</a:t>
            </a:r>
            <a:r>
              <a:rPr lang="zh-CN" altLang="en-US" dirty="0" smtClean="0"/>
              <a:t>？答：使用</a:t>
            </a:r>
            <a:r>
              <a:rPr lang="zh-CN" altLang="en-US" dirty="0" smtClean="0">
                <a:solidFill>
                  <a:srgbClr val="B70006"/>
                </a:solidFill>
              </a:rPr>
              <a:t>函数</a:t>
            </a:r>
            <a:endParaRPr lang="en-US" altLang="zh-CN" dirty="0">
              <a:solidFill>
                <a:srgbClr val="B70006"/>
              </a:solidFill>
            </a:endParaRPr>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a:t>
            </a:r>
            <a:r>
              <a:rPr lang="zh-CN" altLang="en-US" dirty="0">
                <a:solidFill>
                  <a:schemeClr val="tx1">
                    <a:lumMod val="65000"/>
                    <a:lumOff val="35000"/>
                  </a:schemeClr>
                </a:solidFill>
              </a:rPr>
              <a:t>函数的</a:t>
            </a:r>
            <a:r>
              <a:rPr lang="zh-CN" altLang="en-US" dirty="0" smtClean="0">
                <a:solidFill>
                  <a:schemeClr val="tx1">
                    <a:lumMod val="65000"/>
                    <a:lumOff val="35000"/>
                  </a:schemeClr>
                </a:solidFill>
              </a:rPr>
              <a:t>作用</a:t>
            </a:r>
            <a:endParaRPr lang="zh-CN" altLang="en-US" dirty="0"/>
          </a:p>
        </p:txBody>
      </p:sp>
      <p:pic>
        <p:nvPicPr>
          <p:cNvPr id="5" name="图片 4"/>
          <p:cNvPicPr>
            <a:picLocks noChangeAspect="1"/>
          </p:cNvPicPr>
          <p:nvPr/>
        </p:nvPicPr>
        <p:blipFill>
          <a:blip r:embed="rId2"/>
          <a:stretch>
            <a:fillRect/>
          </a:stretch>
        </p:blipFill>
        <p:spPr>
          <a:xfrm>
            <a:off x="2617814" y="2078323"/>
            <a:ext cx="6054548" cy="2476860"/>
          </a:xfrm>
          <a:prstGeom prst="rect">
            <a:avLst/>
          </a:prstGeom>
        </p:spPr>
      </p:pic>
    </p:spTree>
    <p:extLst>
      <p:ext uri="{BB962C8B-B14F-4D97-AF65-F5344CB8AC3E}">
        <p14:creationId xmlns:p14="http://schemas.microsoft.com/office/powerpoint/2010/main" val="1657198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t>函数是一个</a:t>
            </a:r>
            <a:r>
              <a:rPr lang="zh-CN" altLang="en-US" dirty="0" smtClean="0">
                <a:solidFill>
                  <a:srgbClr val="B70006"/>
                </a:solidFill>
              </a:rPr>
              <a:t>被命名的</a:t>
            </a:r>
            <a:r>
              <a:rPr lang="zh-CN" altLang="en-US" dirty="0" smtClean="0"/>
              <a:t>、</a:t>
            </a:r>
            <a:r>
              <a:rPr lang="zh-CN" altLang="en-US" dirty="0" smtClean="0">
                <a:solidFill>
                  <a:schemeClr val="tx1">
                    <a:lumMod val="75000"/>
                    <a:lumOff val="25000"/>
                  </a:schemeClr>
                </a:solidFill>
              </a:rPr>
              <a:t>独立的</a:t>
            </a:r>
            <a:r>
              <a:rPr lang="zh-CN" altLang="en-US" dirty="0" smtClean="0"/>
              <a:t>、</a:t>
            </a:r>
            <a:r>
              <a:rPr lang="zh-CN" altLang="en-US" dirty="0" smtClean="0">
                <a:solidFill>
                  <a:srgbClr val="B70006"/>
                </a:solidFill>
              </a:rPr>
              <a:t>完成特定功能的代码段</a:t>
            </a:r>
            <a:r>
              <a:rPr lang="zh-CN" altLang="en-US" dirty="0" smtClean="0"/>
              <a:t>，其可能给调用它的程序一个</a:t>
            </a:r>
            <a:r>
              <a:rPr lang="zh-CN" altLang="en-US" dirty="0" smtClean="0">
                <a:solidFill>
                  <a:srgbClr val="B70006"/>
                </a:solidFill>
              </a:rPr>
              <a:t>返回值</a:t>
            </a:r>
            <a:r>
              <a:rPr lang="zh-CN" altLang="en-US" dirty="0" smtClean="0"/>
              <a:t>。</a:t>
            </a:r>
            <a:endParaRPr lang="en-US" altLang="zh-CN" dirty="0" smtClean="0"/>
          </a:p>
          <a:p>
            <a:pPr marL="0" indent="0">
              <a:buNone/>
            </a:pPr>
            <a:endParaRPr lang="en-US" altLang="zh-CN" dirty="0"/>
          </a:p>
          <a:p>
            <a:pPr marL="0" indent="0">
              <a:buNone/>
            </a:pPr>
            <a:r>
              <a:rPr lang="zh-CN" altLang="en-US" dirty="0" smtClean="0"/>
              <a:t>被命名的：在</a:t>
            </a:r>
            <a:r>
              <a:rPr lang="en-US" altLang="zh-CN" dirty="0" smtClean="0"/>
              <a:t>Python</a:t>
            </a:r>
            <a:r>
              <a:rPr lang="zh-CN" altLang="en-US" dirty="0" smtClean="0"/>
              <a:t>中，大部分函数都是有名函数</a:t>
            </a:r>
            <a:endParaRPr lang="en-US" altLang="zh-CN" dirty="0" smtClean="0"/>
          </a:p>
          <a:p>
            <a:pPr marL="0" indent="0">
              <a:buNone/>
            </a:pPr>
            <a:r>
              <a:rPr lang="zh-CN" altLang="en-US" dirty="0" smtClean="0"/>
              <a:t>完成特定功能的代码段：函数的功能要专一，专门为了完成某个功能而定义</a:t>
            </a:r>
            <a:endParaRPr lang="en-US" altLang="zh-CN" dirty="0" smtClean="0"/>
          </a:p>
          <a:p>
            <a:pPr marL="0" indent="0">
              <a:buNone/>
            </a:pPr>
            <a:r>
              <a:rPr lang="zh-CN" altLang="en-US" dirty="0"/>
              <a:t>返回</a:t>
            </a:r>
            <a:r>
              <a:rPr lang="zh-CN" altLang="en-US" dirty="0" smtClean="0"/>
              <a:t>值：当函数执行完毕后，其可能会返回一个值给函数的调用</a:t>
            </a:r>
            <a:r>
              <a:rPr lang="zh-CN" altLang="en-US" dirty="0" smtClean="0"/>
              <a:t>处</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函数的主要作用：</a:t>
            </a:r>
            <a:endParaRPr lang="en-US" altLang="zh-CN" dirty="0" smtClean="0"/>
          </a:p>
          <a:p>
            <a:pPr marL="0" indent="0">
              <a:buNone/>
            </a:pPr>
            <a:r>
              <a:rPr lang="zh-CN" altLang="en-US" dirty="0" smtClean="0"/>
              <a:t>① 模块化编程</a:t>
            </a:r>
            <a:endParaRPr lang="en-US" altLang="zh-CN" dirty="0" smtClean="0"/>
          </a:p>
          <a:p>
            <a:pPr marL="0" indent="0">
              <a:buNone/>
            </a:pPr>
            <a:r>
              <a:rPr lang="zh-CN" altLang="en-US" dirty="0" smtClean="0"/>
              <a:t>② 代码重用</a:t>
            </a: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、什么是函数</a:t>
            </a:r>
            <a:endParaRPr lang="zh-CN" altLang="en-US" dirty="0"/>
          </a:p>
        </p:txBody>
      </p:sp>
    </p:spTree>
    <p:extLst>
      <p:ext uri="{BB962C8B-B14F-4D97-AF65-F5344CB8AC3E}">
        <p14:creationId xmlns:p14="http://schemas.microsoft.com/office/powerpoint/2010/main" val="1813967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t>函数的定义</a:t>
            </a:r>
            <a:r>
              <a:rPr lang="zh-CN" altLang="en-US"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zh-CN" altLang="en-US" dirty="0" smtClean="0"/>
              <a:t>函数的调用：</a:t>
            </a:r>
            <a:endParaRPr lang="en-US" altLang="zh-CN" dirty="0" smtClean="0"/>
          </a:p>
          <a:p>
            <a:pPr marL="0" indent="0">
              <a:buNone/>
            </a:pP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3</a:t>
            </a:r>
            <a:r>
              <a:rPr lang="zh-CN" altLang="en-US" dirty="0" smtClean="0"/>
              <a:t>、函数的定义</a:t>
            </a:r>
            <a:endParaRPr lang="zh-CN" altLang="en-US" dirty="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10879" y="2132502"/>
            <a:ext cx="10666853" cy="954107"/>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函数名</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函数体</a:t>
            </a:r>
            <a:endPar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return </a:t>
            </a:r>
            <a:r>
              <a:rPr lang="zh-CN" altLang="en-US"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返回值</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a16="http://schemas.microsoft.com/office/drawing/2014/main" xmlns="" id="{0C998B78-AB18-3C47-A1C7-25AE9A3A40B0}"/>
              </a:ext>
            </a:extLst>
          </p:cNvPr>
          <p:cNvSpPr txBox="1"/>
          <p:nvPr/>
        </p:nvSpPr>
        <p:spPr>
          <a:xfrm>
            <a:off x="710878" y="3759718"/>
            <a:ext cx="10666853" cy="307777"/>
          </a:xfrm>
          <a:prstGeom prst="rect">
            <a:avLst/>
          </a:prstGeom>
          <a:solidFill>
            <a:srgbClr val="FFFFE4"/>
          </a:solidFill>
          <a:ln w="3175">
            <a:solidFill>
              <a:srgbClr val="919191"/>
            </a:solidFill>
          </a:ln>
        </p:spPr>
        <p:txBody>
          <a:bodyPr wrap="square">
            <a:spAutoFit/>
          </a:bodyPr>
          <a:lstStyle/>
          <a:p>
            <a:r>
              <a:rPr lang="zh-CN" altLang="en-US"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函数名</a:t>
            </a:r>
            <a:r>
              <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三角形 9">
            <a:extLst>
              <a:ext uri="{FF2B5EF4-FFF2-40B4-BE49-F238E27FC236}">
                <a16:creationId xmlns:a16="http://schemas.microsoft.com/office/drawing/2014/main" xmlns="" id="{23197916-4FF1-4C92-AE7A-4520837F4448}"/>
              </a:ext>
            </a:extLst>
          </p:cNvPr>
          <p:cNvSpPr/>
          <p:nvPr/>
        </p:nvSpPr>
        <p:spPr>
          <a:xfrm rot="2651319">
            <a:off x="717493" y="48241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6">
            <a:extLst>
              <a:ext uri="{FF2B5EF4-FFF2-40B4-BE49-F238E27FC236}">
                <a16:creationId xmlns:a16="http://schemas.microsoft.com/office/drawing/2014/main" xmlns="" id="{FC8F3570-2791-42C7-B320-77955401B7FE}"/>
              </a:ext>
            </a:extLst>
          </p:cNvPr>
          <p:cNvSpPr txBox="1"/>
          <p:nvPr/>
        </p:nvSpPr>
        <p:spPr>
          <a:xfrm>
            <a:off x="1085444" y="4848142"/>
            <a:ext cx="9773285" cy="704104"/>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AD2B26"/>
                </a:solidFill>
                <a:latin typeface="Alibaba PuHuiTi R" pitchFamily="18" charset="-122"/>
                <a:ea typeface="Alibaba PuHuiTi R" pitchFamily="18" charset="-122"/>
                <a:cs typeface="Alibaba PuHuiTi R" pitchFamily="18" charset="-122"/>
              </a:rPr>
              <a:t>① 不同的需求，参数可有可无</a:t>
            </a:r>
            <a:r>
              <a:rPr lang="zh-CN" altLang="en-US" sz="1400" dirty="0" smtClean="0">
                <a:solidFill>
                  <a:srgbClr val="AD2B26"/>
                </a:solidFill>
                <a:latin typeface="Alibaba PuHuiTi R" pitchFamily="18" charset="-122"/>
                <a:ea typeface="Alibaba PuHuiTi R" pitchFamily="18" charset="-122"/>
                <a:cs typeface="Alibaba PuHuiTi R" pitchFamily="18" charset="-122"/>
              </a:rPr>
              <a:t>。</a:t>
            </a:r>
            <a:endParaRPr lang="en-US" altLang="zh-CN" sz="1400" dirty="0" smtClean="0">
              <a:solidFill>
                <a:srgbClr val="AD2B26"/>
              </a:solidFill>
              <a:latin typeface="Alibaba PuHuiTi R" pitchFamily="18" charset="-122"/>
              <a:ea typeface="Alibaba PuHuiTi R" pitchFamily="18" charset="-122"/>
              <a:cs typeface="Alibaba PuHuiTi R" pitchFamily="18" charset="-122"/>
            </a:endParaRPr>
          </a:p>
          <a:p>
            <a:pPr>
              <a:lnSpc>
                <a:spcPct val="150000"/>
              </a:lnSpc>
            </a:pPr>
            <a:r>
              <a:rPr lang="zh-CN" altLang="en-US" sz="1400" dirty="0" smtClean="0">
                <a:solidFill>
                  <a:srgbClr val="AD2B26"/>
                </a:solidFill>
                <a:latin typeface="Alibaba PuHuiTi R" pitchFamily="18" charset="-122"/>
                <a:ea typeface="Alibaba PuHuiTi R" pitchFamily="18" charset="-122"/>
                <a:cs typeface="Alibaba PuHuiTi R" pitchFamily="18" charset="-122"/>
              </a:rPr>
              <a:t>② </a:t>
            </a:r>
            <a:r>
              <a:rPr lang="zh-CN" altLang="en-US" sz="1400" dirty="0">
                <a:solidFill>
                  <a:srgbClr val="AD2B26"/>
                </a:solidFill>
                <a:latin typeface="Alibaba PuHuiTi R" pitchFamily="18" charset="-122"/>
                <a:ea typeface="Alibaba PuHuiTi R" pitchFamily="18" charset="-122"/>
                <a:cs typeface="Alibaba PuHuiTi R" pitchFamily="18" charset="-122"/>
              </a:rPr>
              <a:t>在</a:t>
            </a:r>
            <a:r>
              <a:rPr lang="en-US" altLang="zh-CN" sz="1400" dirty="0">
                <a:solidFill>
                  <a:srgbClr val="AD2B26"/>
                </a:solidFill>
                <a:latin typeface="Alibaba PuHuiTi R" pitchFamily="18" charset="-122"/>
                <a:ea typeface="Alibaba PuHuiTi R" pitchFamily="18" charset="-122"/>
                <a:cs typeface="Alibaba PuHuiTi R" pitchFamily="18" charset="-122"/>
              </a:rPr>
              <a:t>Python</a:t>
            </a:r>
            <a:r>
              <a:rPr lang="zh-CN" altLang="en-US" sz="1400" dirty="0">
                <a:solidFill>
                  <a:srgbClr val="AD2B26"/>
                </a:solidFill>
                <a:latin typeface="Alibaba PuHuiTi R" pitchFamily="18" charset="-122"/>
                <a:ea typeface="Alibaba PuHuiTi R" pitchFamily="18" charset="-122"/>
                <a:cs typeface="Alibaba PuHuiTi R" pitchFamily="18" charset="-122"/>
              </a:rPr>
              <a:t>中，函数</a:t>
            </a:r>
            <a:r>
              <a:rPr lang="zh-CN" altLang="en-US" sz="1400" dirty="0" smtClean="0">
                <a:solidFill>
                  <a:srgbClr val="AD2B26"/>
                </a:solidFill>
                <a:latin typeface="Alibaba PuHuiTi R" pitchFamily="18" charset="-122"/>
                <a:ea typeface="Alibaba PuHuiTi R" pitchFamily="18" charset="-122"/>
                <a:cs typeface="Alibaba PuHuiTi R" pitchFamily="18" charset="-122"/>
              </a:rPr>
              <a:t>必须先</a:t>
            </a:r>
            <a:r>
              <a:rPr lang="zh-CN" altLang="en-US" sz="1400" dirty="0">
                <a:solidFill>
                  <a:srgbClr val="AD2B26"/>
                </a:solidFill>
                <a:latin typeface="Alibaba PuHuiTi R" pitchFamily="18" charset="-122"/>
                <a:ea typeface="Alibaba PuHuiTi R" pitchFamily="18" charset="-122"/>
                <a:cs typeface="Alibaba PuHuiTi R" pitchFamily="18" charset="-122"/>
              </a:rPr>
              <a:t>定义后</a:t>
            </a:r>
            <a:r>
              <a:rPr lang="zh-CN" altLang="en-US" sz="1400" dirty="0" smtClean="0">
                <a:solidFill>
                  <a:srgbClr val="AD2B26"/>
                </a:solidFill>
                <a:latin typeface="Alibaba PuHuiTi R" pitchFamily="18" charset="-122"/>
                <a:ea typeface="Alibaba PuHuiTi R" pitchFamily="18" charset="-122"/>
                <a:cs typeface="Alibaba PuHuiTi R" pitchFamily="18" charset="-122"/>
              </a:rPr>
              <a:t>使用。</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9" name="矩形 8">
            <a:extLst>
              <a:ext uri="{FF2B5EF4-FFF2-40B4-BE49-F238E27FC236}">
                <a16:creationId xmlns:a16="http://schemas.microsoft.com/office/drawing/2014/main" xmlns="" id="{B561BF17-00D8-44F9-BBE1-DC58174FF365}"/>
              </a:ext>
            </a:extLst>
          </p:cNvPr>
          <p:cNvSpPr/>
          <p:nvPr/>
        </p:nvSpPr>
        <p:spPr>
          <a:xfrm>
            <a:off x="820967" y="4439036"/>
            <a:ext cx="10302240" cy="138008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xmlns="" id="{7521E208-47E6-4A13-99E1-C9CCCAFAB12C}"/>
              </a:ext>
            </a:extLst>
          </p:cNvPr>
          <p:cNvSpPr/>
          <p:nvPr/>
        </p:nvSpPr>
        <p:spPr>
          <a:xfrm>
            <a:off x="710879" y="4540023"/>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327132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案例一：定义一个打招呼程序，用于实现向同事打招呼的</a:t>
            </a:r>
            <a:r>
              <a:rPr lang="zh-CN" altLang="en-US" dirty="0" smtClean="0"/>
              <a:t>功能</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a:t>以上代码虽然可以完成打招呼程序，但是</a:t>
            </a:r>
            <a:r>
              <a:rPr lang="en-US" altLang="zh-CN" dirty="0">
                <a:solidFill>
                  <a:srgbClr val="B60206"/>
                </a:solidFill>
              </a:rPr>
              <a:t>`</a:t>
            </a:r>
            <a:r>
              <a:rPr lang="zh-CN" altLang="en-US" dirty="0">
                <a:solidFill>
                  <a:srgbClr val="B60206"/>
                </a:solidFill>
              </a:rPr>
              <a:t>重复性</a:t>
            </a:r>
            <a:r>
              <a:rPr lang="en-US" altLang="zh-CN" dirty="0">
                <a:solidFill>
                  <a:srgbClr val="B60206"/>
                </a:solidFill>
              </a:rPr>
              <a:t>`</a:t>
            </a:r>
            <a:r>
              <a:rPr lang="zh-CN" altLang="en-US" dirty="0"/>
              <a:t>代码太多。能不能想个办法，将重复性代码分离出来呢</a:t>
            </a:r>
            <a:r>
              <a:rPr lang="zh-CN" altLang="en-US" dirty="0" smtClean="0"/>
              <a:t>？</a:t>
            </a:r>
            <a:endParaRPr lang="en-US" altLang="zh-CN" dirty="0" smtClean="0"/>
          </a:p>
          <a:p>
            <a:pPr marL="0" indent="0">
              <a:buNone/>
            </a:pPr>
            <a:r>
              <a:rPr lang="zh-CN" altLang="en-US" dirty="0" smtClean="0"/>
              <a:t>答</a:t>
            </a:r>
            <a:r>
              <a:rPr lang="zh-CN" altLang="en-US" dirty="0"/>
              <a:t>：可以，使用函数</a:t>
            </a: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4</a:t>
            </a:r>
            <a:r>
              <a:rPr lang="zh-CN" altLang="en-US" dirty="0" smtClean="0"/>
              <a:t>、引入函数</a:t>
            </a:r>
            <a:endParaRPr lang="zh-CN" altLang="en-US" dirty="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10880" y="2219130"/>
            <a:ext cx="10666853" cy="1815882"/>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见到同事老张</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见到同事老李</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见到同事老王</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5846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案例二：定义一个打招呼函数，专门用于实现向同事打招呼的功能</a:t>
            </a: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4</a:t>
            </a:r>
            <a:r>
              <a:rPr lang="zh-CN" altLang="en-US" dirty="0" smtClean="0"/>
              <a:t>、函数的定义</a:t>
            </a:r>
            <a:endParaRPr lang="zh-CN" altLang="en-US" dirty="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10880" y="2219130"/>
            <a:ext cx="10666853" cy="2677656"/>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定义函数，用于实现打招呼程序</a:t>
            </a:r>
          </a:p>
          <a:p>
            <a:r>
              <a:rPr lang="en-US" altLang="zh-CN" sz="1400" dirty="0" err="1">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greet():</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print('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见到同事老张</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见到同事老李</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见到同事老王</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p>
        </p:txBody>
      </p:sp>
    </p:spTree>
    <p:extLst>
      <p:ext uri="{BB962C8B-B14F-4D97-AF65-F5344CB8AC3E}">
        <p14:creationId xmlns:p14="http://schemas.microsoft.com/office/powerpoint/2010/main" val="3966194215"/>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8763</TotalTime>
  <Words>2856</Words>
  <Application>Microsoft Office PowerPoint</Application>
  <PresentationFormat>宽屏</PresentationFormat>
  <Paragraphs>577</Paragraphs>
  <Slides>45</Slides>
  <Notes>32</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45</vt:i4>
      </vt:variant>
    </vt:vector>
  </HeadingPairs>
  <TitlesOfParts>
    <vt:vector size="65" baseType="lpstr">
      <vt:lpstr>Alibaba PuHuiTi B</vt:lpstr>
      <vt:lpstr>Alibaba PuHuiTi M</vt:lpstr>
      <vt:lpstr>Alibaba PuHuiTi R</vt:lpstr>
      <vt:lpstr>阿里巴巴普惠体</vt:lpstr>
      <vt:lpstr>等线</vt:lpstr>
      <vt:lpstr>黑体</vt:lpstr>
      <vt:lpstr>宋体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Python函数（上）</vt:lpstr>
      <vt:lpstr>PowerPoint 演示文稿</vt:lpstr>
      <vt:lpstr>PowerPoint 演示文稿</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函数的说明文档</vt:lpstr>
      <vt:lpstr>函数的说明文档</vt:lpstr>
      <vt:lpstr>函数的说明文档</vt:lpstr>
      <vt:lpstr>函数的嵌套</vt:lpstr>
      <vt:lpstr>函数的嵌套</vt:lpstr>
      <vt:lpstr>函数的嵌套</vt:lpstr>
      <vt:lpstr>函数应用案例</vt:lpstr>
      <vt:lpstr>函数应用案例</vt:lpstr>
      <vt:lpstr>函数应用案例</vt:lpstr>
      <vt:lpstr>变量的作用域</vt:lpstr>
      <vt:lpstr>变量作用域</vt:lpstr>
      <vt:lpstr>变量作用域</vt:lpstr>
      <vt:lpstr>变量作用域</vt:lpstr>
      <vt:lpstr>变量作用域</vt:lpstr>
      <vt:lpstr>变量作用域</vt:lpstr>
      <vt:lpstr>函数参数进阶</vt:lpstr>
      <vt:lpstr>函数参数进阶</vt:lpstr>
      <vt:lpstr>函数参数进阶</vt:lpstr>
      <vt:lpstr>函数参数进阶</vt:lpstr>
      <vt:lpstr>函数参数进阶</vt:lpstr>
      <vt:lpstr>函数参数进阶</vt:lpstr>
      <vt:lpstr>函数参数进阶</vt:lpstr>
      <vt:lpstr>Python拆包</vt:lpstr>
      <vt:lpstr>Python拆包</vt:lpstr>
      <vt:lpstr>Python拆包</vt:lpstr>
      <vt:lpstr>引用变量与可变、非可变类型</vt:lpstr>
      <vt:lpstr>引用变量与可变、非可变类型</vt:lpstr>
      <vt:lpstr>引用变量与可变、非可变类型</vt:lpstr>
      <vt:lpstr>引用变量与可变、非可变类型</vt:lpstr>
      <vt:lpstr>引用变量与可变、非可变类型</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850</cp:revision>
  <dcterms:created xsi:type="dcterms:W3CDTF">2020-03-31T02:23:27Z</dcterms:created>
  <dcterms:modified xsi:type="dcterms:W3CDTF">2021-03-13T06:44:50Z</dcterms:modified>
</cp:coreProperties>
</file>