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3"/>
  </p:notes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56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114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355FA-90B8-469C-A201-C2251C81E1AC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A2F5B-47BB-4BC4-BB88-6AE70E4E9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35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3AEC5-BCE5-447E-A0A4-A23682DFA1FF}" type="datetime4">
              <a:rPr lang="en-US" smtClean="0"/>
              <a:t>August 2, 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FBEEFF-0485-48E4-ACB4-F59372FC975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HyperLoop Control System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C816F-EEDB-4762-9911-22527ADF85F1}" type="datetime4">
              <a:rPr lang="en-US" smtClean="0"/>
              <a:t>August 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HyperLoop Control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EEFF-0485-48E4-ACB4-F59372FC97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1F15-5B32-4F6A-8B74-EA471AC427B3}" type="datetime4">
              <a:rPr lang="en-US" smtClean="0"/>
              <a:t>August 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HyperLoop Control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EEFF-0485-48E4-ACB4-F59372FC97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1392-8870-49F6-B568-FDC1D72C4324}" type="datetime4">
              <a:rPr lang="en-US" smtClean="0"/>
              <a:t>August 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HyperLoop Control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EEFF-0485-48E4-ACB4-F59372FC97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72BE-EC15-4C72-BA34-702ED764C0A2}" type="datetime4">
              <a:rPr lang="en-US" smtClean="0"/>
              <a:t>August 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HyperLoop Control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EEFF-0485-48E4-ACB4-F59372FC975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74E3-9A33-4DDD-9FD7-CDD8B224F75C}" type="datetime4">
              <a:rPr lang="en-US" smtClean="0"/>
              <a:t>August 2,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HyperLoop Control System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EEFF-0485-48E4-ACB4-F59372FC975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BEBAA-AB58-4602-8625-17934B849DA1}" type="datetime4">
              <a:rPr lang="en-US" smtClean="0"/>
              <a:t>August 2,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HyperLoop Control System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EEFF-0485-48E4-ACB4-F59372FC975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6D169-570F-4CC3-9B3A-6B63C67E93F4}" type="datetime4">
              <a:rPr lang="en-US" smtClean="0"/>
              <a:t>August 2,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HyperLoop Control System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EEFF-0485-48E4-ACB4-F59372FC97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F29C-A89F-4E96-B1D0-7D47B0F776EE}" type="datetime4">
              <a:rPr lang="en-US" smtClean="0"/>
              <a:t>August 2,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HyperLoop Control System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EEFF-0485-48E4-ACB4-F59372FC97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B9812-E90B-4DFF-B30A-853844C2FFE5}" type="datetime4">
              <a:rPr lang="en-US" smtClean="0"/>
              <a:t>August 2,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HyperLoop Control System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EEFF-0485-48E4-ACB4-F59372FC97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E434-9B7B-415E-A156-E74A11784913}" type="datetime4">
              <a:rPr lang="en-US" smtClean="0"/>
              <a:t>August 2,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HyperLoop Control System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EEFF-0485-48E4-ACB4-F59372FC97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54693C6-2461-4D0C-8A0A-6A83DF541DC4}" type="datetime4">
              <a:rPr lang="en-US" smtClean="0"/>
              <a:t>August 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HyperLoop Control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CFBEEFF-0485-48E4-ACB4-F59372FC975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P8Bz_XCIrk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6843-E4BD-4098-9CA7-9A885A86C150}" type="datetime4">
              <a:rPr lang="en-US" smtClean="0"/>
              <a:t>August 2,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EEFF-0485-48E4-ACB4-F59372FC975B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HyperLoop Control System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52600" y="685799"/>
            <a:ext cx="5841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HyperLoop</a:t>
            </a:r>
            <a:r>
              <a:rPr lang="en-US" sz="3600" dirty="0" smtClean="0"/>
              <a:t> Control System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3886200"/>
            <a:ext cx="35718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Overview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Introduction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HyperLoop</a:t>
            </a:r>
            <a:r>
              <a:rPr lang="en-US" dirty="0" smtClean="0"/>
              <a:t> Transport System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Electromechanical Control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Electrical &amp; Electronic Control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1752600"/>
            <a:ext cx="4688078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“An object at rest stays at rest and an object in motion</a:t>
            </a:r>
          </a:p>
          <a:p>
            <a:r>
              <a:rPr lang="en-US" sz="1600" i="1" dirty="0" smtClean="0"/>
              <a:t> stays in motion with the same speed and in the same </a:t>
            </a:r>
          </a:p>
          <a:p>
            <a:r>
              <a:rPr lang="en-US" sz="1600" i="1" dirty="0" smtClean="0"/>
              <a:t>direction unless acted upon by an unbalanced force.”</a:t>
            </a:r>
          </a:p>
          <a:p>
            <a:r>
              <a:rPr lang="en-US" sz="1600" i="1" dirty="0"/>
              <a:t>	</a:t>
            </a:r>
            <a:r>
              <a:rPr lang="en-US" sz="1600" i="1" dirty="0" smtClean="0"/>
              <a:t>		Sir Isaac Newton</a:t>
            </a:r>
          </a:p>
          <a:p>
            <a:endParaRPr lang="en-US" sz="1600" i="1" dirty="0"/>
          </a:p>
          <a:p>
            <a:r>
              <a:rPr lang="en-US" sz="1600" i="1" dirty="0" smtClean="0"/>
              <a:t>	</a:t>
            </a:r>
            <a:r>
              <a:rPr lang="en-US" sz="1400" b="1" i="1" dirty="0" smtClean="0"/>
              <a:t>EE542:  Advance Embedded System Design</a:t>
            </a:r>
          </a:p>
          <a:p>
            <a:r>
              <a:rPr lang="en-US" sz="1400" b="1" i="1" dirty="0"/>
              <a:t>	</a:t>
            </a:r>
            <a:r>
              <a:rPr lang="en-US" sz="1400" b="1" i="1" dirty="0" smtClean="0"/>
              <a:t>Lincoln Young &amp; Paul Adams</a:t>
            </a:r>
          </a:p>
          <a:p>
            <a:r>
              <a:rPr lang="en-US" sz="1400" b="1" i="1" dirty="0"/>
              <a:t>	</a:t>
            </a:r>
            <a:r>
              <a:rPr lang="en-US" sz="1400" b="1" i="1" dirty="0" smtClean="0"/>
              <a:t>	08/02/2016</a:t>
            </a:r>
            <a:endParaRPr lang="en-US" sz="1400" b="1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709861"/>
            <a:ext cx="2347912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5" t="1" r="-1313" b="-5916"/>
          <a:stretch/>
        </p:blipFill>
        <p:spPr bwMode="auto">
          <a:xfrm>
            <a:off x="4748981" y="4343400"/>
            <a:ext cx="4014019" cy="1523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530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1392-8870-49F6-B568-FDC1D72C4324}" type="datetime4">
              <a:rPr lang="en-US" smtClean="0"/>
              <a:t>August 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HyperLoop Control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EEFF-0485-48E4-ACB4-F59372FC975B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8669" y="304800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 Protocol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9" y="609600"/>
            <a:ext cx="5929312" cy="40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7200" y="4604742"/>
            <a:ext cx="77976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The CAN protocol defines packets, checksums, collision handling, retries, etc. </a:t>
            </a:r>
            <a:r>
              <a:rPr lang="en-US" sz="1200" dirty="0" smtClean="0"/>
              <a:t>Tried, tested protocol and the big </a:t>
            </a:r>
          </a:p>
          <a:p>
            <a:r>
              <a:rPr lang="en-US" sz="1200" dirty="0" smtClean="0"/>
              <a:t>advantage </a:t>
            </a:r>
            <a:r>
              <a:rPr lang="en-US" sz="1200" dirty="0"/>
              <a:t>is that it is implemented directly in silicon </a:t>
            </a:r>
            <a:r>
              <a:rPr lang="en-US" sz="1200" dirty="0" smtClean="0"/>
              <a:t>on many </a:t>
            </a:r>
            <a:r>
              <a:rPr lang="en-US" sz="1200" dirty="0"/>
              <a:t>microcontrollers. The firmware </a:t>
            </a:r>
            <a:r>
              <a:rPr lang="en-US" sz="1200" dirty="0" smtClean="0"/>
              <a:t>interfaces</a:t>
            </a:r>
          </a:p>
          <a:p>
            <a:r>
              <a:rPr lang="en-US" sz="1200" dirty="0" smtClean="0"/>
              <a:t>to </a:t>
            </a:r>
            <a:r>
              <a:rPr lang="en-US" sz="1200" dirty="0"/>
              <a:t>the CAN peripheral at the </a:t>
            </a:r>
            <a:r>
              <a:rPr lang="en-US" sz="1200" dirty="0" smtClean="0"/>
              <a:t>level of </a:t>
            </a:r>
            <a:r>
              <a:rPr lang="en-US" sz="1200" dirty="0"/>
              <a:t>sending and receiving packets. 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For </a:t>
            </a:r>
            <a:r>
              <a:rPr lang="en-US" sz="1200" dirty="0"/>
              <a:t>sending, the hardware does the </a:t>
            </a:r>
            <a:r>
              <a:rPr lang="en-US" sz="1200" dirty="0" smtClean="0"/>
              <a:t>collision detection, back-off</a:t>
            </a:r>
            <a:r>
              <a:rPr lang="en-US" sz="1200" dirty="0"/>
              <a:t>, retry, and CRC checksum generation</a:t>
            </a:r>
            <a:r>
              <a:rPr lang="en-US" sz="1200" dirty="0" smtClean="0"/>
              <a:t>. </a:t>
            </a:r>
          </a:p>
          <a:p>
            <a:r>
              <a:rPr lang="en-US" sz="1200" dirty="0" smtClean="0"/>
              <a:t>For </a:t>
            </a:r>
            <a:r>
              <a:rPr lang="en-US" sz="1200" dirty="0"/>
              <a:t>receiving, it does the packet detection, clock skew adjusting, and CRC checksum validation</a:t>
            </a:r>
            <a:r>
              <a:rPr lang="en-US" sz="1200" dirty="0" smtClean="0"/>
              <a:t>.</a:t>
            </a:r>
          </a:p>
          <a:p>
            <a:endParaRPr lang="en-US" sz="1200" dirty="0" smtClean="0"/>
          </a:p>
          <a:p>
            <a:r>
              <a:rPr lang="en-US" sz="1200" dirty="0" smtClean="0"/>
              <a:t>The </a:t>
            </a:r>
            <a:r>
              <a:rPr lang="en-US" sz="1200" dirty="0"/>
              <a:t>CAN peripheral will take more firmware to drive than a UART such as is often used with RS-485, </a:t>
            </a:r>
            <a:endParaRPr lang="en-US" sz="1200" dirty="0" smtClean="0"/>
          </a:p>
          <a:p>
            <a:r>
              <a:rPr lang="en-US" sz="1200" dirty="0" smtClean="0"/>
              <a:t>but </a:t>
            </a:r>
            <a:r>
              <a:rPr lang="en-US" sz="1200" dirty="0"/>
              <a:t>it takes a lot less code overall since the silicon handles so much of the low level protocol details.</a:t>
            </a:r>
          </a:p>
        </p:txBody>
      </p:sp>
    </p:spTree>
    <p:extLst>
      <p:ext uri="{BB962C8B-B14F-4D97-AF65-F5344CB8AC3E}">
        <p14:creationId xmlns:p14="http://schemas.microsoft.com/office/powerpoint/2010/main" val="250334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1392-8870-49F6-B568-FDC1D72C4324}" type="datetime4">
              <a:rPr lang="en-US" smtClean="0"/>
              <a:t>August 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HyperLoop Control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EEFF-0485-48E4-ACB4-F59372FC975B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4800" y="1143000"/>
            <a:ext cx="87575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state estimator is a central part of every control </a:t>
            </a:r>
            <a:r>
              <a:rPr lang="en-US" dirty="0" smtClean="0"/>
              <a:t>center. The </a:t>
            </a:r>
            <a:r>
              <a:rPr lang="en-US" dirty="0"/>
              <a:t>basic </a:t>
            </a:r>
            <a:r>
              <a:rPr lang="en-US" dirty="0" smtClean="0"/>
              <a:t>motivation</a:t>
            </a:r>
          </a:p>
          <a:p>
            <a:r>
              <a:rPr lang="en-US" dirty="0" smtClean="0"/>
              <a:t>for </a:t>
            </a:r>
            <a:r>
              <a:rPr lang="en-US" dirty="0"/>
              <a:t>state estimation is </a:t>
            </a:r>
            <a:r>
              <a:rPr lang="en-US" dirty="0" smtClean="0"/>
              <a:t>to </a:t>
            </a:r>
            <a:r>
              <a:rPr lang="en-US" dirty="0"/>
              <a:t>perform computer </a:t>
            </a:r>
            <a:r>
              <a:rPr lang="en-US" dirty="0" smtClean="0"/>
              <a:t>analysis of the network under</a:t>
            </a:r>
          </a:p>
          <a:p>
            <a:r>
              <a:rPr lang="en-US" dirty="0" smtClean="0"/>
              <a:t>the </a:t>
            </a:r>
            <a:r>
              <a:rPr lang="en-US" dirty="0"/>
              <a:t>conditions characterized by the current set of </a:t>
            </a:r>
            <a:r>
              <a:rPr lang="en-US" dirty="0" smtClean="0"/>
              <a:t>measurements. Linear least square</a:t>
            </a:r>
          </a:p>
          <a:p>
            <a:r>
              <a:rPr lang="en-US" dirty="0" smtClean="0"/>
              <a:t>Estimation.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8669" y="304800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96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7" name="Straight Connector 3076"/>
          <p:cNvCxnSpPr/>
          <p:nvPr/>
        </p:nvCxnSpPr>
        <p:spPr>
          <a:xfrm flipH="1">
            <a:off x="5334000" y="3429000"/>
            <a:ext cx="533400" cy="9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7894200" y="3429000"/>
            <a:ext cx="487800" cy="681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334000" y="3429000"/>
            <a:ext cx="533400" cy="681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D5BF4-C320-439F-A835-F02C9BC26B39}" type="datetime4">
              <a:rPr lang="en-US" smtClean="0"/>
              <a:t>August 2,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EEFF-0485-48E4-ACB4-F59372FC975B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HyperLoop Control System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8669" y="304800"/>
            <a:ext cx="3230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HyperLoop</a:t>
            </a:r>
            <a:r>
              <a:rPr lang="en-US" dirty="0" smtClean="0"/>
              <a:t> Transport System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838200"/>
            <a:ext cx="807182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 smtClean="0"/>
              <a:t>A 5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method to transport developed for inter-city travel.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A Low pressure tube (100 Pa)with a capsule/pod traveling at approximately the speed of sound.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The system utilizes Solar Energy and generates more power required for its daily operation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Each Pod levitates 2-10 cm using permanent magnets and an aluminum track.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The journey is a three phase path: 0-300mph, 300mph-750 mph-300 mph, 300-0 mph.</a:t>
            </a:r>
            <a:endParaRPr lang="en-US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455" y="4581227"/>
            <a:ext cx="4724400" cy="182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>
            <a:off x="5334000" y="4110986"/>
            <a:ext cx="3200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334000" y="2133600"/>
            <a:ext cx="0" cy="1981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67400" y="3429948"/>
            <a:ext cx="19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6065400" y="2819400"/>
            <a:ext cx="3354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7391400" y="2819400"/>
            <a:ext cx="3048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696200" y="3429000"/>
            <a:ext cx="19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2" name="Straight Connector 3071"/>
          <p:cNvCxnSpPr/>
          <p:nvPr/>
        </p:nvCxnSpPr>
        <p:spPr>
          <a:xfrm>
            <a:off x="6400800" y="28194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5334000" y="2821781"/>
            <a:ext cx="1066800" cy="9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9" name="TextBox 3078"/>
          <p:cNvSpPr txBox="1"/>
          <p:nvPr/>
        </p:nvSpPr>
        <p:spPr>
          <a:xfrm>
            <a:off x="5323220" y="1979711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mph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8382000" y="4119562"/>
            <a:ext cx="24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4889555" y="3276059"/>
            <a:ext cx="453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300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4880030" y="2667892"/>
            <a:ext cx="453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750</a:t>
            </a:r>
            <a:endParaRPr lang="en-US" sz="1400" dirty="0"/>
          </a:p>
        </p:txBody>
      </p:sp>
      <p:cxnSp>
        <p:nvCxnSpPr>
          <p:cNvPr id="44" name="Straight Connector 43"/>
          <p:cNvCxnSpPr/>
          <p:nvPr/>
        </p:nvCxnSpPr>
        <p:spPr>
          <a:xfrm flipH="1" flipV="1">
            <a:off x="6065400" y="3429948"/>
            <a:ext cx="15300" cy="131141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7696200" y="3443938"/>
            <a:ext cx="30600" cy="129117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2" name="TextBox 3081"/>
          <p:cNvSpPr txBox="1"/>
          <p:nvPr/>
        </p:nvSpPr>
        <p:spPr>
          <a:xfrm>
            <a:off x="4632464" y="4273450"/>
            <a:ext cx="1422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Local City Area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7728251" y="4296310"/>
            <a:ext cx="1422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Local City Area</a:t>
            </a:r>
            <a:endParaRPr lang="en-US" sz="1400" dirty="0"/>
          </a:p>
        </p:txBody>
      </p:sp>
      <p:pic>
        <p:nvPicPr>
          <p:cNvPr id="30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1" y="3576216"/>
            <a:ext cx="4247364" cy="228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2393628"/>
            <a:ext cx="47720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990600" y="6019800"/>
            <a:ext cx="224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HyperLoop</a:t>
            </a:r>
            <a:r>
              <a:rPr lang="en-US" sz="1400" dirty="0" smtClean="0"/>
              <a:t> Tube System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4385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70B4-F3EE-43A0-B026-5C98731CE7FD}" type="datetime4">
              <a:rPr lang="en-US" smtClean="0"/>
              <a:t>August 2,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EEFF-0485-48E4-ACB4-F59372FC975B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HyperLoop Control System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8669" y="304800"/>
            <a:ext cx="2896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Electromechanical Control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838200"/>
            <a:ext cx="797045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 smtClean="0"/>
              <a:t>The Levitation of the capsule is achieved with permanent magnets.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This magnetic array augments the magnetic field on a single side of the  array and at the same </a:t>
            </a:r>
          </a:p>
          <a:p>
            <a:r>
              <a:rPr lang="en-US" sz="1400" dirty="0" smtClean="0"/>
              <a:t>       time cancelling the field to near zero on the opposite side.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The capsule travels on a cushion of air.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The Thrust-core consist of a Linear Induction motor that aids in the acceleration for capsule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The Thrust-force is reversed this recharges the battery - Electrodynamic Suspension brakes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which is a fail safe mechanism. </a:t>
            </a:r>
            <a:endParaRPr lang="en-US" sz="1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69" y="2869883"/>
            <a:ext cx="5204033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208020"/>
            <a:ext cx="3314227" cy="278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00200" y="6009323"/>
            <a:ext cx="2149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Levitation &amp; Thrust-core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629400" y="6103618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EDS Brake System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4894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1392-8870-49F6-B568-FDC1D72C4324}" type="datetime4">
              <a:rPr lang="en-US" smtClean="0"/>
              <a:t>August 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HyperLoop Control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EEFF-0485-48E4-ACB4-F59372FC975B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8669" y="304800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Electrical &amp; Electronic Control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838200"/>
            <a:ext cx="839409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 smtClean="0"/>
              <a:t>Solar array on the outer surface of the tube will generate approximately 57 MW per year.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The battery array supports the acceleration and deceleration of the capsule.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These arrays provide storage of excess power during nonpeak periods that can be used 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during periods of peak usage. Backup power from the grid is required only when solar power 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is not available..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A Bottom-Top embedded design employs a wireless communication and state estimation control .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Environment -&gt; Sensors-&gt; Microcontrollers (data is shared) -&gt; Processor -&gt; Wireless communication.</a:t>
            </a:r>
            <a:endParaRPr lang="en-US" sz="1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590800"/>
            <a:ext cx="461474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533400" y="2453484"/>
            <a:ext cx="3733800" cy="36425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55270" y="5715000"/>
            <a:ext cx="403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MCU Distributed System using a CAN protocol.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9779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0054-EDAA-44A3-9C0F-7CE25F40AAF8}" type="datetime4">
              <a:rPr lang="en-US" smtClean="0"/>
              <a:t>August 2,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EEFF-0485-48E4-ACB4-F59372FC975B}" type="slidenum">
              <a:rPr lang="en-US" smtClean="0"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HyperLoop Control System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8669" y="30480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838200"/>
            <a:ext cx="841371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 smtClean="0"/>
              <a:t>A Cost effective transport system compared to proposed high speed train from San Francisco to LA .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This transport solution is environmentally sustainable and efficient.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The overall system controls are engineered to innovative robust embedded </a:t>
            </a:r>
            <a:r>
              <a:rPr lang="en-US" sz="1400" dirty="0" err="1" smtClean="0"/>
              <a:t>deisgns</a:t>
            </a:r>
            <a:r>
              <a:rPr lang="en-US" sz="1400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Compared with High Speed trains, the </a:t>
            </a:r>
            <a:r>
              <a:rPr lang="en-US" sz="1400" dirty="0" err="1" smtClean="0"/>
              <a:t>hyperloop</a:t>
            </a:r>
            <a:r>
              <a:rPr lang="en-US" sz="1400" dirty="0" smtClean="0"/>
              <a:t> solution requires less maintenance.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MIT and DELF </a:t>
            </a:r>
            <a:r>
              <a:rPr lang="en-US" sz="1400" dirty="0" err="1" smtClean="0"/>
              <a:t>HyperLoop</a:t>
            </a:r>
            <a:r>
              <a:rPr lang="en-US" sz="1400" dirty="0" smtClean="0"/>
              <a:t> Engineering Student teams designed two capsules we researched.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DELFT </a:t>
            </a:r>
            <a:r>
              <a:rPr lang="en-US" sz="1400" dirty="0" err="1" smtClean="0"/>
              <a:t>HyperLoop</a:t>
            </a:r>
            <a:r>
              <a:rPr lang="en-US" sz="1400" dirty="0" smtClean="0"/>
              <a:t> Capsule demo: </a:t>
            </a:r>
            <a:r>
              <a:rPr lang="en-US" sz="1400" dirty="0" smtClean="0">
                <a:hlinkClick r:id="rId2"/>
              </a:rPr>
              <a:t>https://www.youtube.com/watch?v=eP8Bz_XCIrk</a:t>
            </a:r>
            <a:r>
              <a:rPr lang="en-US" sz="1400" dirty="0" smtClean="0"/>
              <a:t>  .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2895600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91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362200"/>
            <a:ext cx="8229600" cy="1600200"/>
          </a:xfrm>
        </p:spPr>
        <p:txBody>
          <a:bodyPr/>
          <a:lstStyle/>
          <a:p>
            <a:r>
              <a:rPr lang="en-US" dirty="0" smtClean="0"/>
              <a:t>Back Up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1392-8870-49F6-B568-FDC1D72C4324}" type="datetime4">
              <a:rPr lang="en-US" smtClean="0"/>
              <a:t>August 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HyperLoop Control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EEFF-0485-48E4-ACB4-F59372FC975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8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1392-8870-49F6-B568-FDC1D72C4324}" type="datetime4">
              <a:rPr lang="en-US" smtClean="0"/>
              <a:t>August 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HyperLoop Control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EEFF-0485-48E4-ACB4-F59372FC975B}" type="slidenum">
              <a:rPr lang="en-US" smtClean="0"/>
              <a:t>7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7667625" cy="5330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48669" y="304800"/>
            <a:ext cx="397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Halbach</a:t>
            </a:r>
            <a:r>
              <a:rPr lang="en-US" dirty="0" smtClean="0"/>
              <a:t> Array – Permanent Magnets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58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971800" y="3899587"/>
            <a:ext cx="1233616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Displacement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495800" y="3899587"/>
            <a:ext cx="1219200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Temperature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676400" y="3895468"/>
            <a:ext cx="1005016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Levitation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78527" y="3886199"/>
            <a:ext cx="1169772" cy="3943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Air Pressure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091116" y="1075723"/>
            <a:ext cx="1204784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Processor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948616" y="2444579"/>
            <a:ext cx="914400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MCU5</a:t>
            </a:r>
            <a:endParaRPr lang="en-US" sz="1400" dirty="0"/>
          </a:p>
        </p:txBody>
      </p:sp>
      <p:sp>
        <p:nvSpPr>
          <p:cNvPr id="10" name="Rounded Rectangle 9"/>
          <p:cNvSpPr/>
          <p:nvPr/>
        </p:nvSpPr>
        <p:spPr>
          <a:xfrm>
            <a:off x="5500816" y="2444579"/>
            <a:ext cx="914400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MCU4</a:t>
            </a:r>
            <a:endParaRPr lang="en-US" sz="1400" dirty="0"/>
          </a:p>
        </p:txBody>
      </p:sp>
      <p:sp>
        <p:nvSpPr>
          <p:cNvPr id="11" name="Rounded Rectangle 10"/>
          <p:cNvSpPr/>
          <p:nvPr/>
        </p:nvSpPr>
        <p:spPr>
          <a:xfrm>
            <a:off x="2674208" y="2442519"/>
            <a:ext cx="914400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MCU2</a:t>
            </a:r>
            <a:endParaRPr lang="en-US" sz="1400" dirty="0"/>
          </a:p>
        </p:txBody>
      </p:sp>
      <p:sp>
        <p:nvSpPr>
          <p:cNvPr id="12" name="Rounded Rectangle 11"/>
          <p:cNvSpPr/>
          <p:nvPr/>
        </p:nvSpPr>
        <p:spPr>
          <a:xfrm>
            <a:off x="1169773" y="2442519"/>
            <a:ext cx="914400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MCU1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129216" y="2442519"/>
            <a:ext cx="914400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MCU3</a:t>
            </a:r>
            <a:endParaRPr lang="en-US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7315200" y="3886199"/>
            <a:ext cx="1157416" cy="3810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Virtual Interfaces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110416" y="3899587"/>
            <a:ext cx="914400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Brake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002" y="4724400"/>
            <a:ext cx="297180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916" y="4800600"/>
            <a:ext cx="297180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78527" y="3429000"/>
            <a:ext cx="859531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Sensors</a:t>
            </a:r>
            <a:endParaRPr lang="en-US" sz="14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178527" y="1981200"/>
            <a:ext cx="1598515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Microcontrollers</a:t>
            </a:r>
            <a:endParaRPr lang="en-US" sz="1400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178526" y="891057"/>
            <a:ext cx="1040674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Processor</a:t>
            </a:r>
            <a:endParaRPr lang="en-US" sz="14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1894702" y="4953000"/>
            <a:ext cx="633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Tube</a:t>
            </a:r>
            <a:endParaRPr lang="en-US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6772116" y="4967416"/>
            <a:ext cx="912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Capsule</a:t>
            </a:r>
            <a:endParaRPr lang="en-US" i="1" dirty="0"/>
          </a:p>
        </p:txBody>
      </p:sp>
      <p:cxnSp>
        <p:nvCxnSpPr>
          <p:cNvPr id="21" name="Straight Arrow Connector 20"/>
          <p:cNvCxnSpPr>
            <a:endCxn id="11" idx="1"/>
          </p:cNvCxnSpPr>
          <p:nvPr/>
        </p:nvCxnSpPr>
        <p:spPr>
          <a:xfrm flipV="1">
            <a:off x="2084173" y="2633019"/>
            <a:ext cx="590035" cy="206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029200" y="2639198"/>
            <a:ext cx="471616" cy="206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3"/>
            <a:endCxn id="9" idx="1"/>
          </p:cNvCxnSpPr>
          <p:nvPr/>
        </p:nvCxnSpPr>
        <p:spPr>
          <a:xfrm>
            <a:off x="6415216" y="2635079"/>
            <a:ext cx="533400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2"/>
            <a:endCxn id="4" idx="0"/>
          </p:cNvCxnSpPr>
          <p:nvPr/>
        </p:nvCxnSpPr>
        <p:spPr>
          <a:xfrm>
            <a:off x="3131408" y="2823519"/>
            <a:ext cx="457200" cy="1076068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3"/>
            <a:endCxn id="13" idx="1"/>
          </p:cNvCxnSpPr>
          <p:nvPr/>
        </p:nvCxnSpPr>
        <p:spPr>
          <a:xfrm>
            <a:off x="3588608" y="2633019"/>
            <a:ext cx="540608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12" idx="2"/>
          </p:cNvCxnSpPr>
          <p:nvPr/>
        </p:nvCxnSpPr>
        <p:spPr>
          <a:xfrm flipV="1">
            <a:off x="1083775" y="2823519"/>
            <a:ext cx="543198" cy="106268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6" idx="0"/>
          </p:cNvCxnSpPr>
          <p:nvPr/>
        </p:nvCxnSpPr>
        <p:spPr>
          <a:xfrm>
            <a:off x="1828800" y="2823519"/>
            <a:ext cx="350108" cy="1071949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2351902" y="2825580"/>
            <a:ext cx="619898" cy="1060619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16" idx="0"/>
          </p:cNvCxnSpPr>
          <p:nvPr/>
        </p:nvCxnSpPr>
        <p:spPr>
          <a:xfrm>
            <a:off x="6110416" y="2825580"/>
            <a:ext cx="457200" cy="1074007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10" idx="2"/>
          </p:cNvCxnSpPr>
          <p:nvPr/>
        </p:nvCxnSpPr>
        <p:spPr>
          <a:xfrm flipV="1">
            <a:off x="5181600" y="2825579"/>
            <a:ext cx="776416" cy="1074008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3" idx="2"/>
            <a:endCxn id="5" idx="0"/>
          </p:cNvCxnSpPr>
          <p:nvPr/>
        </p:nvCxnSpPr>
        <p:spPr>
          <a:xfrm>
            <a:off x="4586416" y="2823519"/>
            <a:ext cx="518984" cy="1076068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3733800" y="2825581"/>
            <a:ext cx="685800" cy="1074006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9" idx="2"/>
          </p:cNvCxnSpPr>
          <p:nvPr/>
        </p:nvCxnSpPr>
        <p:spPr>
          <a:xfrm flipV="1">
            <a:off x="6681916" y="2825579"/>
            <a:ext cx="723900" cy="106062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15" idx="0"/>
          </p:cNvCxnSpPr>
          <p:nvPr/>
        </p:nvCxnSpPr>
        <p:spPr>
          <a:xfrm>
            <a:off x="7543800" y="2825581"/>
            <a:ext cx="350108" cy="1060618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Straight Arrow Connector 1054"/>
          <p:cNvCxnSpPr/>
          <p:nvPr/>
        </p:nvCxnSpPr>
        <p:spPr>
          <a:xfrm flipV="1">
            <a:off x="1828800" y="1431325"/>
            <a:ext cx="2300416" cy="101325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3131408" y="1447800"/>
            <a:ext cx="1211992" cy="101325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4586416" y="1447800"/>
            <a:ext cx="0" cy="101325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H="1" flipV="1">
            <a:off x="5074508" y="1447800"/>
            <a:ext cx="883508" cy="99471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" idx="0"/>
          </p:cNvCxnSpPr>
          <p:nvPr/>
        </p:nvCxnSpPr>
        <p:spPr>
          <a:xfrm flipH="1" flipV="1">
            <a:off x="5265008" y="1431325"/>
            <a:ext cx="2140808" cy="101325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348669" y="304800"/>
            <a:ext cx="3183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MIT Communication Control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681916" y="533400"/>
            <a:ext cx="219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Distributed System</a:t>
            </a:r>
          </a:p>
          <a:p>
            <a:r>
              <a:rPr lang="en-US" dirty="0" smtClean="0"/>
              <a:t>With CAN 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50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1392-8870-49F6-B568-FDC1D72C4324}" type="datetime4">
              <a:rPr lang="en-US" smtClean="0"/>
              <a:t>August 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HyperLoop Control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EEFF-0485-48E4-ACB4-F59372FC975B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838200"/>
            <a:ext cx="5410200" cy="498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48669" y="304800"/>
            <a:ext cx="287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Employment Opportunity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71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1543</TotalTime>
  <Words>674</Words>
  <Application>Microsoft Office PowerPoint</Application>
  <PresentationFormat>On-screen Show (4:3)</PresentationFormat>
  <Paragraphs>123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Courier New</vt:lpstr>
      <vt:lpstr>Palatino Linotype</vt:lpstr>
      <vt:lpstr>Executive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 Up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keywords>CTPClassification=CTP_NWR:VisualMarkings=</cp:keywords>
  <cp:lastModifiedBy>Young, Lincoln H</cp:lastModifiedBy>
  <cp:revision>78</cp:revision>
  <dcterms:created xsi:type="dcterms:W3CDTF">2016-08-01T05:49:53Z</dcterms:created>
  <dcterms:modified xsi:type="dcterms:W3CDTF">2016-08-03T01:07:30Z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7fcc83ba-b6a2-4456-aff1-c3dd6523a26e</vt:lpwstr>
  </property>
  <property fmtid="{D5CDD505-2E9C-101B-9397-08002B2CF9AE}" pid="3" name="CTP_TimeStamp">
    <vt:lpwstr>2016-08-03 01:07:19Z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CTP_NWR</vt:lpwstr>
  </property>
</Properties>
</file>