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1" r:id="rId9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85714" autoAdjust="0"/>
  </p:normalViewPr>
  <p:slideViewPr>
    <p:cSldViewPr snapToGrid="0">
      <p:cViewPr varScale="1">
        <p:scale>
          <a:sx n="95" d="100"/>
          <a:sy n="95" d="100"/>
        </p:scale>
        <p:origin x="119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D02A8B-E3DF-4744-856E-330F1B7B79FA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AB52C4-2329-42A0-9003-50CDAE55D70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40745995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Stellen Sie sich vor, jemand fälscht eine Unterschrift auf einem Vertrag. Damit kann er sich einen Vorteil verschaffen - auf Kosten anderer. Genau darum geht es beim Straftatbestand der Urkundenfälschung im Schweizer Recht unter Artikel 251 StGB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1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100537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Urkundenfälschung bedeutet, eine Urkunde herzustellen, zu verfälschen oder eine echte Urkunde zu missbrauchen, um jemand anderen zu täuschen. Entscheidend ist immer die Täuschungsabsicht.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6081454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Geschützt wird das Vertrauen in die Echtheit von Urkunden. Ohne diesen Schutz könnten Verträge, Ausweise oder amtliche Dokumente ihren Wert verlieren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72067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Urkundenfälschung ist ein Verbrechen. Die Strafe: Freiheitsstrafe bis zu 5 Jahren oder Geldstrafe. Die Schwere zeigt, wie ernst der Gesetzgeber diese Tat nimmt.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4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5464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Ein paar typische Fälle: eine gefälschte Unterschrift, ein gefälschter Arztzeugnis, oder die Manipulation eines digitalen Vertrags. All das fällt unter Urkundenfälschung.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3031192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Wichtig ist auch, was keine Urkundenfälschung darstellt. Eine </a:t>
            </a:r>
            <a:r>
              <a:rPr lang="de-DE" dirty="0" err="1"/>
              <a:t>blosse</a:t>
            </a:r>
            <a:r>
              <a:rPr lang="de-DE" dirty="0"/>
              <a:t> Lüge ohne Dokument fällt nicht darunter. Auch ein privater Zettel ohne Beweisfunktion ist keine Urkunde. Entscheidend bleibt die Täuschungsabsicht mit einem Dokument, das rechtlich relevant wirkt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6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7928650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Heute spielt auch die digitale Urkundenfälschung eine </a:t>
            </a:r>
            <a:r>
              <a:rPr lang="de-DE" dirty="0" err="1"/>
              <a:t>grosse</a:t>
            </a:r>
            <a:r>
              <a:rPr lang="de-DE" dirty="0"/>
              <a:t> Rolle. Gefälschte PDF-Verträge, manipulierte E-Mails oder auch der Missbrauch elektronischer Signaturen fallen genauso unter den Straftatbestand. Das zeigt die Aktualität des Themas.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7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8355410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Zusammengefasst: Urkundenfälschung schützt das Vertrauen in unsere Dokumente. Wer sie begeht, riskiert hohe Strafen - und vor allem das Vertrauen der Gesellschaft.</a:t>
            </a:r>
            <a:endParaRPr lang="de-CH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2AB52C4-2329-42A0-9003-50CDAE55D709}" type="slidenum">
              <a:rPr lang="de-CH" smtClean="0"/>
              <a:t>8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63218149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A6044D3-D636-F69A-5E80-2238A47E6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47FE5E4E-ECD0-F177-3F31-B7799459BC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94E8DF5-03EE-25F9-40F0-5A5CB7F5AB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EB1D776-B7C4-EEDA-9754-BB442B2257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B5BC4D8-312E-E064-F61B-7282BC6B3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952588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6F5830-0BA9-6CC5-3ABB-5CE62A2226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73E3E0E5-2575-8DA8-190F-66E91A46B7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9E18207-7C17-5497-DD88-CFD48A7CD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AF05C3F3-B6F8-D4BC-FC77-44B5E40D63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1F8AB1-EB8C-E417-1E80-E655B3A632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491375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0912C81F-4D28-24AC-238A-61C5FFE7F5E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FB77FAF4-0606-85FA-A51A-275BEB5E7F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7A31615-A709-BECC-C81B-EFC986FCB3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6E067B4-E0C0-BFED-CEB6-E5AE044429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03481BCA-598D-67D2-E8A2-07256D00DA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72878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1ABBC4F-5ECD-F19F-E582-DBBB1BEB3C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A1E385E-A5EC-DE12-C518-540C0F5389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24012BD-19D8-8F07-63EB-F6FD143F4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584A1CEE-F442-A7DD-6595-A2967E8556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A10C2D1-6152-38AF-BA90-D803BAEC6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240290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13F136-F842-2594-7ECF-8A7820AEC0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02AEB66E-54F2-65EF-CA0E-9FC2FC5DF39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416740D-4E50-80DD-BF96-4A71CC44E0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82498BCB-7684-72AF-30F1-9892760D24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BE136E31-F5AB-8994-0E96-ECE0A5CB4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081102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EBF1E2E-0AF3-407E-736B-EE183AB8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E635C36-A00C-9986-CE57-A28ED5B1D53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C6E109E0-BF2C-D654-C16A-947430EF248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073FDC9-A3E8-124E-5185-6FEBB002C0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F4B30A38-990F-D003-E59B-6C08FFF85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C7C5C81-26F3-73DB-85FD-82B4054B16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4795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85A1FB8-4BAD-DF9D-654C-9E77E2ED2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E17772A6-A25E-6CD2-73A9-BB760D13A9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D04B44CF-2906-37D0-E4A9-49DB8C21E89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E0FE42AF-DB73-2FA5-3E26-2D3525FD2F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AAD5026E-BF36-EF3B-870E-02916F639C2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6091D2A0-CE24-6D10-0031-53E5FD4181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A10A492B-7AA1-4548-6863-55DF7F492D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126E6CB1-78DF-F008-EB69-F6D4B79A6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78615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C373707-5F1D-5FF0-6007-D4CAEC673C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48FD0EAF-A14E-045B-A16C-ABFED17D0C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2A6EB4D-BEC1-E053-B9EF-929953FA7F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3F24DD61-A800-02CE-5F40-9F506E467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987706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BFECEAF-FD20-1E09-EB7D-3B3C61A9DA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19F0400A-2313-AFEF-79E2-48DB370AA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2DA2BB1D-1147-4337-7337-2C10F7981B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710485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BB21DAC-602C-F77F-3CE3-3C938BD20F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9177CE8-C5CD-C280-4F83-60D97CF0614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4E6DD6C-2718-4D74-4E9B-3794B8B2B3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154B48AF-42FC-504C-3DEB-185C09EDA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721E6C34-534F-F8A5-0365-9AA65242A2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19C851-DA25-1611-66FE-77329CBEE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107380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AFD08DF-A7DD-D6C4-A6FA-5499D2697F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6F697588-61DB-0A78-5F9D-952D29D46F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027E58C0-680F-F3D1-EF4F-50C89F19BF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77FF5054-BB1F-E907-C4BE-B64226958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291EB49-8C13-C511-B45F-B9C2D37CB2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90EF72B-DB3C-BD8E-B655-DEFBF2E707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90370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9C3C4834-1BD8-22BC-2670-87D6A1FB48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de-CH"/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625603BD-42C6-561D-3E9D-F7026D285F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CA37A1A6-D966-59F4-9D85-864C6563D6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41443B-956A-48F3-B0AB-83E945C8DF1D}" type="datetimeFigureOut">
              <a:rPr lang="de-CH" smtClean="0"/>
              <a:t>30.09.2025</a:t>
            </a:fld>
            <a:endParaRPr lang="de-CH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77174D40-5D26-5009-C14A-4B9B2E97B3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4DD451A0-26A5-CF47-44FD-D33B0FDE851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7E7FB66-F50A-4928-BD62-CCCDA5BBD199}" type="slidenum">
              <a:rPr lang="de-CH" smtClean="0"/>
              <a:t>‹Nr.›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351072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sv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svg"/><Relationship Id="rId5" Type="http://schemas.openxmlformats.org/officeDocument/2006/relationships/image" Target="../media/image21.png"/><Relationship Id="rId4" Type="http://schemas.openxmlformats.org/officeDocument/2006/relationships/image" Target="../media/image20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5AE9FC70-8A26-4CF2-8E04-EBDADB8B81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9CB703-C563-4F1F-BF28-83C06E978C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81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BCD1CF-76E6-7118-7B08-AD0030EAF4B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07000" y="583345"/>
            <a:ext cx="5833787" cy="2274155"/>
          </a:xfrm>
        </p:spPr>
        <p:txBody>
          <a:bodyPr anchor="b">
            <a:normAutofit/>
          </a:bodyPr>
          <a:lstStyle/>
          <a:p>
            <a:pPr algn="r"/>
            <a:r>
              <a:rPr lang="de-DE" sz="5600">
                <a:solidFill>
                  <a:srgbClr val="FFFFFF"/>
                </a:solidFill>
              </a:rPr>
              <a:t>Urkundenfälschung</a:t>
            </a:r>
            <a:endParaRPr lang="de-CH" sz="5600">
              <a:solidFill>
                <a:srgbClr val="FFFFFF"/>
              </a:solidFill>
            </a:endParaRP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C402D4F-4974-D69F-B2D0-8DF3F6CA52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06993" y="3123651"/>
            <a:ext cx="5833787" cy="1811206"/>
          </a:xfrm>
        </p:spPr>
        <p:txBody>
          <a:bodyPr>
            <a:normAutofit/>
          </a:bodyPr>
          <a:lstStyle/>
          <a:p>
            <a:pPr algn="r"/>
            <a:r>
              <a:rPr lang="de-DE" sz="2000">
                <a:solidFill>
                  <a:srgbClr val="FFFFFF"/>
                </a:solidFill>
              </a:rPr>
              <a:t>Art. 251 StGB</a:t>
            </a:r>
          </a:p>
          <a:p>
            <a:pPr algn="r"/>
            <a:endParaRPr lang="de-DE" sz="2000">
              <a:solidFill>
                <a:srgbClr val="FFFFFF"/>
              </a:solidFill>
            </a:endParaRPr>
          </a:p>
          <a:p>
            <a:pPr algn="r"/>
            <a:r>
              <a:rPr lang="de-CH" sz="2000">
                <a:solidFill>
                  <a:srgbClr val="FFFFFF"/>
                </a:solidFill>
              </a:rPr>
              <a:t>Präsentation von Matteo Bosshard</a:t>
            </a:r>
            <a:endParaRPr lang="de-DE" sz="2000">
              <a:solidFill>
                <a:srgbClr val="FFFFFF"/>
              </a:solidFill>
            </a:endParaRPr>
          </a:p>
        </p:txBody>
      </p:sp>
      <p:sp>
        <p:nvSpPr>
          <p:cNvPr id="14" name="Graphic 13">
            <a:extLst>
              <a:ext uri="{FF2B5EF4-FFF2-40B4-BE49-F238E27FC236}">
                <a16:creationId xmlns:a16="http://schemas.microsoft.com/office/drawing/2014/main" id="{C5CB530E-515E-412C-9DF1-5F8FFBD6F3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29041" y="2597379"/>
            <a:ext cx="139039" cy="139039"/>
          </a:xfrm>
          <a:custGeom>
            <a:avLst/>
            <a:gdLst>
              <a:gd name="connsiteX0" fmla="*/ 129602 w 139039"/>
              <a:gd name="connsiteY0" fmla="*/ 60082 h 139039"/>
              <a:gd name="connsiteX1" fmla="*/ 78957 w 139039"/>
              <a:gd name="connsiteY1" fmla="*/ 60082 h 139039"/>
              <a:gd name="connsiteX2" fmla="*/ 78957 w 139039"/>
              <a:gd name="connsiteY2" fmla="*/ 9437 h 139039"/>
              <a:gd name="connsiteX3" fmla="*/ 69520 w 139039"/>
              <a:gd name="connsiteY3" fmla="*/ 0 h 139039"/>
              <a:gd name="connsiteX4" fmla="*/ 60082 w 139039"/>
              <a:gd name="connsiteY4" fmla="*/ 9437 h 139039"/>
              <a:gd name="connsiteX5" fmla="*/ 60082 w 139039"/>
              <a:gd name="connsiteY5" fmla="*/ 60082 h 139039"/>
              <a:gd name="connsiteX6" fmla="*/ 9437 w 139039"/>
              <a:gd name="connsiteY6" fmla="*/ 60082 h 139039"/>
              <a:gd name="connsiteX7" fmla="*/ 0 w 139039"/>
              <a:gd name="connsiteY7" fmla="*/ 69520 h 139039"/>
              <a:gd name="connsiteX8" fmla="*/ 9437 w 139039"/>
              <a:gd name="connsiteY8" fmla="*/ 78957 h 139039"/>
              <a:gd name="connsiteX9" fmla="*/ 60082 w 139039"/>
              <a:gd name="connsiteY9" fmla="*/ 78957 h 139039"/>
              <a:gd name="connsiteX10" fmla="*/ 60082 w 139039"/>
              <a:gd name="connsiteY10" fmla="*/ 129602 h 139039"/>
              <a:gd name="connsiteX11" fmla="*/ 69520 w 139039"/>
              <a:gd name="connsiteY11" fmla="*/ 139039 h 139039"/>
              <a:gd name="connsiteX12" fmla="*/ 78957 w 139039"/>
              <a:gd name="connsiteY12" fmla="*/ 129602 h 139039"/>
              <a:gd name="connsiteX13" fmla="*/ 78957 w 139039"/>
              <a:gd name="connsiteY13" fmla="*/ 78957 h 139039"/>
              <a:gd name="connsiteX14" fmla="*/ 129602 w 139039"/>
              <a:gd name="connsiteY14" fmla="*/ 78957 h 139039"/>
              <a:gd name="connsiteX15" fmla="*/ 139039 w 139039"/>
              <a:gd name="connsiteY15" fmla="*/ 69520 h 139039"/>
              <a:gd name="connsiteX16" fmla="*/ 129602 w 139039"/>
              <a:gd name="connsiteY16" fmla="*/ 60082 h 1390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39039" h="139039">
                <a:moveTo>
                  <a:pt x="129602" y="60082"/>
                </a:moveTo>
                <a:lnTo>
                  <a:pt x="78957" y="60082"/>
                </a:lnTo>
                <a:lnTo>
                  <a:pt x="78957" y="9437"/>
                </a:lnTo>
                <a:cubicBezTo>
                  <a:pt x="78957" y="4225"/>
                  <a:pt x="74731" y="0"/>
                  <a:pt x="69520" y="0"/>
                </a:cubicBezTo>
                <a:cubicBezTo>
                  <a:pt x="64308" y="0"/>
                  <a:pt x="60082" y="4225"/>
                  <a:pt x="60082" y="9437"/>
                </a:cubicBezTo>
                <a:lnTo>
                  <a:pt x="60082" y="60082"/>
                </a:lnTo>
                <a:lnTo>
                  <a:pt x="9437" y="60082"/>
                </a:lnTo>
                <a:cubicBezTo>
                  <a:pt x="4225" y="60082"/>
                  <a:pt x="0" y="64308"/>
                  <a:pt x="0" y="69520"/>
                </a:cubicBezTo>
                <a:cubicBezTo>
                  <a:pt x="0" y="74731"/>
                  <a:pt x="4225" y="78957"/>
                  <a:pt x="9437" y="78957"/>
                </a:cubicBezTo>
                <a:lnTo>
                  <a:pt x="60082" y="78957"/>
                </a:lnTo>
                <a:lnTo>
                  <a:pt x="60082" y="129602"/>
                </a:lnTo>
                <a:cubicBezTo>
                  <a:pt x="60082" y="134814"/>
                  <a:pt x="64308" y="139039"/>
                  <a:pt x="69520" y="139039"/>
                </a:cubicBezTo>
                <a:cubicBezTo>
                  <a:pt x="74731" y="139039"/>
                  <a:pt x="78957" y="134814"/>
                  <a:pt x="78957" y="129602"/>
                </a:cubicBezTo>
                <a:lnTo>
                  <a:pt x="78957" y="78957"/>
                </a:lnTo>
                <a:lnTo>
                  <a:pt x="129602" y="78957"/>
                </a:lnTo>
                <a:cubicBezTo>
                  <a:pt x="134814" y="78957"/>
                  <a:pt x="139039" y="74731"/>
                  <a:pt x="139039" y="69520"/>
                </a:cubicBezTo>
                <a:cubicBezTo>
                  <a:pt x="139039" y="64308"/>
                  <a:pt x="134814" y="60082"/>
                  <a:pt x="129602" y="60082"/>
                </a:cubicBezTo>
                <a:close/>
              </a:path>
            </a:pathLst>
          </a:custGeom>
          <a:solidFill>
            <a:srgbClr val="FFFFFF"/>
          </a:solidFill>
          <a:ln w="603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56114" y="3503032"/>
            <a:ext cx="0" cy="334609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32F2053D-62D8-9231-6B7F-46608DE8C6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508391" y="2814239"/>
            <a:ext cx="3217333" cy="3217333"/>
          </a:xfrm>
          <a:prstGeom prst="rect">
            <a:avLst/>
          </a:prstGeom>
        </p:spPr>
      </p:pic>
      <p:sp>
        <p:nvSpPr>
          <p:cNvPr id="18" name="Graphic 12">
            <a:extLst>
              <a:ext uri="{FF2B5EF4-FFF2-40B4-BE49-F238E27FC236}">
                <a16:creationId xmlns:a16="http://schemas.microsoft.com/office/drawing/2014/main" id="{712D4376-A578-4FF1-94FC-245E7A6A48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821" y="2826674"/>
            <a:ext cx="91138" cy="91138"/>
          </a:xfrm>
          <a:custGeom>
            <a:avLst/>
            <a:gdLst>
              <a:gd name="connsiteX0" fmla="*/ 91138 w 91138"/>
              <a:gd name="connsiteY0" fmla="*/ 45569 h 91138"/>
              <a:gd name="connsiteX1" fmla="*/ 45569 w 91138"/>
              <a:gd name="connsiteY1" fmla="*/ 91138 h 91138"/>
              <a:gd name="connsiteX2" fmla="*/ 0 w 91138"/>
              <a:gd name="connsiteY2" fmla="*/ 45569 h 91138"/>
              <a:gd name="connsiteX3" fmla="*/ 45569 w 91138"/>
              <a:gd name="connsiteY3" fmla="*/ 0 h 91138"/>
              <a:gd name="connsiteX4" fmla="*/ 91138 w 91138"/>
              <a:gd name="connsiteY4" fmla="*/ 45569 h 911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138" h="91138">
                <a:moveTo>
                  <a:pt x="91138" y="45569"/>
                </a:moveTo>
                <a:cubicBezTo>
                  <a:pt x="91138" y="70736"/>
                  <a:pt x="70736" y="91138"/>
                  <a:pt x="45569" y="91138"/>
                </a:cubicBezTo>
                <a:cubicBezTo>
                  <a:pt x="20402" y="91138"/>
                  <a:pt x="0" y="70736"/>
                  <a:pt x="0" y="45569"/>
                </a:cubicBezTo>
                <a:cubicBezTo>
                  <a:pt x="0" y="20402"/>
                  <a:pt x="20402" y="0"/>
                  <a:pt x="45569" y="0"/>
                </a:cubicBezTo>
                <a:cubicBezTo>
                  <a:pt x="70736" y="0"/>
                  <a:pt x="91138" y="20402"/>
                  <a:pt x="91138" y="45569"/>
                </a:cubicBezTo>
                <a:close/>
              </a:path>
            </a:pathLst>
          </a:custGeom>
          <a:solidFill>
            <a:srgbClr val="FFFFFF"/>
          </a:solidFill>
          <a:ln w="422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20" name="Graphic 15">
            <a:extLst>
              <a:ext uri="{FF2B5EF4-FFF2-40B4-BE49-F238E27FC236}">
                <a16:creationId xmlns:a16="http://schemas.microsoft.com/office/drawing/2014/main" id="{AEA7509D-F04F-40CB-A0B3-EEF16499CC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269869" y="6109391"/>
            <a:ext cx="127714" cy="127714"/>
          </a:xfrm>
          <a:custGeom>
            <a:avLst/>
            <a:gdLst>
              <a:gd name="connsiteX0" fmla="*/ 63857 w 127714"/>
              <a:gd name="connsiteY0" fmla="*/ 18874 h 127714"/>
              <a:gd name="connsiteX1" fmla="*/ 108840 w 127714"/>
              <a:gd name="connsiteY1" fmla="*/ 63857 h 127714"/>
              <a:gd name="connsiteX2" fmla="*/ 63857 w 127714"/>
              <a:gd name="connsiteY2" fmla="*/ 108840 h 127714"/>
              <a:gd name="connsiteX3" fmla="*/ 18874 w 127714"/>
              <a:gd name="connsiteY3" fmla="*/ 63857 h 127714"/>
              <a:gd name="connsiteX4" fmla="*/ 63857 w 127714"/>
              <a:gd name="connsiteY4" fmla="*/ 18874 h 127714"/>
              <a:gd name="connsiteX5" fmla="*/ 63857 w 127714"/>
              <a:gd name="connsiteY5" fmla="*/ 0 h 127714"/>
              <a:gd name="connsiteX6" fmla="*/ 0 w 127714"/>
              <a:gd name="connsiteY6" fmla="*/ 63857 h 127714"/>
              <a:gd name="connsiteX7" fmla="*/ 63857 w 127714"/>
              <a:gd name="connsiteY7" fmla="*/ 127714 h 127714"/>
              <a:gd name="connsiteX8" fmla="*/ 127714 w 127714"/>
              <a:gd name="connsiteY8" fmla="*/ 63857 h 127714"/>
              <a:gd name="connsiteX9" fmla="*/ 63857 w 127714"/>
              <a:gd name="connsiteY9" fmla="*/ 0 h 12771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7714" h="127714">
                <a:moveTo>
                  <a:pt x="63857" y="18874"/>
                </a:moveTo>
                <a:cubicBezTo>
                  <a:pt x="88700" y="18874"/>
                  <a:pt x="108840" y="39014"/>
                  <a:pt x="108840" y="63857"/>
                </a:cubicBezTo>
                <a:cubicBezTo>
                  <a:pt x="108840" y="88700"/>
                  <a:pt x="88700" y="108840"/>
                  <a:pt x="63857" y="108840"/>
                </a:cubicBezTo>
                <a:cubicBezTo>
                  <a:pt x="39014" y="108840"/>
                  <a:pt x="18874" y="88700"/>
                  <a:pt x="18874" y="63857"/>
                </a:cubicBezTo>
                <a:cubicBezTo>
                  <a:pt x="18898" y="39024"/>
                  <a:pt x="39024" y="18898"/>
                  <a:pt x="63857" y="18874"/>
                </a:cubicBezTo>
                <a:moveTo>
                  <a:pt x="63857" y="0"/>
                </a:moveTo>
                <a:cubicBezTo>
                  <a:pt x="28590" y="0"/>
                  <a:pt x="0" y="28590"/>
                  <a:pt x="0" y="63857"/>
                </a:cubicBezTo>
                <a:cubicBezTo>
                  <a:pt x="0" y="99124"/>
                  <a:pt x="28590" y="127714"/>
                  <a:pt x="63857" y="127714"/>
                </a:cubicBezTo>
                <a:cubicBezTo>
                  <a:pt x="99124" y="127714"/>
                  <a:pt x="127714" y="99124"/>
                  <a:pt x="127714" y="63857"/>
                </a:cubicBezTo>
                <a:cubicBezTo>
                  <a:pt x="127714" y="28590"/>
                  <a:pt x="99124" y="0"/>
                  <a:pt x="63857" y="0"/>
                </a:cubicBezTo>
                <a:close/>
              </a:path>
            </a:pathLst>
          </a:custGeom>
          <a:solidFill>
            <a:srgbClr val="FFFFFF"/>
          </a:solidFill>
          <a:ln w="610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200585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D663F3FE-14B5-3D5C-8417-EA5BED6B08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5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3900"/>
              <a:t>Definition Urkundenfälschung</a:t>
            </a:r>
            <a:endParaRPr lang="de-CH" sz="390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9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0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9" name="Grafik 8">
            <a:extLst>
              <a:ext uri="{FF2B5EF4-FFF2-40B4-BE49-F238E27FC236}">
                <a16:creationId xmlns:a16="http://schemas.microsoft.com/office/drawing/2014/main" id="{6BC3D68C-8DBE-3A85-BB00-3B572B9037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31E0F337-C2DF-2713-C957-CF4434FE65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Herstellen einer falschen Urkunde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Verfälschen einer echten Urkunde</a:t>
            </a:r>
          </a:p>
          <a:p>
            <a:r>
              <a:rPr lang="de-CH" sz="2000">
                <a:solidFill>
                  <a:schemeClr val="tx1">
                    <a:alpha val="80000"/>
                  </a:schemeClr>
                </a:solidFill>
              </a:rPr>
              <a:t>Gebrauch zur Täuschung</a:t>
            </a:r>
          </a:p>
          <a:p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025196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899E7107-588F-4C6E-69E3-01A5AF590C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5600"/>
              <a:t>Schutzgut</a:t>
            </a:r>
            <a:endParaRPr lang="de-CH" sz="5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5DAE627-36BD-1021-DAF1-C7AD7C8160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CF0538EB-B924-AF0D-7367-7E619B2838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de-DE" sz="2000"/>
              <a:t>Vertrauen in Urkunden</a:t>
            </a:r>
          </a:p>
          <a:p>
            <a:r>
              <a:rPr lang="de-DE" sz="2000"/>
              <a:t>Ausweise &amp; amtliche Dokumente können Wert verlieren</a:t>
            </a:r>
            <a:endParaRPr lang="de-CH" sz="2000"/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2EE0BA40-29C6-FC68-5D85-80A59C38CAB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058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83DA622C-D389-4C6E-9080-F950C54B2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FA9B6C6-A247-48A8-9A1C-1E36FA9456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6CDC0B7-1815-CFC9-6773-00AE2356EC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00136" y="590062"/>
            <a:ext cx="5141964" cy="2838938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5600">
                <a:solidFill>
                  <a:srgbClr val="FFFFFF"/>
                </a:solidFill>
              </a:rPr>
              <a:t>Strafandrohung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010C173-2000-7114-EA98-F8C135D8D7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00136" y="3505199"/>
            <a:ext cx="5141949" cy="11981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000">
                <a:solidFill>
                  <a:srgbClr val="FFFFFF"/>
                </a:solidFill>
              </a:rPr>
              <a:t>Bis 5 Jahre Freiheitsstrafe oder Geldstrafe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24C9892-4FC5-4D5C-874F-7AF2B10DD4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1794" y="1931746"/>
            <a:ext cx="465456" cy="581432"/>
            <a:chOff x="6741794" y="1931746"/>
            <a:chExt cx="465456" cy="581432"/>
          </a:xfrm>
          <a:solidFill>
            <a:srgbClr val="FFFFFF"/>
          </a:solidFill>
        </p:grpSpPr>
        <p:sp>
          <p:nvSpPr>
            <p:cNvPr id="17" name="Graphic 13">
              <a:extLst>
                <a:ext uri="{FF2B5EF4-FFF2-40B4-BE49-F238E27FC236}">
                  <a16:creationId xmlns:a16="http://schemas.microsoft.com/office/drawing/2014/main" id="{C5CB530E-515E-412C-9DF1-5F8FFBD6F38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57334" y="1931746"/>
              <a:ext cx="139038" cy="139038"/>
            </a:xfrm>
            <a:custGeom>
              <a:avLst/>
              <a:gdLst>
                <a:gd name="connsiteX0" fmla="*/ 129601 w 139038"/>
                <a:gd name="connsiteY0" fmla="*/ 60082 h 139038"/>
                <a:gd name="connsiteX1" fmla="*/ 78956 w 139038"/>
                <a:gd name="connsiteY1" fmla="*/ 60082 h 139038"/>
                <a:gd name="connsiteX2" fmla="*/ 78956 w 139038"/>
                <a:gd name="connsiteY2" fmla="*/ 9437 h 139038"/>
                <a:gd name="connsiteX3" fmla="*/ 69519 w 139038"/>
                <a:gd name="connsiteY3" fmla="*/ 0 h 139038"/>
                <a:gd name="connsiteX4" fmla="*/ 60082 w 139038"/>
                <a:gd name="connsiteY4" fmla="*/ 9437 h 139038"/>
                <a:gd name="connsiteX5" fmla="*/ 60082 w 139038"/>
                <a:gd name="connsiteY5" fmla="*/ 60082 h 139038"/>
                <a:gd name="connsiteX6" fmla="*/ 9437 w 139038"/>
                <a:gd name="connsiteY6" fmla="*/ 60082 h 139038"/>
                <a:gd name="connsiteX7" fmla="*/ 0 w 139038"/>
                <a:gd name="connsiteY7" fmla="*/ 69519 h 139038"/>
                <a:gd name="connsiteX8" fmla="*/ 9437 w 139038"/>
                <a:gd name="connsiteY8" fmla="*/ 78956 h 139038"/>
                <a:gd name="connsiteX9" fmla="*/ 60082 w 139038"/>
                <a:gd name="connsiteY9" fmla="*/ 78956 h 139038"/>
                <a:gd name="connsiteX10" fmla="*/ 60082 w 139038"/>
                <a:gd name="connsiteY10" fmla="*/ 129601 h 139038"/>
                <a:gd name="connsiteX11" fmla="*/ 69519 w 139038"/>
                <a:gd name="connsiteY11" fmla="*/ 139038 h 139038"/>
                <a:gd name="connsiteX12" fmla="*/ 78956 w 139038"/>
                <a:gd name="connsiteY12" fmla="*/ 129601 h 139038"/>
                <a:gd name="connsiteX13" fmla="*/ 78956 w 139038"/>
                <a:gd name="connsiteY13" fmla="*/ 78956 h 139038"/>
                <a:gd name="connsiteX14" fmla="*/ 129601 w 139038"/>
                <a:gd name="connsiteY14" fmla="*/ 78956 h 139038"/>
                <a:gd name="connsiteX15" fmla="*/ 139038 w 139038"/>
                <a:gd name="connsiteY15" fmla="*/ 69519 h 139038"/>
                <a:gd name="connsiteX16" fmla="*/ 129601 w 139038"/>
                <a:gd name="connsiteY16" fmla="*/ 60082 h 1390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39038" h="139038">
                  <a:moveTo>
                    <a:pt x="129601" y="60082"/>
                  </a:moveTo>
                  <a:lnTo>
                    <a:pt x="78956" y="60082"/>
                  </a:lnTo>
                  <a:lnTo>
                    <a:pt x="78956" y="9437"/>
                  </a:lnTo>
                  <a:cubicBezTo>
                    <a:pt x="78956" y="4225"/>
                    <a:pt x="74731" y="0"/>
                    <a:pt x="69519" y="0"/>
                  </a:cubicBezTo>
                  <a:cubicBezTo>
                    <a:pt x="64307" y="0"/>
                    <a:pt x="60082" y="4225"/>
                    <a:pt x="60082" y="9437"/>
                  </a:cubicBezTo>
                  <a:lnTo>
                    <a:pt x="60082" y="60082"/>
                  </a:lnTo>
                  <a:lnTo>
                    <a:pt x="9437" y="60082"/>
                  </a:lnTo>
                  <a:cubicBezTo>
                    <a:pt x="4225" y="60082"/>
                    <a:pt x="0" y="64307"/>
                    <a:pt x="0" y="69519"/>
                  </a:cubicBezTo>
                  <a:cubicBezTo>
                    <a:pt x="0" y="74731"/>
                    <a:pt x="4225" y="78956"/>
                    <a:pt x="9437" y="78956"/>
                  </a:cubicBezTo>
                  <a:lnTo>
                    <a:pt x="60082" y="78956"/>
                  </a:lnTo>
                  <a:lnTo>
                    <a:pt x="60082" y="129601"/>
                  </a:lnTo>
                  <a:cubicBezTo>
                    <a:pt x="60082" y="134813"/>
                    <a:pt x="64307" y="139038"/>
                    <a:pt x="69519" y="139038"/>
                  </a:cubicBezTo>
                  <a:cubicBezTo>
                    <a:pt x="74731" y="139038"/>
                    <a:pt x="78956" y="134813"/>
                    <a:pt x="78956" y="129601"/>
                  </a:cubicBezTo>
                  <a:lnTo>
                    <a:pt x="78956" y="78956"/>
                  </a:lnTo>
                  <a:lnTo>
                    <a:pt x="129601" y="78956"/>
                  </a:lnTo>
                  <a:cubicBezTo>
                    <a:pt x="134813" y="78956"/>
                    <a:pt x="139038" y="74731"/>
                    <a:pt x="139038" y="69519"/>
                  </a:cubicBezTo>
                  <a:cubicBezTo>
                    <a:pt x="139038" y="64307"/>
                    <a:pt x="134813" y="60082"/>
                    <a:pt x="129601" y="60082"/>
                  </a:cubicBezTo>
                  <a:close/>
                </a:path>
              </a:pathLst>
            </a:custGeom>
            <a:grpFill/>
            <a:ln w="603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8" name="Graphic 12">
              <a:extLst>
                <a:ext uri="{FF2B5EF4-FFF2-40B4-BE49-F238E27FC236}">
                  <a16:creationId xmlns:a16="http://schemas.microsoft.com/office/drawing/2014/main" id="{712D4376-A578-4FF1-94FC-245E7A6A48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116112" y="2141584"/>
              <a:ext cx="91138" cy="91138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grpFill/>
            <a:ln w="422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  <p:sp>
          <p:nvSpPr>
            <p:cNvPr id="19" name="Graphic 15">
              <a:extLst>
                <a:ext uri="{FF2B5EF4-FFF2-40B4-BE49-F238E27FC236}">
                  <a16:creationId xmlns:a16="http://schemas.microsoft.com/office/drawing/2014/main" id="{AEA7509D-F04F-40CB-A0B3-EEF16499CC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1794" y="2385465"/>
              <a:ext cx="127713" cy="127713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grpFill/>
            <a:ln w="610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rgbClr val="FFFFFF"/>
                </a:solidFill>
              </a:endParaRPr>
            </a:p>
          </p:txBody>
        </p:sp>
      </p:grpSp>
      <p:pic>
        <p:nvPicPr>
          <p:cNvPr id="7" name="Grafik 6">
            <a:extLst>
              <a:ext uri="{FF2B5EF4-FFF2-40B4-BE49-F238E27FC236}">
                <a16:creationId xmlns:a16="http://schemas.microsoft.com/office/drawing/2014/main" id="{E9F2F5AE-55D4-9095-7901-7B23D7F625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974642" y="498958"/>
            <a:ext cx="2718375" cy="2718375"/>
          </a:xfrm>
          <a:prstGeom prst="rect">
            <a:avLst/>
          </a:prstGeom>
        </p:spPr>
      </p:pic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6020367-4FD5-4596-8E10-C5F095CD8D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75145" y="3496322"/>
            <a:ext cx="0" cy="3352800"/>
          </a:xfrm>
          <a:prstGeom prst="line">
            <a:avLst/>
          </a:prstGeom>
          <a:ln w="25400" cap="sq">
            <a:solidFill>
              <a:srgbClr val="FFFFFF"/>
            </a:soli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Grafik 4">
            <a:extLst>
              <a:ext uri="{FF2B5EF4-FFF2-40B4-BE49-F238E27FC236}">
                <a16:creationId xmlns:a16="http://schemas.microsoft.com/office/drawing/2014/main" id="{E64FA8B8-2CAE-B619-0A77-CAF4594466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8839174" y="3505200"/>
            <a:ext cx="2853842" cy="2853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7170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06E371F4-A8E8-63B3-0465-5E4F462AB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/>
              <a:t>Beispiele</a:t>
            </a:r>
            <a:endParaRPr lang="de-CH" sz="5600"/>
          </a:p>
        </p:txBody>
      </p:sp>
      <p:sp>
        <p:nvSpPr>
          <p:cNvPr id="17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5A0A4E96-7192-28B9-1323-35D8A16018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21BDB2E9-48BA-8A43-9082-DC1B2C8B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Gefälschte Unterschrift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Falsches Arztzeugnis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Manipulierter Vertrag</a:t>
            </a:r>
            <a:endParaRPr lang="de-CH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8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458114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A2679492-7988-4050-9056-5424444524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9366B2C4-F9E5-CABB-42A0-2C8114B40A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12091" y="501651"/>
            <a:ext cx="4395340" cy="1716255"/>
          </a:xfrm>
        </p:spPr>
        <p:txBody>
          <a:bodyPr anchor="b">
            <a:normAutofit/>
          </a:bodyPr>
          <a:lstStyle/>
          <a:p>
            <a:r>
              <a:rPr lang="de-DE" sz="5600" dirty="0"/>
              <a:t>Abgrenzung</a:t>
            </a:r>
            <a:endParaRPr lang="de-CH" sz="5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091B163-7D61-4891-ABCF-5C13D9C418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5779911" cy="6858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269CE1A9-FADA-3FBE-0A54-BB8C26F2DE7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279143" y="818188"/>
            <a:ext cx="5221625" cy="5221625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E1795502-107A-4AFA-02F3-AF9204817F2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92583" y="2645922"/>
            <a:ext cx="4434721" cy="3710427"/>
          </a:xfrm>
        </p:spPr>
        <p:txBody>
          <a:bodyPr anchor="t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Reine Lüge ohne Dokument ist keine Urkunde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Schmierzettel oder Notiz ist keine Urkunde</a:t>
            </a:r>
          </a:p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Entscheidend ist: Beweisfunktion &amp; Täuschungsabsicht</a:t>
            </a:r>
            <a:endParaRPr lang="de-CH" sz="2000">
              <a:solidFill>
                <a:schemeClr val="tx1">
                  <a:alpha val="80000"/>
                </a:schemeClr>
              </a:solidFill>
            </a:endParaRP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150633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B39CAADB-4E78-1D4C-60E3-9F2A8BD86C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3900"/>
              <a:t>Digitale Urkundenfälschung</a:t>
            </a:r>
            <a:endParaRPr lang="de-CH" sz="390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C1F06963-6374-4B48-844F-071A9BAAAE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2965" y="554152"/>
            <a:ext cx="5742189" cy="5742189"/>
          </a:xfrm>
          <a:prstGeom prst="ellipse">
            <a:avLst/>
          </a:pr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5614C7C0-FA1D-4105-8345-1DF76F987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34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pic>
        <p:nvPicPr>
          <p:cNvPr id="5" name="Grafik 4">
            <a:extLst>
              <a:ext uri="{FF2B5EF4-FFF2-40B4-BE49-F238E27FC236}">
                <a16:creationId xmlns:a16="http://schemas.microsoft.com/office/drawing/2014/main" id="{012AE161-E397-4B28-69CD-837E17F353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217770" y="1448957"/>
            <a:ext cx="3952579" cy="3952579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A9719EE-6B7B-1543-FF25-249AD6C732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95359" y="2990818"/>
            <a:ext cx="4158031" cy="2913872"/>
          </a:xfrm>
        </p:spPr>
        <p:txBody>
          <a:bodyPr anchor="t">
            <a:normAutofit/>
          </a:bodyPr>
          <a:lstStyle/>
          <a:p>
            <a:r>
              <a:rPr lang="de-DE" sz="2000">
                <a:solidFill>
                  <a:schemeClr val="tx1">
                    <a:alpha val="80000"/>
                  </a:schemeClr>
                </a:solidFill>
              </a:rPr>
              <a:t>Manipulation von PDF-Verträgen</a:t>
            </a:r>
          </a:p>
          <a:p>
            <a:r>
              <a:rPr lang="de-CH" sz="2000">
                <a:solidFill>
                  <a:schemeClr val="tx1">
                    <a:alpha val="80000"/>
                  </a:schemeClr>
                </a:solidFill>
              </a:rPr>
              <a:t>Gefälschte E-Mails oder Zertifikate</a:t>
            </a:r>
          </a:p>
          <a:p>
            <a:r>
              <a:rPr lang="de-CH" sz="2000">
                <a:solidFill>
                  <a:schemeClr val="tx1">
                    <a:alpha val="80000"/>
                  </a:schemeClr>
                </a:solidFill>
              </a:rPr>
              <a:t>Elektronische Signaturen geschützt wie schriftliche</a:t>
            </a:r>
            <a:endParaRPr lang="de-DE" sz="2000">
              <a:solidFill>
                <a:schemeClr val="tx1">
                  <a:alpha val="80000"/>
                </a:schemeClr>
              </a:solidFill>
            </a:endParaRPr>
          </a:p>
        </p:txBody>
      </p:sp>
      <p:sp>
        <p:nvSpPr>
          <p:cNvPr id="37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203941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327D73B4-9F5C-4A64-A179-51B9500CB8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el 1">
            <a:extLst>
              <a:ext uri="{FF2B5EF4-FFF2-40B4-BE49-F238E27FC236}">
                <a16:creationId xmlns:a16="http://schemas.microsoft.com/office/drawing/2014/main" id="{157B7CE5-DF6D-A9BD-68A3-6671C5907D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657716" y="467271"/>
            <a:ext cx="4195674" cy="2052522"/>
          </a:xfrm>
        </p:spPr>
        <p:txBody>
          <a:bodyPr anchor="b">
            <a:normAutofit/>
          </a:bodyPr>
          <a:lstStyle/>
          <a:p>
            <a:r>
              <a:rPr lang="de-DE" sz="5600"/>
              <a:t>Vielen Dank!</a:t>
            </a:r>
            <a:endParaRPr lang="de-CH" sz="5600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5BBA018-FA75-43BF-99E6-1F5245727D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422753" y="703679"/>
            <a:ext cx="753718" cy="1016562"/>
            <a:chOff x="422753" y="703679"/>
            <a:chExt cx="753718" cy="1016562"/>
          </a:xfrm>
        </p:grpSpPr>
        <p:sp>
          <p:nvSpPr>
            <p:cNvPr id="15" name="Graphic 11">
              <a:extLst>
                <a:ext uri="{FF2B5EF4-FFF2-40B4-BE49-F238E27FC236}">
                  <a16:creationId xmlns:a16="http://schemas.microsoft.com/office/drawing/2014/main" id="{6CB927A4-E432-4310-9CD5-E89FF50631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04956" y="703679"/>
              <a:ext cx="171515" cy="171515"/>
            </a:xfrm>
            <a:custGeom>
              <a:avLst/>
              <a:gdLst>
                <a:gd name="connsiteX0" fmla="*/ 159874 w 171515"/>
                <a:gd name="connsiteY0" fmla="*/ 74116 h 171515"/>
                <a:gd name="connsiteX1" fmla="*/ 97399 w 171515"/>
                <a:gd name="connsiteY1" fmla="*/ 74116 h 171515"/>
                <a:gd name="connsiteX2" fmla="*/ 97399 w 171515"/>
                <a:gd name="connsiteY2" fmla="*/ 11641 h 171515"/>
                <a:gd name="connsiteX3" fmla="*/ 85758 w 171515"/>
                <a:gd name="connsiteY3" fmla="*/ 0 h 171515"/>
                <a:gd name="connsiteX4" fmla="*/ 74116 w 171515"/>
                <a:gd name="connsiteY4" fmla="*/ 11641 h 171515"/>
                <a:gd name="connsiteX5" fmla="*/ 74116 w 171515"/>
                <a:gd name="connsiteY5" fmla="*/ 74116 h 171515"/>
                <a:gd name="connsiteX6" fmla="*/ 11641 w 171515"/>
                <a:gd name="connsiteY6" fmla="*/ 74116 h 171515"/>
                <a:gd name="connsiteX7" fmla="*/ 0 w 171515"/>
                <a:gd name="connsiteY7" fmla="*/ 85758 h 171515"/>
                <a:gd name="connsiteX8" fmla="*/ 11641 w 171515"/>
                <a:gd name="connsiteY8" fmla="*/ 97399 h 171515"/>
                <a:gd name="connsiteX9" fmla="*/ 74116 w 171515"/>
                <a:gd name="connsiteY9" fmla="*/ 97399 h 171515"/>
                <a:gd name="connsiteX10" fmla="*/ 74116 w 171515"/>
                <a:gd name="connsiteY10" fmla="*/ 159874 h 171515"/>
                <a:gd name="connsiteX11" fmla="*/ 85758 w 171515"/>
                <a:gd name="connsiteY11" fmla="*/ 171515 h 171515"/>
                <a:gd name="connsiteX12" fmla="*/ 97399 w 171515"/>
                <a:gd name="connsiteY12" fmla="*/ 159874 h 171515"/>
                <a:gd name="connsiteX13" fmla="*/ 97399 w 171515"/>
                <a:gd name="connsiteY13" fmla="*/ 97399 h 171515"/>
                <a:gd name="connsiteX14" fmla="*/ 159874 w 171515"/>
                <a:gd name="connsiteY14" fmla="*/ 97399 h 171515"/>
                <a:gd name="connsiteX15" fmla="*/ 171515 w 171515"/>
                <a:gd name="connsiteY15" fmla="*/ 85758 h 171515"/>
                <a:gd name="connsiteX16" fmla="*/ 159874 w 171515"/>
                <a:gd name="connsiteY16" fmla="*/ 74116 h 17151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171515" h="171515">
                  <a:moveTo>
                    <a:pt x="159874" y="74116"/>
                  </a:moveTo>
                  <a:lnTo>
                    <a:pt x="97399" y="74116"/>
                  </a:lnTo>
                  <a:lnTo>
                    <a:pt x="97399" y="11641"/>
                  </a:lnTo>
                  <a:cubicBezTo>
                    <a:pt x="97399" y="5212"/>
                    <a:pt x="92187" y="0"/>
                    <a:pt x="85758" y="0"/>
                  </a:cubicBezTo>
                  <a:cubicBezTo>
                    <a:pt x="79328" y="0"/>
                    <a:pt x="74116" y="5212"/>
                    <a:pt x="74116" y="11641"/>
                  </a:cubicBezTo>
                  <a:lnTo>
                    <a:pt x="74116" y="74116"/>
                  </a:lnTo>
                  <a:lnTo>
                    <a:pt x="11641" y="74116"/>
                  </a:lnTo>
                  <a:cubicBezTo>
                    <a:pt x="5212" y="74116"/>
                    <a:pt x="0" y="79328"/>
                    <a:pt x="0" y="85758"/>
                  </a:cubicBezTo>
                  <a:cubicBezTo>
                    <a:pt x="0" y="92187"/>
                    <a:pt x="5212" y="97399"/>
                    <a:pt x="11641" y="97399"/>
                  </a:cubicBezTo>
                  <a:lnTo>
                    <a:pt x="74116" y="97399"/>
                  </a:lnTo>
                  <a:lnTo>
                    <a:pt x="74116" y="159874"/>
                  </a:lnTo>
                  <a:cubicBezTo>
                    <a:pt x="74116" y="166303"/>
                    <a:pt x="79328" y="171515"/>
                    <a:pt x="85758" y="171515"/>
                  </a:cubicBezTo>
                  <a:cubicBezTo>
                    <a:pt x="92187" y="171515"/>
                    <a:pt x="97399" y="166303"/>
                    <a:pt x="97399" y="159874"/>
                  </a:cubicBezTo>
                  <a:lnTo>
                    <a:pt x="97399" y="97399"/>
                  </a:lnTo>
                  <a:lnTo>
                    <a:pt x="159874" y="97399"/>
                  </a:lnTo>
                  <a:cubicBezTo>
                    <a:pt x="166303" y="97399"/>
                    <a:pt x="171515" y="92187"/>
                    <a:pt x="171515" y="85758"/>
                  </a:cubicBezTo>
                  <a:cubicBezTo>
                    <a:pt x="171515" y="79328"/>
                    <a:pt x="166303" y="74116"/>
                    <a:pt x="159874" y="74116"/>
                  </a:cubicBezTo>
                  <a:close/>
                </a:path>
              </a:pathLst>
            </a:custGeom>
            <a:solidFill>
              <a:schemeClr val="accent1"/>
            </a:solidFill>
            <a:ln w="776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6" name="Graphic 12">
              <a:extLst>
                <a:ext uri="{FF2B5EF4-FFF2-40B4-BE49-F238E27FC236}">
                  <a16:creationId xmlns:a16="http://schemas.microsoft.com/office/drawing/2014/main" id="{1453BF6C-B012-48B7-B4E8-6D7AC7C27D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422753" y="1562696"/>
              <a:ext cx="157545" cy="157545"/>
            </a:xfrm>
            <a:custGeom>
              <a:avLst/>
              <a:gdLst>
                <a:gd name="connsiteX0" fmla="*/ 78773 w 157545"/>
                <a:gd name="connsiteY0" fmla="*/ 23283 h 157545"/>
                <a:gd name="connsiteX1" fmla="*/ 134262 w 157545"/>
                <a:gd name="connsiteY1" fmla="*/ 78773 h 157545"/>
                <a:gd name="connsiteX2" fmla="*/ 78773 w 157545"/>
                <a:gd name="connsiteY2" fmla="*/ 134262 h 157545"/>
                <a:gd name="connsiteX3" fmla="*/ 23283 w 157545"/>
                <a:gd name="connsiteY3" fmla="*/ 78773 h 157545"/>
                <a:gd name="connsiteX4" fmla="*/ 78773 w 157545"/>
                <a:gd name="connsiteY4" fmla="*/ 23283 h 157545"/>
                <a:gd name="connsiteX5" fmla="*/ 78773 w 157545"/>
                <a:gd name="connsiteY5" fmla="*/ 0 h 157545"/>
                <a:gd name="connsiteX6" fmla="*/ 0 w 157545"/>
                <a:gd name="connsiteY6" fmla="*/ 78773 h 157545"/>
                <a:gd name="connsiteX7" fmla="*/ 78773 w 157545"/>
                <a:gd name="connsiteY7" fmla="*/ 157545 h 157545"/>
                <a:gd name="connsiteX8" fmla="*/ 157545 w 157545"/>
                <a:gd name="connsiteY8" fmla="*/ 78773 h 157545"/>
                <a:gd name="connsiteX9" fmla="*/ 78773 w 157545"/>
                <a:gd name="connsiteY9" fmla="*/ 0 h 157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57545" h="157545">
                  <a:moveTo>
                    <a:pt x="78773" y="23283"/>
                  </a:moveTo>
                  <a:cubicBezTo>
                    <a:pt x="109419" y="23283"/>
                    <a:pt x="134262" y="48126"/>
                    <a:pt x="134262" y="78773"/>
                  </a:cubicBezTo>
                  <a:cubicBezTo>
                    <a:pt x="134262" y="109419"/>
                    <a:pt x="109419" y="134262"/>
                    <a:pt x="78773" y="134262"/>
                  </a:cubicBezTo>
                  <a:cubicBezTo>
                    <a:pt x="48126" y="134262"/>
                    <a:pt x="23283" y="109419"/>
                    <a:pt x="23283" y="78773"/>
                  </a:cubicBezTo>
                  <a:cubicBezTo>
                    <a:pt x="23312" y="48139"/>
                    <a:pt x="48139" y="23312"/>
                    <a:pt x="78773" y="23283"/>
                  </a:cubicBezTo>
                  <a:moveTo>
                    <a:pt x="78773" y="0"/>
                  </a:moveTo>
                  <a:cubicBezTo>
                    <a:pt x="35268" y="0"/>
                    <a:pt x="0" y="35268"/>
                    <a:pt x="0" y="78773"/>
                  </a:cubicBezTo>
                  <a:cubicBezTo>
                    <a:pt x="0" y="122277"/>
                    <a:pt x="35268" y="157545"/>
                    <a:pt x="78773" y="157545"/>
                  </a:cubicBezTo>
                  <a:cubicBezTo>
                    <a:pt x="122277" y="157545"/>
                    <a:pt x="157545" y="122277"/>
                    <a:pt x="157545" y="78773"/>
                  </a:cubicBezTo>
                  <a:cubicBezTo>
                    <a:pt x="157545" y="35268"/>
                    <a:pt x="122277" y="0"/>
                    <a:pt x="78773" y="0"/>
                  </a:cubicBezTo>
                  <a:close/>
                </a:path>
              </a:pathLst>
            </a:custGeom>
            <a:solidFill>
              <a:schemeClr val="accent1"/>
            </a:solidFill>
            <a:ln w="75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AB673405-BF85-493E-8558-0DCBEDB2BB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779610"/>
            <a:ext cx="4831130" cy="4078390"/>
          </a:xfrm>
          <a:custGeom>
            <a:avLst/>
            <a:gdLst>
              <a:gd name="connsiteX0" fmla="*/ 1960035 w 4831130"/>
              <a:gd name="connsiteY0" fmla="*/ 0 h 4078390"/>
              <a:gd name="connsiteX1" fmla="*/ 4831130 w 4831130"/>
              <a:gd name="connsiteY1" fmla="*/ 2871095 h 4078390"/>
              <a:gd name="connsiteX2" fmla="*/ 4605505 w 4831130"/>
              <a:gd name="connsiteY2" fmla="*/ 3988655 h 4078390"/>
              <a:gd name="connsiteX3" fmla="*/ 4562278 w 4831130"/>
              <a:gd name="connsiteY3" fmla="*/ 4078390 h 4078390"/>
              <a:gd name="connsiteX4" fmla="*/ 0 w 4831130"/>
              <a:gd name="connsiteY4" fmla="*/ 4078390 h 4078390"/>
              <a:gd name="connsiteX5" fmla="*/ 0 w 4831130"/>
              <a:gd name="connsiteY5" fmla="*/ 777181 h 4078390"/>
              <a:gd name="connsiteX6" fmla="*/ 133752 w 4831130"/>
              <a:gd name="connsiteY6" fmla="*/ 655619 h 4078390"/>
              <a:gd name="connsiteX7" fmla="*/ 1960035 w 4831130"/>
              <a:gd name="connsiteY7" fmla="*/ 0 h 407839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831130" h="4078390">
                <a:moveTo>
                  <a:pt x="1960035" y="0"/>
                </a:moveTo>
                <a:cubicBezTo>
                  <a:pt x="3545697" y="0"/>
                  <a:pt x="4831130" y="1285433"/>
                  <a:pt x="4831130" y="2871095"/>
                </a:cubicBezTo>
                <a:cubicBezTo>
                  <a:pt x="4831130" y="3267511"/>
                  <a:pt x="4750791" y="3645162"/>
                  <a:pt x="4605505" y="3988655"/>
                </a:cubicBezTo>
                <a:lnTo>
                  <a:pt x="4562278" y="4078390"/>
                </a:lnTo>
                <a:lnTo>
                  <a:pt x="0" y="4078390"/>
                </a:lnTo>
                <a:lnTo>
                  <a:pt x="0" y="777181"/>
                </a:lnTo>
                <a:lnTo>
                  <a:pt x="133752" y="655619"/>
                </a:lnTo>
                <a:cubicBezTo>
                  <a:pt x="630047" y="246040"/>
                  <a:pt x="1266308" y="0"/>
                  <a:pt x="1960035" y="0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0" name="Freeform: Shape 19">
            <a:extLst>
              <a:ext uri="{FF2B5EF4-FFF2-40B4-BE49-F238E27FC236}">
                <a16:creationId xmlns:a16="http://schemas.microsoft.com/office/drawing/2014/main" id="{C64EAE84-A813-4501-BC71-DBD14BA026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159782" y="1"/>
            <a:ext cx="4195674" cy="3095741"/>
          </a:xfrm>
          <a:custGeom>
            <a:avLst/>
            <a:gdLst>
              <a:gd name="connsiteX0" fmla="*/ 252211 w 4195674"/>
              <a:gd name="connsiteY0" fmla="*/ 0 h 3095741"/>
              <a:gd name="connsiteX1" fmla="*/ 3943464 w 4195674"/>
              <a:gd name="connsiteY1" fmla="*/ 0 h 3095741"/>
              <a:gd name="connsiteX2" fmla="*/ 4030816 w 4195674"/>
              <a:gd name="connsiteY2" fmla="*/ 181331 h 3095741"/>
              <a:gd name="connsiteX3" fmla="*/ 4195674 w 4195674"/>
              <a:gd name="connsiteY3" fmla="*/ 997904 h 3095741"/>
              <a:gd name="connsiteX4" fmla="*/ 2097837 w 4195674"/>
              <a:gd name="connsiteY4" fmla="*/ 3095741 h 3095741"/>
              <a:gd name="connsiteX5" fmla="*/ 0 w 4195674"/>
              <a:gd name="connsiteY5" fmla="*/ 997904 h 3095741"/>
              <a:gd name="connsiteX6" fmla="*/ 164859 w 4195674"/>
              <a:gd name="connsiteY6" fmla="*/ 181331 h 309574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95674" h="3095741">
                <a:moveTo>
                  <a:pt x="252211" y="0"/>
                </a:moveTo>
                <a:lnTo>
                  <a:pt x="3943464" y="0"/>
                </a:lnTo>
                <a:lnTo>
                  <a:pt x="4030816" y="181331"/>
                </a:lnTo>
                <a:cubicBezTo>
                  <a:pt x="4136972" y="432313"/>
                  <a:pt x="4195674" y="708253"/>
                  <a:pt x="4195674" y="997904"/>
                </a:cubicBezTo>
                <a:cubicBezTo>
                  <a:pt x="4195674" y="2156507"/>
                  <a:pt x="3256440" y="3095741"/>
                  <a:pt x="2097837" y="3095741"/>
                </a:cubicBezTo>
                <a:cubicBezTo>
                  <a:pt x="939234" y="3095741"/>
                  <a:pt x="0" y="2156507"/>
                  <a:pt x="0" y="997904"/>
                </a:cubicBezTo>
                <a:cubicBezTo>
                  <a:pt x="0" y="708253"/>
                  <a:pt x="58702" y="432313"/>
                  <a:pt x="164859" y="181331"/>
                </a:cubicBezTo>
                <a:close/>
              </a:path>
            </a:pathLst>
          </a:custGeom>
          <a:gradFill flip="none" rotWithShape="1">
            <a:gsLst>
              <a:gs pos="0">
                <a:schemeClr val="accent1"/>
              </a:gs>
              <a:gs pos="100000">
                <a:schemeClr val="accent2"/>
              </a:gs>
            </a:gsLst>
            <a:lin ang="27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74331C23-059D-3998-0C33-9AE9EEB2D6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3036211" y="165871"/>
            <a:ext cx="2353922" cy="2353922"/>
          </a:xfrm>
          <a:prstGeom prst="rect">
            <a:avLst/>
          </a:prstGeom>
        </p:spPr>
      </p:pic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6DF83ECE-76CA-16EE-07F3-8FF7451EF6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57715" y="2990818"/>
            <a:ext cx="4195675" cy="2913872"/>
          </a:xfrm>
        </p:spPr>
        <p:txBody>
          <a:bodyPr anchor="t">
            <a:normAutofit/>
          </a:bodyPr>
          <a:lstStyle/>
          <a:p>
            <a:r>
              <a:rPr lang="de-DE" sz="2000"/>
              <a:t>Vertrauen sichern</a:t>
            </a:r>
          </a:p>
          <a:p>
            <a:r>
              <a:rPr lang="de-DE" sz="2000"/>
              <a:t>Fälschung bestrafen</a:t>
            </a:r>
          </a:p>
        </p:txBody>
      </p:sp>
      <p:pic>
        <p:nvPicPr>
          <p:cNvPr id="7" name="Grafik 6">
            <a:extLst>
              <a:ext uri="{FF2B5EF4-FFF2-40B4-BE49-F238E27FC236}">
                <a16:creationId xmlns:a16="http://schemas.microsoft.com/office/drawing/2014/main" id="{6FDCCB47-ABC5-5309-52E3-0CB7066686FB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5154" y="3684772"/>
            <a:ext cx="2752751" cy="2752751"/>
          </a:xfrm>
          <a:prstGeom prst="rect">
            <a:avLst/>
          </a:prstGeom>
        </p:spPr>
      </p:pic>
      <p:sp>
        <p:nvSpPr>
          <p:cNvPr id="22" name="Graphic 10">
            <a:extLst>
              <a:ext uri="{FF2B5EF4-FFF2-40B4-BE49-F238E27FC236}">
                <a16:creationId xmlns:a16="http://schemas.microsoft.com/office/drawing/2014/main" id="{E3020543-B24B-4EC4-8FFC-8DD88EEA91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454149" y="5775082"/>
            <a:ext cx="112426" cy="112426"/>
          </a:xfrm>
          <a:custGeom>
            <a:avLst/>
            <a:gdLst>
              <a:gd name="connsiteX0" fmla="*/ 112426 w 112426"/>
              <a:gd name="connsiteY0" fmla="*/ 56213 h 112426"/>
              <a:gd name="connsiteX1" fmla="*/ 56213 w 112426"/>
              <a:gd name="connsiteY1" fmla="*/ 112426 h 112426"/>
              <a:gd name="connsiteX2" fmla="*/ 0 w 112426"/>
              <a:gd name="connsiteY2" fmla="*/ 56213 h 112426"/>
              <a:gd name="connsiteX3" fmla="*/ 56213 w 112426"/>
              <a:gd name="connsiteY3" fmla="*/ 0 h 112426"/>
              <a:gd name="connsiteX4" fmla="*/ 112426 w 112426"/>
              <a:gd name="connsiteY4" fmla="*/ 56213 h 1124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2426" h="112426">
                <a:moveTo>
                  <a:pt x="112426" y="56213"/>
                </a:moveTo>
                <a:cubicBezTo>
                  <a:pt x="112426" y="87259"/>
                  <a:pt x="87259" y="112426"/>
                  <a:pt x="56213" y="112426"/>
                </a:cubicBezTo>
                <a:cubicBezTo>
                  <a:pt x="25167" y="112426"/>
                  <a:pt x="0" y="87259"/>
                  <a:pt x="0" y="56213"/>
                </a:cubicBezTo>
                <a:cubicBezTo>
                  <a:pt x="0" y="25167"/>
                  <a:pt x="25167" y="0"/>
                  <a:pt x="56213" y="0"/>
                </a:cubicBezTo>
                <a:cubicBezTo>
                  <a:pt x="87259" y="0"/>
                  <a:pt x="112426" y="25167"/>
                  <a:pt x="112426" y="56213"/>
                </a:cubicBezTo>
                <a:close/>
              </a:path>
            </a:pathLst>
          </a:custGeom>
          <a:solidFill>
            <a:schemeClr val="accent1"/>
          </a:solidFill>
          <a:ln w="516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rgbClr val="FFFFFF"/>
              </a:solidFill>
            </a:endParaRP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C49DA8F6-BCC1-4447-B54C-57856834B9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586162" y="3610394"/>
            <a:ext cx="0" cy="3238728"/>
          </a:xfrm>
          <a:prstGeom prst="line">
            <a:avLst/>
          </a:prstGeom>
          <a:ln w="25400" cap="sq">
            <a:gradFill flip="none" rotWithShape="1">
              <a:gsLst>
                <a:gs pos="0">
                  <a:schemeClr val="accent1"/>
                </a:gs>
                <a:gs pos="100000">
                  <a:schemeClr val="accent2"/>
                </a:gs>
              </a:gsLst>
              <a:lin ang="16200000" scaled="1"/>
              <a:tileRect/>
            </a:gradFill>
            <a:bevel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10455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341</Words>
  <Application>Microsoft Office PowerPoint</Application>
  <PresentationFormat>Breitbild</PresentationFormat>
  <Paragraphs>44</Paragraphs>
  <Slides>8</Slides>
  <Notes>8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8</vt:i4>
      </vt:variant>
    </vt:vector>
  </HeadingPairs>
  <TitlesOfParts>
    <vt:vector size="12" baseType="lpstr">
      <vt:lpstr>Aptos</vt:lpstr>
      <vt:lpstr>Aptos Display</vt:lpstr>
      <vt:lpstr>Arial</vt:lpstr>
      <vt:lpstr>Office</vt:lpstr>
      <vt:lpstr>Urkundenfälschung</vt:lpstr>
      <vt:lpstr>Definition Urkundenfälschung</vt:lpstr>
      <vt:lpstr>Schutzgut</vt:lpstr>
      <vt:lpstr>Strafandrohung</vt:lpstr>
      <vt:lpstr>Beispiele</vt:lpstr>
      <vt:lpstr>Abgrenzung</vt:lpstr>
      <vt:lpstr>Digitale Urkundenfälschung</vt:lpstr>
      <vt:lpstr>Vielen Dank!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Matteo Bosshard</dc:creator>
  <cp:lastModifiedBy>Matteo Bosshard</cp:lastModifiedBy>
  <cp:revision>5</cp:revision>
  <dcterms:created xsi:type="dcterms:W3CDTF">2025-09-30T07:02:59Z</dcterms:created>
  <dcterms:modified xsi:type="dcterms:W3CDTF">2025-09-30T08:29:22Z</dcterms:modified>
</cp:coreProperties>
</file>