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8" r:id="rId6"/>
    <p:sldId id="269" r:id="rId7"/>
    <p:sldId id="273" r:id="rId8"/>
    <p:sldId id="270" r:id="rId9"/>
    <p:sldId id="271" r:id="rId10"/>
    <p:sldId id="274" r:id="rId11"/>
    <p:sldId id="272" r:id="rId12"/>
    <p:sldId id="260" r:id="rId13"/>
  </p:sldIdLst>
  <p:sldSz cx="10031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41" autoAdjust="0"/>
  </p:normalViewPr>
  <p:slideViewPr>
    <p:cSldViewPr snapToGrid="0">
      <p:cViewPr varScale="1">
        <p:scale>
          <a:sx n="71" d="100"/>
          <a:sy n="71" d="100"/>
        </p:scale>
        <p:origin x="-1146" y="-9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  <a:pPr>
                <a:defRPr/>
              </a:pPr>
              <a:t>2018/7/19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smtClean="0"/>
              <a:t>有状态会话：一个同学来过教室，下次再来教室，我们会知道这个同学曾经来过，这称之为有状态会话。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Session小实验：使用IE访问某一个servlet，其它IE可以取到这个servlet存的数据吗？</a:t>
            </a:r>
          </a:p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2E455-CA7C-4282-BB68-8B2723A30E50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smtClean="0"/>
              <a:t>//</a:t>
            </a:r>
            <a:r>
              <a:rPr lang="zh-CN" altLang="en-US" sz="900" smtClean="0"/>
              <a:t>使用</a:t>
            </a:r>
            <a:r>
              <a:rPr lang="en-US" altLang="zh-CN" sz="900" smtClean="0"/>
              <a:t>session</a:t>
            </a:r>
            <a:r>
              <a:rPr lang="zh-CN" altLang="en-US" sz="900" smtClean="0"/>
              <a:t>加入到购物车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HttpSession session = request.getSession();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List&lt;Book&gt; list = </a:t>
            </a:r>
            <a:r>
              <a:rPr lang="en-US" altLang="zh-CN" sz="900" u="sng" smtClean="0"/>
              <a:t>(List&lt;Book&gt;) session.getAttribute("CART");</a:t>
            </a:r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if (list==null) {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  list = </a:t>
            </a:r>
            <a:r>
              <a:rPr lang="en-US" altLang="zh-CN" sz="900" b="1" smtClean="0"/>
              <a:t>new ArrayList&lt;Book&gt;();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  session.setAttribute("CART", list);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list.add(book);</a:t>
            </a:r>
          </a:p>
          <a:p>
            <a:pPr>
              <a:lnSpc>
                <a:spcPct val="80000"/>
              </a:lnSpc>
            </a:pPr>
            <a:endParaRPr lang="en-US" altLang="zh-CN" sz="900" smtClean="0"/>
          </a:p>
          <a:p>
            <a:pPr>
              <a:lnSpc>
                <a:spcPct val="80000"/>
              </a:lnSpc>
            </a:pPr>
            <a:endParaRPr lang="en-US" altLang="zh-CN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//</a:t>
            </a:r>
            <a:r>
              <a:rPr lang="zh-CN" altLang="en-US" sz="900" smtClean="0"/>
              <a:t>查看购物车 </a:t>
            </a:r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   HttpSession session = request.getSession();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  List&lt;Book&gt; list = </a:t>
            </a:r>
            <a:r>
              <a:rPr lang="en-US" altLang="zh-CN" sz="900" u="sng" smtClean="0"/>
              <a:t>(List&lt;Book&gt;) session.getAttribute("CART");</a:t>
            </a:r>
          </a:p>
          <a:p>
            <a:pPr>
              <a:lnSpc>
                <a:spcPct val="80000"/>
              </a:lnSpc>
            </a:pPr>
            <a:r>
              <a:rPr lang="zh-CN" altLang="en-US" sz="900" smtClean="0"/>
              <a:t>  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  </a:t>
            </a:r>
            <a:r>
              <a:rPr lang="en-US" altLang="zh-CN" sz="900" b="1" smtClean="0"/>
              <a:t>if (list!=null) {</a:t>
            </a:r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for (Book book :list) {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//Book book = list.get(i);</a:t>
            </a:r>
          </a:p>
          <a:p>
            <a:pPr>
              <a:lnSpc>
                <a:spcPct val="80000"/>
              </a:lnSpc>
            </a:pPr>
            <a:r>
              <a:rPr lang="en-US" altLang="zh-CN" sz="900" b="1" smtClean="0"/>
              <a:t>if (book!=null) {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pw.write(book.getName()+"&lt;br&gt;");</a:t>
            </a:r>
          </a:p>
          <a:p>
            <a:pPr>
              <a:lnSpc>
                <a:spcPct val="80000"/>
              </a:lnSpc>
            </a:pPr>
            <a:endParaRPr lang="zh-CN" altLang="en-US" sz="900" smtClean="0"/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900" smtClean="0"/>
              <a:t>}</a:t>
            </a:r>
            <a:endParaRPr lang="zh-CN" altLang="en-US" sz="900" smtClean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871895-8F22-4A73-B215-F428FD7AFF36}" type="slidenum">
              <a:rPr lang="zh-CN" altLang="en-US" sz="1200">
                <a:latin typeface="Times New Roman" pitchFamily="18" charset="0"/>
              </a:rPr>
              <a:pPr algn="r"/>
              <a:t>9</a:t>
            </a:fld>
            <a:endParaRPr lang="zh-CN" altLang="en-US" sz="12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  <a:pPr>
                <a:defRPr/>
              </a:pPr>
              <a:t>2018/7/19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王道论坛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431FD-DC3D-429C-AE1B-0142C7530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  <a:pPr>
                <a:defRPr/>
              </a:pPr>
              <a:t>2018/7/19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audio" Target="../media/audio1.wav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3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4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5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6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7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8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9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0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1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2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3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4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5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6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7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/>
              <a:ea typeface="宋体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5400" dirty="0" smtClean="0">
                <a:solidFill>
                  <a:srgbClr val="000000"/>
                </a:solidFill>
                <a:sym typeface="Arial" pitchFamily="34" charset="0"/>
              </a:rPr>
              <a:t>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277" y="1261358"/>
            <a:ext cx="61150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itchFamily="49" charset="-122"/>
                <a:cs typeface="+mj-cs"/>
              </a:rPr>
              <a:t>S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itchFamily="49" charset="-122"/>
                <a:cs typeface="+mj-cs"/>
              </a:rPr>
              <a:t>ession 生命周期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itchFamily="49" charset="-122"/>
              </a:rPr>
              <a:t>IE禁用Cookie后的session处理</a:t>
            </a:r>
            <a:endParaRPr lang="zh-CN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实验演示禁用Cookie后servlet共享数据导致的问题。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解决方案：URL重写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response. </a:t>
            </a:r>
            <a:r>
              <a:rPr lang="zh-CN" altLang="en-US" sz="2000" b="1" dirty="0" smtClean="0">
                <a:sym typeface="Wingdings" pitchFamily="2" charset="2"/>
              </a:rPr>
              <a:t>encodeRedirectURL</a:t>
            </a:r>
            <a:r>
              <a:rPr lang="zh-CN" altLang="en-US" sz="2000" dirty="0" smtClean="0">
                <a:sym typeface="Wingdings" pitchFamily="2" charset="2"/>
              </a:rPr>
              <a:t>(java.lang.String url) </a:t>
            </a:r>
          </a:p>
          <a:p>
            <a:pPr lvl="2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用于对sendRedirect方法后的url地址进行重写。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response. encodeURL(java.lang.String url)</a:t>
            </a:r>
          </a:p>
          <a:p>
            <a:pPr lvl="2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用于对表单action和超链接的url地址进行重写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附加：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Session的失效  invalidate()立刻实效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sz="2000" dirty="0" smtClean="0">
                <a:sym typeface="Wingdings" pitchFamily="2" charset="2"/>
              </a:rPr>
              <a:t>Web.xml文件配置session失效时间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350" kern="0" dirty="0" smtClean="0">
                <a:latin typeface="微软雅黑" pitchFamily="34" charset="-122"/>
                <a:ea typeface="微软雅黑" pitchFamily="34" charset="-122"/>
              </a:rPr>
              <a:t>会话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350" kern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50" kern="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Session</a:t>
            </a:r>
            <a:r>
              <a:rPr kumimoji="0" lang="zh-CN" altLang="en-US" sz="23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原理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350" kern="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50" kern="0" dirty="0" smtClean="0">
                <a:latin typeface="微软雅黑" pitchFamily="34" charset="-122"/>
                <a:ea typeface="微软雅黑" pitchFamily="34" charset="-122"/>
              </a:rPr>
              <a:t>应用</a:t>
            </a:r>
            <a:endParaRPr kumimoji="0" lang="en-US" altLang="zh-CN" sz="23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smtClean="0">
                <a:ea typeface="新宋体" pitchFamily="49" charset="-122"/>
              </a:rPr>
              <a:t>会话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89139"/>
            <a:ext cx="8443106" cy="40989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问题：什么是会话？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/>
              <a:t>	会话可简单理解为：用户开一个浏览器，点击多个超链接，访问服务器多个web资源，然后关闭浏览器，整个过程称之为一个会话。</a:t>
            </a:r>
          </a:p>
          <a:p>
            <a:pPr eaLnBrk="1" hangingPunct="1"/>
            <a:r>
              <a:rPr lang="zh-CN" altLang="en-US" sz="2400" b="1" dirty="0" smtClean="0"/>
              <a:t>会话过程中要解决的一些问题？</a:t>
            </a:r>
          </a:p>
          <a:p>
            <a:pPr lvl="1" eaLnBrk="1" hangingPunct="1"/>
            <a:r>
              <a:rPr lang="zh-CN" altLang="en-US" sz="1800" dirty="0" smtClean="0"/>
              <a:t>每个用户在使用浏览器与服务器进行会话的过程中，不可避免各自会产生一些数据，程序要想办法为每个用户保存这些数据。</a:t>
            </a:r>
          </a:p>
          <a:p>
            <a:pPr lvl="1" eaLnBrk="1" hangingPunct="1"/>
            <a:r>
              <a:rPr lang="zh-CN" altLang="en-US" sz="1800" dirty="0" smtClean="0"/>
              <a:t>例如：用户点击超链接通过一个servlet购买了一个商品，程序应该想办法保存用户购买的商品，以便于用户点结帐servlet时，结帐servlet可以得到用户购买的商品为用户结帐。</a:t>
            </a:r>
          </a:p>
          <a:p>
            <a:pPr eaLnBrk="1" hangingPunct="1"/>
            <a:endParaRPr lang="zh-CN" altLang="en-US" sz="1800" dirty="0" smtClean="0"/>
          </a:p>
          <a:p>
            <a:pPr eaLnBrk="1" hangingPunct="1"/>
            <a:endParaRPr lang="zh-CN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sz="3200" b="1" dirty="0" smtClean="0">
                <a:ea typeface="新宋体" pitchFamily="49" charset="-122"/>
              </a:rPr>
              <a:t>保存</a:t>
            </a:r>
            <a:r>
              <a:rPr lang="zh-CN" sz="3100" b="1" dirty="0" smtClean="0"/>
              <a:t>会话数据的两种技</a:t>
            </a:r>
            <a:r>
              <a:rPr lang="zh-CN" sz="3100" b="1" dirty="0" smtClean="0"/>
              <a:t>术</a:t>
            </a:r>
            <a:r>
              <a:rPr lang="en-US" altLang="zh-CN" sz="3100" b="1" dirty="0" smtClean="0"/>
              <a:t>cookie </a:t>
            </a:r>
            <a:r>
              <a:rPr lang="en-US" altLang="zh-CN" sz="3100" b="1" dirty="0" err="1" smtClean="0"/>
              <a:t>vs</a:t>
            </a:r>
            <a:r>
              <a:rPr lang="en-US" altLang="zh-CN" sz="3100" b="1" smtClean="0"/>
              <a:t> Session</a:t>
            </a:r>
            <a:endParaRPr lang="zh-CN" sz="3100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Cookie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Cookie是</a:t>
            </a:r>
            <a:r>
              <a:rPr lang="zh-CN" altLang="en-US" sz="18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1800" dirty="0" smtClean="0"/>
              <a:t>技术，程序把每个用户的数据以cookie的形式写给用户各自的浏览器。当用户使用浏览器再去访问服务器中的web资源时，就会带着各自的数据去。这样，web资源处理的就是用户各自的数据了。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HttpSession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Session是</a:t>
            </a:r>
            <a:r>
              <a:rPr lang="zh-CN" altLang="en-US" sz="1800" dirty="0" smtClean="0">
                <a:solidFill>
                  <a:srgbClr val="FF0000"/>
                </a:solidFill>
              </a:rPr>
              <a:t>服务器</a:t>
            </a:r>
            <a:r>
              <a:rPr lang="zh-CN" altLang="en-US" sz="1800" dirty="0" smtClean="0"/>
              <a:t>端技术，利用这个技术，服务器在运行时可以为每一个用户的浏览器创建一个其</a:t>
            </a:r>
            <a:r>
              <a:rPr lang="zh-CN" altLang="en-US" sz="1800" dirty="0" smtClean="0">
                <a:solidFill>
                  <a:srgbClr val="0000FF"/>
                </a:solidFill>
              </a:rPr>
              <a:t>独享的HttpSession对象</a:t>
            </a:r>
            <a:r>
              <a:rPr lang="zh-CN" altLang="en-US" sz="1800" dirty="0" smtClean="0"/>
              <a:t>，由于session为用户浏览器独享，所以用户在访问服务器的web资源时，可以把各自的数据放在各自的session中，当用户再去访问服务器中的其它web资源时，其它web资源再从用户各自的session中取出数据为用户服务。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itchFamily="49" charset="-122"/>
              </a:rPr>
              <a:t>session</a:t>
            </a:r>
            <a:endParaRPr lang="zh-CN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itchFamily="2" charset="-122"/>
              </a:rPr>
              <a:t>在WEB开发中，服务器可以为每个用户浏览器创建一个会话对象（session对象），注意：把用户数据写到用户浏览器独占的session中，当前用户使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</a:rPr>
              <a:t>一个浏览器独占一个session对象</a:t>
            </a:r>
            <a:r>
              <a:rPr lang="zh-CN" altLang="en-US" sz="2000" dirty="0" smtClean="0">
                <a:latin typeface="宋体" pitchFamily="2" charset="-122"/>
              </a:rPr>
              <a:t>(默认情况下)。因此，在需要保存用户数据时，服务器程序可以用session保存。同一浏览器可以从用户的session中取出该用户的数据，为用户服务。</a:t>
            </a:r>
            <a:endParaRPr lang="en-US" altLang="zh-CN" sz="2000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itchFamily="2" charset="-122"/>
              </a:rPr>
              <a:t>（数据保存在服务器的</a:t>
            </a:r>
            <a:r>
              <a:rPr lang="en-US" altLang="zh-CN" sz="2000" dirty="0" smtClean="0">
                <a:latin typeface="宋体" pitchFamily="2" charset="-122"/>
              </a:rPr>
              <a:t>Session</a:t>
            </a:r>
            <a:r>
              <a:rPr lang="zh-CN" altLang="en-US" sz="2000" dirty="0" smtClean="0">
                <a:latin typeface="宋体" pitchFamily="2" charset="-122"/>
              </a:rPr>
              <a:t>对象中 ，内存。浏览器怎么拿到？</a:t>
            </a:r>
            <a:r>
              <a:rPr lang="en-US" altLang="zh-CN" sz="2000" dirty="0" err="1" smtClean="0">
                <a:latin typeface="宋体" pitchFamily="2" charset="-122"/>
              </a:rPr>
              <a:t>JsessionID</a:t>
            </a:r>
            <a:r>
              <a:rPr lang="zh-CN" altLang="en-US" sz="2000" dirty="0" smtClean="0">
                <a:latin typeface="宋体" pitchFamily="2" charset="-122"/>
              </a:rPr>
              <a:t>）</a:t>
            </a:r>
            <a:endParaRPr lang="en-US" altLang="zh-CN" sz="2000" dirty="0" smtClean="0">
              <a:latin typeface="宋体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z="2000" dirty="0" smtClean="0">
                <a:latin typeface="宋体" pitchFamily="2" charset="-122"/>
              </a:rPr>
              <a:t>Session对象由服务器创建，开发人员可以调用request对象的getSession方法得到session对象。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smtClean="0">
                <a:latin typeface="宋体" pitchFamily="2" charset="-122"/>
              </a:rPr>
              <a:t>跟</a:t>
            </a:r>
            <a:r>
              <a:rPr lang="en-US" altLang="zh-CN" sz="2000" dirty="0" smtClean="0">
                <a:latin typeface="宋体" pitchFamily="2" charset="-122"/>
              </a:rPr>
              <a:t>cookie</a:t>
            </a:r>
            <a:r>
              <a:rPr lang="zh-CN" altLang="en-US" sz="2000" dirty="0" smtClean="0">
                <a:latin typeface="宋体" pitchFamily="2" charset="-122"/>
              </a:rPr>
              <a:t>一样 从</a:t>
            </a:r>
            <a:r>
              <a:rPr lang="en-US" altLang="zh-CN" sz="2000" dirty="0" smtClean="0">
                <a:latin typeface="宋体" pitchFamily="2" charset="-122"/>
              </a:rPr>
              <a:t>request</a:t>
            </a:r>
            <a:r>
              <a:rPr lang="zh-CN" altLang="en-US" sz="2000" dirty="0" smtClean="0">
                <a:latin typeface="宋体" pitchFamily="2" charset="-122"/>
              </a:rPr>
              <a:t>报文中拿到</a:t>
            </a:r>
            <a:r>
              <a:rPr lang="en-US" altLang="zh-CN" sz="2000" dirty="0" smtClean="0">
                <a:latin typeface="宋体" pitchFamily="2" charset="-122"/>
              </a:rPr>
              <a:t>Session</a:t>
            </a:r>
            <a:r>
              <a:rPr lang="zh-CN" altLang="en-US" sz="2000" dirty="0" smtClean="0">
                <a:latin typeface="宋体" pitchFamily="2" charset="-122"/>
              </a:rPr>
              <a:t>数据？</a:t>
            </a:r>
            <a:endParaRPr lang="en-US" altLang="zh-CN" sz="2000" dirty="0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zh-CN" sz="2000" dirty="0" smtClean="0">
                <a:latin typeface="宋体" pitchFamily="2" charset="-122"/>
              </a:rPr>
              <a:t>  </a:t>
            </a:r>
            <a:r>
              <a:rPr lang="zh-CN" altLang="en-US" sz="2000" dirty="0" smtClean="0">
                <a:latin typeface="宋体" pitchFamily="2" charset="-122"/>
              </a:rPr>
              <a:t>并不是，而是通过报文里的</a:t>
            </a:r>
            <a:r>
              <a:rPr lang="en-US" altLang="zh-CN" sz="2000" dirty="0" err="1" smtClean="0">
                <a:latin typeface="宋体" pitchFamily="2" charset="-122"/>
              </a:rPr>
              <a:t>JsessionID</a:t>
            </a:r>
            <a:r>
              <a:rPr lang="en-US" altLang="zh-CN" sz="2000" dirty="0" smtClean="0">
                <a:latin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</a:rPr>
              <a:t>去 服务器内存里查找）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itchFamily="49" charset="-122"/>
              </a:rPr>
              <a:t>session</a:t>
            </a:r>
            <a:endParaRPr lang="zh-CN" altLang="en-US" dirty="0" smtClean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065838" y="3860800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sz="1600"/>
              <a:t>浏览器Ｂ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065838" y="2420938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sz="1600"/>
              <a:t>浏览器Ａ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065838" y="5084763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sz="1600"/>
              <a:t>浏览器Ｃ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225036" y="2205039"/>
            <a:ext cx="3080829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servlet1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Session = request.getsession()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Session.setAttribute(name,objcet)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305148" y="4508500"/>
            <a:ext cx="3000717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Servlet2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 = request.getsession()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obj = Session.getAttribute(name);</a:t>
            </a:r>
            <a:endParaRPr lang="zh-CN" alt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8174905" y="1916113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Session(a)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 dirty="0"/>
              <a:t>name=洗衣机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8174905" y="3284538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Session(b)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name=电视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8255017" y="4868864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Session(c)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name=冰箱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7305865" y="2347913"/>
            <a:ext cx="86904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3040772" y="2563813"/>
            <a:ext cx="11842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3040773" y="2636839"/>
            <a:ext cx="1264376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 flipV="1">
            <a:off x="7305865" y="2492375"/>
            <a:ext cx="86904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V="1">
            <a:off x="3040772" y="2708276"/>
            <a:ext cx="1184264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6"/>
          <p:cNvSpPr>
            <a:spLocks noChangeShapeType="1"/>
          </p:cNvSpPr>
          <p:nvPr/>
        </p:nvSpPr>
        <p:spPr bwMode="auto">
          <a:xfrm>
            <a:off x="7305865" y="2708276"/>
            <a:ext cx="86904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3040773" y="4076701"/>
            <a:ext cx="1264376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V="1">
            <a:off x="7305865" y="3932238"/>
            <a:ext cx="94915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>
            <a:off x="3040773" y="5300663"/>
            <a:ext cx="12643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V="1">
            <a:off x="3040772" y="2997201"/>
            <a:ext cx="1184264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7305865" y="2997201"/>
            <a:ext cx="1027523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>
            <a:off x="7305865" y="5229225"/>
            <a:ext cx="869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146666" y="1412876"/>
            <a:ext cx="564789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sz="1400"/>
              <a:t>注意，虽然代码相同，但不同浏览器得到的各自的数据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nimBg="1" autoUpdateAnimBg="0"/>
      <p:bldP spid="22534" grpId="0" animBg="1" autoUpdateAnimBg="0"/>
      <p:bldP spid="22535" grpId="0" animBg="1" autoUpdateAnimBg="0"/>
      <p:bldP spid="22536" grpId="0" animBg="1" autoUpdateAnimBg="0"/>
      <p:bldP spid="22537" grpId="0" animBg="1" autoUpdateAnimBg="0"/>
      <p:bldP spid="22538" grpId="0" animBg="1" autoUpdateAnimBg="0"/>
      <p:bldP spid="22539" grpId="0" animBg="1" autoUpdateAnimBg="0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  <p:bldP spid="22549" grpId="0" animBg="1"/>
      <p:bldP spid="22550" grpId="0" animBg="1"/>
      <p:bldP spid="225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6280" y="1999378"/>
            <a:ext cx="8290560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itchFamily="2" charset="-122"/>
              </a:rPr>
              <a:t>Session和Cookie的主要区别在于：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000" dirty="0" smtClean="0">
                <a:latin typeface="宋体" pitchFamily="2" charset="-122"/>
              </a:rPr>
              <a:t>Cookie是把用户的数据写给用户的浏览器（在浏览器保存）。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200" dirty="0" smtClean="0">
                <a:latin typeface="宋体" pitchFamily="2" charset="-122"/>
              </a:rPr>
              <a:t>Session技术把用户的数据写到用户独占的session中。（在服务器端保存）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新宋体" pitchFamily="49" charset="-122"/>
                <a:cs typeface="+mj-cs"/>
              </a:rPr>
              <a:t>session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新宋体" pitchFamily="49" charset="-122"/>
              </a:rPr>
              <a:t>session实现原理</a:t>
            </a:r>
            <a:endParaRPr lang="zh-CN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1400" smtClean="0">
                <a:sym typeface="Wingdings" pitchFamily="2" charset="2"/>
              </a:rPr>
              <a:t>疑问：服务器是如何实现一个session为一个用户浏览器服务的？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13763" y="4725988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sz="1600"/>
              <a:t>浏览器Ｂ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513763" y="2925763"/>
            <a:ext cx="1974934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sz="1600"/>
              <a:t>浏览器Ａ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620372" y="2492375"/>
            <a:ext cx="268549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servlet1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 = request.getSession()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700484" y="4508500"/>
            <a:ext cx="2685493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Servlet2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 = request.getsession()</a:t>
            </a:r>
            <a:endParaRPr lang="zh-CN" altLang="en-US"/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8255017" y="2636839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Id=111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8255017" y="4652964"/>
            <a:ext cx="1539543" cy="865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Session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Id=222</a:t>
            </a: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2488697" y="2997200"/>
            <a:ext cx="213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7305865" y="2997200"/>
            <a:ext cx="9491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H="1">
            <a:off x="2488697" y="3141663"/>
            <a:ext cx="213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2488697" y="3213101"/>
            <a:ext cx="2053304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cookie：Jsessionid=111</a:t>
            </a:r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2488697" y="3213100"/>
            <a:ext cx="2211787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751331" y="4149725"/>
            <a:ext cx="205330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cookie：Jsessionid=111</a:t>
            </a: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>
            <a:off x="7385977" y="3284538"/>
            <a:ext cx="947411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V="1">
            <a:off x="2488697" y="3429001"/>
            <a:ext cx="21316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7305865" y="3068639"/>
            <a:ext cx="1105893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H="1">
            <a:off x="2488697" y="3644900"/>
            <a:ext cx="2053304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1302691" y="4365626"/>
            <a:ext cx="205330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cookie：Jsessionid=222</a:t>
            </a:r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2567067" y="5084763"/>
            <a:ext cx="2053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 flipH="1">
            <a:off x="7385977" y="5157788"/>
            <a:ext cx="869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2567067" y="5157789"/>
            <a:ext cx="205330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1200"/>
              <a:t>cookie：Jsessionid=222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303033" y="5307013"/>
            <a:ext cx="53091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 autoUpdateAnimBg="0"/>
      <p:bldP spid="23559" grpId="0" animBg="1" autoUpdateAnimBg="0"/>
      <p:bldP spid="23560" grpId="0" animBg="1" autoUpdateAnimBg="0"/>
      <p:bldP spid="23561" grpId="0" animBg="1" autoUpdateAnimBg="0"/>
      <p:bldP spid="23562" grpId="0" animBg="1" autoUpdateAnimBg="0"/>
      <p:bldP spid="23563" grpId="0" animBg="1"/>
      <p:bldP spid="23564" grpId="0" animBg="1"/>
      <p:bldP spid="23565" grpId="0" animBg="1"/>
      <p:bldP spid="23566" grpId="0" autoUpdateAnimBg="0"/>
      <p:bldP spid="23567" grpId="0" animBg="1"/>
      <p:bldP spid="23568" grpId="0" autoUpdateAnimBg="0"/>
      <p:bldP spid="23569" grpId="0" animBg="1"/>
      <p:bldP spid="23570" grpId="0" animBg="1"/>
      <p:bldP spid="23571" grpId="0" animBg="1"/>
      <p:bldP spid="23572" grpId="0" animBg="1"/>
      <p:bldP spid="23573" grpId="0" autoUpdateAnimBg="0"/>
      <p:bldP spid="23574" grpId="0" animBg="1"/>
      <p:bldP spid="23575" grpId="0" animBg="1"/>
      <p:bldP spid="235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王道论坛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新宋体" pitchFamily="49" charset="-122"/>
              </a:rPr>
              <a:t>session案例</a:t>
            </a:r>
            <a:endParaRPr lang="zh-CN" altLang="en-US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3200" dirty="0" smtClean="0">
                <a:latin typeface="宋体" pitchFamily="2" charset="-122"/>
              </a:rPr>
              <a:t>使用Session完成简单的购物功能</a:t>
            </a:r>
            <a:endParaRPr lang="en-US" altLang="zh-CN" sz="3200" dirty="0" smtClean="0">
              <a:latin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latin typeface="宋体" pitchFamily="2" charset="-122"/>
                <a:sym typeface="Wingdings" pitchFamily="2" charset="2"/>
              </a:rPr>
              <a:t>首页 显示所有商品列表</a:t>
            </a:r>
            <a:endParaRPr lang="en-US" altLang="zh-CN" sz="3000" dirty="0" smtClean="0">
              <a:latin typeface="宋体" pitchFamily="2" charset="-122"/>
              <a:sym typeface="Wingdings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latin typeface="宋体" pitchFamily="2" charset="-122"/>
                <a:sym typeface="Wingdings" pitchFamily="2" charset="2"/>
              </a:rPr>
              <a:t>每个商品可以查看商品详情</a:t>
            </a:r>
            <a:endParaRPr lang="en-US" altLang="zh-CN" sz="3000" dirty="0" smtClean="0">
              <a:latin typeface="宋体" pitchFamily="2" charset="-122"/>
              <a:sym typeface="Wingdings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在商品详情页可以把商品加入到购物车</a:t>
            </a:r>
            <a:endParaRPr lang="en-US" altLang="zh-CN" sz="3000" dirty="0" smtClean="0">
              <a:solidFill>
                <a:srgbClr val="FF0000"/>
              </a:solidFill>
              <a:latin typeface="宋体" pitchFamily="2" charset="-122"/>
              <a:sym typeface="Wingdings" pitchFamily="2" charset="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sz="3000" dirty="0" smtClean="0">
                <a:solidFill>
                  <a:srgbClr val="FF0000"/>
                </a:solidFill>
                <a:latin typeface="宋体" pitchFamily="2" charset="-122"/>
                <a:sym typeface="Wingdings" pitchFamily="2" charset="2"/>
              </a:rPr>
              <a:t>可以查看购物车里面有多少个商品了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Pages>0</Pages>
  <Words>1153</Words>
  <Characters>0</Characters>
  <Application>Microsoft Office PowerPoint</Application>
  <DocSecurity>0</DocSecurity>
  <PresentationFormat>自定义</PresentationFormat>
  <Lines>0</Lines>
  <Paragraphs>127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幻灯片 1</vt:lpstr>
      <vt:lpstr>幻灯片 2</vt:lpstr>
      <vt:lpstr>会话</vt:lpstr>
      <vt:lpstr>保存会话数据的两种技术cookie vs Session</vt:lpstr>
      <vt:lpstr>session</vt:lpstr>
      <vt:lpstr>session</vt:lpstr>
      <vt:lpstr>幻灯片 7</vt:lpstr>
      <vt:lpstr>session实现原理</vt:lpstr>
      <vt:lpstr>session案例</vt:lpstr>
      <vt:lpstr>幻灯片 10</vt:lpstr>
      <vt:lpstr>IE禁用Cookie后的session处理</vt:lpstr>
      <vt:lpstr>幻灯片 12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43</cp:revision>
  <dcterms:created xsi:type="dcterms:W3CDTF">2012-09-21T09:29:31Z</dcterms:created>
  <dcterms:modified xsi:type="dcterms:W3CDTF">2018-07-19T07:31:12Z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