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E68DE-496E-4DC8-AB59-960482E44BC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DEBF9-8091-42C8-8B1F-BFE39069F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28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39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1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279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8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6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1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9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55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8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8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EEF4-5AF3-458B-B79E-BE484CE2955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E6E548-8183-406C-9EEC-82FF9B775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7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dMindsCC/fila" TargetMode="External"/><Relationship Id="rId2" Type="http://schemas.openxmlformats.org/officeDocument/2006/relationships/hyperlink" Target="https://github.com/hardmindscc/fi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2739889"/>
            <a:ext cx="8915399" cy="1143000"/>
          </a:xfrm>
        </p:spPr>
        <p:txBody>
          <a:bodyPr/>
          <a:lstStyle/>
          <a:p>
            <a:pPr algn="ctr"/>
            <a:r>
              <a:rPr lang="pt-BR" b="1" dirty="0">
                <a:latin typeface="Comic Sans MS" panose="030F0702030302020204" pitchFamily="66" charset="0"/>
              </a:rPr>
              <a:t>Estrutura de dados FILA</a:t>
            </a:r>
          </a:p>
        </p:txBody>
      </p:sp>
    </p:spTree>
    <p:extLst>
      <p:ext uri="{BB962C8B-B14F-4D97-AF65-F5344CB8AC3E}">
        <p14:creationId xmlns:p14="http://schemas.microsoft.com/office/powerpoint/2010/main" val="55311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730127"/>
            <a:ext cx="8911687" cy="767368"/>
          </a:xfrm>
        </p:spPr>
        <p:txBody>
          <a:bodyPr>
            <a:noAutofit/>
          </a:bodyPr>
          <a:lstStyle/>
          <a:p>
            <a:pPr algn="ctr"/>
            <a:r>
              <a:rPr lang="pt-BR" sz="4500" dirty="0">
                <a:latin typeface="Comic Sans MS" panose="030F0702030302020204" pitchFamily="66" charset="0"/>
              </a:rPr>
              <a:t>Apresentado por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345633"/>
            <a:ext cx="8915400" cy="39756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200" dirty="0">
                <a:latin typeface="Comic Sans MS" panose="030F0702030302020204" pitchFamily="66" charset="0"/>
              </a:rPr>
              <a:t>Douglas Francisco Xavier					RA: 2496848860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200" dirty="0">
                <a:latin typeface="Comic Sans MS" panose="030F0702030302020204" pitchFamily="66" charset="0"/>
              </a:rPr>
              <a:t>Isaac Flora									RA: 1583988058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200" dirty="0">
                <a:latin typeface="Comic Sans MS" panose="030F0702030302020204" pitchFamily="66" charset="0"/>
              </a:rPr>
              <a:t>Lucas Eduardo Santos da Silva			RA: 2496836757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200" dirty="0">
                <a:latin typeface="Comic Sans MS" panose="030F0702030302020204" pitchFamily="66" charset="0"/>
              </a:rPr>
              <a:t>Marcos Vinicius de Moraes da Silva		RA: 1587933860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200" dirty="0">
                <a:latin typeface="Comic Sans MS" panose="030F0702030302020204" pitchFamily="66" charset="0"/>
              </a:rPr>
              <a:t>Romeo Correa								RA: 1557299641</a:t>
            </a:r>
          </a:p>
          <a:p>
            <a:pPr marL="0" indent="0">
              <a:buNone/>
            </a:pPr>
            <a:endParaRPr lang="pt-B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111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omic Sans MS" panose="030F0702030302020204" pitchFamily="66" charset="0"/>
              </a:rPr>
              <a:t>O que é FILA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402984"/>
            <a:ext cx="8915400" cy="1139687"/>
          </a:xfrm>
        </p:spPr>
        <p:txBody>
          <a:bodyPr/>
          <a:lstStyle/>
          <a:p>
            <a:r>
              <a:rPr lang="pt-BR" sz="2200" dirty="0">
                <a:latin typeface="Comic Sans MS" panose="030F0702030302020204" pitchFamily="66" charset="0"/>
              </a:rPr>
              <a:t>São </a:t>
            </a:r>
            <a:r>
              <a:rPr lang="pt-BR" sz="2200" b="1" dirty="0">
                <a:latin typeface="Comic Sans MS" panose="030F0702030302020204" pitchFamily="66" charset="0"/>
              </a:rPr>
              <a:t>estruturas de dados</a:t>
            </a:r>
            <a:r>
              <a:rPr lang="pt-BR" sz="2200" dirty="0">
                <a:latin typeface="Comic Sans MS" panose="030F0702030302020204" pitchFamily="66" charset="0"/>
              </a:rPr>
              <a:t> do tipo FIFO (</a:t>
            </a:r>
            <a:r>
              <a:rPr lang="pt-BR" sz="2200" dirty="0" err="1">
                <a:latin typeface="Comic Sans MS" panose="030F0702030302020204" pitchFamily="66" charset="0"/>
              </a:rPr>
              <a:t>first</a:t>
            </a:r>
            <a:r>
              <a:rPr lang="pt-BR" sz="2200" dirty="0">
                <a:latin typeface="Comic Sans MS" panose="030F0702030302020204" pitchFamily="66" charset="0"/>
              </a:rPr>
              <a:t>-in </a:t>
            </a:r>
            <a:r>
              <a:rPr lang="pt-BR" sz="2200" dirty="0" err="1">
                <a:latin typeface="Comic Sans MS" panose="030F0702030302020204" pitchFamily="66" charset="0"/>
              </a:rPr>
              <a:t>first</a:t>
            </a:r>
            <a:r>
              <a:rPr lang="pt-BR" sz="2200" dirty="0">
                <a:latin typeface="Comic Sans MS" panose="030F0702030302020204" pitchFamily="66" charset="0"/>
              </a:rPr>
              <a:t>-out), onde o primeiro elemento a ser inserido, será o primeiro a ser retirado, ou seja, adiciona-se itens no fim e remove-se do início.</a:t>
            </a:r>
          </a:p>
          <a:p>
            <a:endParaRPr lang="pt-BR" dirty="0"/>
          </a:p>
        </p:txBody>
      </p:sp>
      <p:pic>
        <p:nvPicPr>
          <p:cNvPr id="1030" name="Picture 6" descr="http://www.cos.ufrj.br/~rfarias/cos121/fil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4312325"/>
            <a:ext cx="476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4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556591"/>
            <a:ext cx="8915400" cy="5671931"/>
          </a:xfrm>
        </p:spPr>
        <p:txBody>
          <a:bodyPr/>
          <a:lstStyle/>
          <a:p>
            <a:endParaRPr lang="pt-BR" dirty="0">
              <a:latin typeface="Comic Sans MS" panose="030F0702030302020204" pitchFamily="66" charset="0"/>
            </a:endParaRPr>
          </a:p>
          <a:p>
            <a:endParaRPr lang="pt-BR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Todas as operações em uma fila podem ser imaginadas como as que ocorrem em numa fila de pessoas num banco.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As pessoas são atendidas conforme a posição delas na fila. </a:t>
            </a:r>
          </a:p>
          <a:p>
            <a:r>
              <a:rPr lang="pt-BR" sz="2200" dirty="0">
                <a:latin typeface="Comic Sans MS" panose="030F0702030302020204" pitchFamily="66" charset="0"/>
              </a:rPr>
              <a:t>O próximo a ser atendido é o primeiro da fila. </a:t>
            </a:r>
          </a:p>
          <a:p>
            <a:r>
              <a:rPr lang="pt-BR" sz="2200" dirty="0">
                <a:latin typeface="Comic Sans MS" panose="030F0702030302020204" pitchFamily="66" charset="0"/>
              </a:rPr>
              <a:t>Quando o primeiro da fila é chamado para ser atendido a fila "anda", ou seja, o segundo passa a ser o primeiro, o terceiro passa a ser o segundo e assim por diante até a última pessoa.</a:t>
            </a:r>
          </a:p>
        </p:txBody>
      </p:sp>
    </p:spTree>
    <p:extLst>
      <p:ext uri="{BB962C8B-B14F-4D97-AF65-F5344CB8AC3E}">
        <p14:creationId xmlns:p14="http://schemas.microsoft.com/office/powerpoint/2010/main" val="29096389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509378"/>
            <a:ext cx="8911687" cy="701107"/>
          </a:xfrm>
        </p:spPr>
        <p:txBody>
          <a:bodyPr/>
          <a:lstStyle/>
          <a:p>
            <a:pPr algn="ctr"/>
            <a:r>
              <a:rPr lang="pt-BR" dirty="0">
                <a:latin typeface="Comic Sans MS" panose="030F0702030302020204" pitchFamily="66" charset="0"/>
              </a:rPr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22521"/>
            <a:ext cx="8915400" cy="530085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Comic Sans MS" panose="030F0702030302020204" pitchFamily="66" charset="0"/>
              </a:rPr>
              <a:t>Supondo uma fila com capacidade para 5 elementos (5 nós).</a:t>
            </a:r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64642"/>
            <a:ext cx="3724275" cy="1352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17192"/>
            <a:ext cx="3514725" cy="1295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6" y="4764967"/>
            <a:ext cx="3686175" cy="14001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55" y="2094959"/>
            <a:ext cx="3609474" cy="149191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07" y="3586875"/>
            <a:ext cx="3551722" cy="152079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12" y="5078791"/>
            <a:ext cx="3359217" cy="12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6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656522"/>
            <a:ext cx="8915400" cy="4585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5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pt-BR" sz="2500" dirty="0">
                <a:solidFill>
                  <a:schemeClr val="tx1"/>
                </a:solidFill>
                <a:latin typeface="Comic Sans MS" panose="030F0702030302020204" pitchFamily="66" charset="0"/>
              </a:rPr>
              <a:t>, Menu e Opção</a:t>
            </a:r>
          </a:p>
          <a:p>
            <a:pPr marL="0" indent="0" algn="ctr">
              <a:buNone/>
            </a:pPr>
            <a:endParaRPr lang="pt-BR" sz="25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 </a:t>
            </a:r>
            <a:r>
              <a:rPr lang="pt-BR" sz="2200" b="1" dirty="0" err="1">
                <a:latin typeface="Comic Sans MS" panose="030F0702030302020204" pitchFamily="66" charset="0"/>
              </a:rPr>
              <a:t>main</a:t>
            </a:r>
            <a:r>
              <a:rPr lang="pt-BR" sz="2200" b="1" dirty="0">
                <a:latin typeface="Comic Sans MS" panose="030F0702030302020204" pitchFamily="66" charset="0"/>
              </a:rPr>
              <a:t>()</a:t>
            </a:r>
            <a:r>
              <a:rPr lang="pt-BR" sz="2200" dirty="0">
                <a:latin typeface="Comic Sans MS" panose="030F0702030302020204" pitchFamily="66" charset="0"/>
              </a:rPr>
              <a:t> inicia o menu de opções.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 </a:t>
            </a:r>
            <a:r>
              <a:rPr lang="pt-BR" sz="2200" b="1" dirty="0">
                <a:latin typeface="Comic Sans MS" panose="030F0702030302020204" pitchFamily="66" charset="0"/>
              </a:rPr>
              <a:t>menu()</a:t>
            </a:r>
            <a:r>
              <a:rPr lang="pt-BR" sz="2200" dirty="0">
                <a:latin typeface="Comic Sans MS" panose="030F0702030302020204" pitchFamily="66" charset="0"/>
              </a:rPr>
              <a:t>, lista as opções existente para se trabalhar com  a Fila.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 </a:t>
            </a:r>
            <a:r>
              <a:rPr lang="pt-BR" sz="2200" b="1" dirty="0" err="1">
                <a:latin typeface="Comic Sans MS" panose="030F0702030302020204" pitchFamily="66" charset="0"/>
              </a:rPr>
              <a:t>opcao</a:t>
            </a:r>
            <a:r>
              <a:rPr lang="pt-BR" sz="2200" b="1" dirty="0">
                <a:latin typeface="Comic Sans MS" panose="030F0702030302020204" pitchFamily="66" charset="0"/>
              </a:rPr>
              <a:t>()</a:t>
            </a:r>
            <a:r>
              <a:rPr lang="pt-BR" sz="2200" dirty="0">
                <a:latin typeface="Comic Sans MS" panose="030F0702030302020204" pitchFamily="66" charset="0"/>
              </a:rPr>
              <a:t>, usa um teste condicional do tipo switch para invocar a função correta.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t-BR" sz="25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5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46922"/>
            <a:ext cx="8915400" cy="48643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500" b="1" dirty="0">
                <a:solidFill>
                  <a:schemeClr val="tx1"/>
                </a:solidFill>
                <a:latin typeface="Comic Sans MS" panose="030F0702030302020204" pitchFamily="66" charset="0"/>
              </a:rPr>
              <a:t>Inicia  e Aloca</a:t>
            </a:r>
            <a:endParaRPr lang="pt-BR" sz="25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200" dirty="0">
                <a:latin typeface="Comic Sans MS" panose="030F0702030302020204" pitchFamily="66" charset="0"/>
              </a:rPr>
              <a:t>Função </a:t>
            </a:r>
            <a:r>
              <a:rPr lang="pt-BR" sz="2200" b="1" dirty="0">
                <a:latin typeface="Comic Sans MS" panose="030F0702030302020204" pitchFamily="66" charset="0"/>
              </a:rPr>
              <a:t>inicia()</a:t>
            </a:r>
            <a:r>
              <a:rPr lang="pt-BR" sz="2200" dirty="0">
                <a:latin typeface="Comic Sans MS" panose="030F0702030302020204" pitchFamily="66" charset="0"/>
              </a:rPr>
              <a:t>, que inicializa o uso da estrutura de dados fila.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 </a:t>
            </a:r>
            <a:r>
              <a:rPr lang="pt-BR" sz="2200" b="1" dirty="0">
                <a:latin typeface="Comic Sans MS" panose="030F0702030302020204" pitchFamily="66" charset="0"/>
              </a:rPr>
              <a:t>alocar()</a:t>
            </a:r>
            <a:r>
              <a:rPr lang="pt-BR" sz="2200" dirty="0">
                <a:latin typeface="Comic Sans MS" panose="030F0702030302020204" pitchFamily="66" charset="0"/>
              </a:rPr>
              <a:t> aloca um espaço na memória para cada nó da fila.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32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46922"/>
            <a:ext cx="8915400" cy="48643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500" b="1" dirty="0">
                <a:solidFill>
                  <a:schemeClr val="tx1"/>
                </a:solidFill>
                <a:latin typeface="Comic Sans MS" panose="030F0702030302020204" pitchFamily="66" charset="0"/>
              </a:rPr>
              <a:t>Vazia, Insere e Retira</a:t>
            </a:r>
            <a:endParaRPr lang="pt-BR" sz="25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2200" dirty="0">
                <a:latin typeface="Comic Sans MS" panose="030F0702030302020204" pitchFamily="66" charset="0"/>
              </a:rPr>
              <a:t>Função </a:t>
            </a:r>
            <a:r>
              <a:rPr lang="pt-BR" sz="2200" b="1" dirty="0">
                <a:latin typeface="Comic Sans MS" panose="030F0702030302020204" pitchFamily="66" charset="0"/>
              </a:rPr>
              <a:t>vazia()</a:t>
            </a:r>
            <a:r>
              <a:rPr lang="pt-BR" sz="2200" dirty="0">
                <a:latin typeface="Comic Sans MS" panose="030F0702030302020204" pitchFamily="66" charset="0"/>
              </a:rPr>
              <a:t>, checa se nossa fila está vazia ou não.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 </a:t>
            </a:r>
            <a:r>
              <a:rPr lang="pt-BR" sz="2200" b="1" dirty="0">
                <a:latin typeface="Comic Sans MS" panose="030F0702030302020204" pitchFamily="66" charset="0"/>
              </a:rPr>
              <a:t>insere(), </a:t>
            </a:r>
            <a:r>
              <a:rPr lang="pt-BR" sz="2200" dirty="0">
                <a:latin typeface="Comic Sans MS" panose="030F0702030302020204" pitchFamily="66" charset="0"/>
              </a:rPr>
              <a:t>Utilizada para inserir os dados da nossa fila.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</a:t>
            </a:r>
            <a:r>
              <a:rPr lang="pt-BR" sz="2200" b="1" dirty="0">
                <a:latin typeface="Comic Sans MS" panose="030F0702030302020204" pitchFamily="66" charset="0"/>
              </a:rPr>
              <a:t> retira(), </a:t>
            </a:r>
            <a:r>
              <a:rPr lang="pt-BR" sz="2200" dirty="0">
                <a:latin typeface="Comic Sans MS" panose="030F0702030302020204" pitchFamily="66" charset="0"/>
              </a:rPr>
              <a:t>Quando chamada essa função ela retira o primeiro dado da fila.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111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46922"/>
            <a:ext cx="8915400" cy="48643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Exibe e Libera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sz="2200" dirty="0">
                <a:latin typeface="Comic Sans MS" panose="030F0702030302020204" pitchFamily="66" charset="0"/>
              </a:rPr>
              <a:t>Função</a:t>
            </a:r>
            <a:r>
              <a:rPr lang="pt-BR" sz="2200" b="1" dirty="0">
                <a:latin typeface="Comic Sans MS" panose="030F0702030302020204" pitchFamily="66" charset="0"/>
              </a:rPr>
              <a:t> exibe(), </a:t>
            </a:r>
            <a:r>
              <a:rPr lang="pt-BR" sz="2200" dirty="0">
                <a:latin typeface="Comic Sans MS" panose="030F0702030302020204" pitchFamily="66" charset="0"/>
              </a:rPr>
              <a:t>Utilizado para exibir os elementos ou dados da fila na tela.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Função</a:t>
            </a:r>
            <a:r>
              <a:rPr lang="pt-BR" sz="2200" b="1" dirty="0">
                <a:latin typeface="Comic Sans MS" panose="030F0702030302020204" pitchFamily="66" charset="0"/>
              </a:rPr>
              <a:t> libera(), </a:t>
            </a:r>
            <a:r>
              <a:rPr lang="pt-BR" sz="2200" dirty="0">
                <a:latin typeface="Comic Sans MS" panose="030F0702030302020204" pitchFamily="66" charset="0"/>
              </a:rPr>
              <a:t>Esta função tem por objetivo ir em cada nó e liberar a memória alocada.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846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730127"/>
            <a:ext cx="8911687" cy="767368"/>
          </a:xfrm>
        </p:spPr>
        <p:txBody>
          <a:bodyPr>
            <a:noAutofit/>
          </a:bodyPr>
          <a:lstStyle/>
          <a:p>
            <a:pPr algn="ctr"/>
            <a:r>
              <a:rPr lang="pt-BR" sz="4500" dirty="0">
                <a:latin typeface="Comic Sans MS" panose="030F0702030302020204" pitchFamily="66" charset="0"/>
              </a:rPr>
              <a:t>Codificação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345633"/>
            <a:ext cx="8915400" cy="3975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500" dirty="0">
                <a:solidFill>
                  <a:schemeClr val="tx1"/>
                </a:solidFill>
                <a:latin typeface="Comic Sans MS" panose="030F0702030302020204" pitchFamily="66" charset="0"/>
                <a:hlinkClick r:id="rId2"/>
              </a:rPr>
              <a:t>https://github.com/hardmindscc/fila</a:t>
            </a:r>
            <a:endParaRPr lang="pt-BR" sz="35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pt-BR" sz="3500" dirty="0">
              <a:solidFill>
                <a:schemeClr val="tx1"/>
              </a:solidFill>
              <a:latin typeface="Comic Sans MS" panose="030F0702030302020204" pitchFamily="66" charset="0"/>
              <a:hlinkClick r:id="rId3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Clique no link .código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Em seguida clique no botão “RAW” no canto superior direito.</a:t>
            </a:r>
          </a:p>
          <a:p>
            <a:endParaRPr lang="pt-BR" sz="2200" dirty="0">
              <a:latin typeface="Comic Sans MS" panose="030F0702030302020204" pitchFamily="66" charset="0"/>
            </a:endParaRPr>
          </a:p>
          <a:p>
            <a:r>
              <a:rPr lang="pt-BR" sz="2200" dirty="0">
                <a:latin typeface="Comic Sans MS" panose="030F0702030302020204" pitchFamily="66" charset="0"/>
              </a:rPr>
              <a:t>Copie e cole na sua IDE</a:t>
            </a:r>
          </a:p>
        </p:txBody>
      </p:sp>
    </p:spTree>
    <p:extLst>
      <p:ext uri="{BB962C8B-B14F-4D97-AF65-F5344CB8AC3E}">
        <p14:creationId xmlns:p14="http://schemas.microsoft.com/office/powerpoint/2010/main" val="4021743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235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Comic Sans MS</vt:lpstr>
      <vt:lpstr>Wingdings</vt:lpstr>
      <vt:lpstr>Wingdings 3</vt:lpstr>
      <vt:lpstr>Cacho</vt:lpstr>
      <vt:lpstr>Estrutura de dados FILA</vt:lpstr>
      <vt:lpstr>O que é FILA</vt:lpstr>
      <vt:lpstr>Apresentação do PowerPoint</vt:lpstr>
      <vt:lpstr>Exemplo</vt:lpstr>
      <vt:lpstr>Funções</vt:lpstr>
      <vt:lpstr>Apresentação do PowerPoint</vt:lpstr>
      <vt:lpstr>Apresentação do PowerPoint</vt:lpstr>
      <vt:lpstr>Apresentação do PowerPoint</vt:lpstr>
      <vt:lpstr>Codificação em C</vt:lpstr>
      <vt:lpstr>Apresentado por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FILA</dc:title>
  <dc:creator>Marcos</dc:creator>
  <cp:lastModifiedBy>Marcos</cp:lastModifiedBy>
  <cp:revision>17</cp:revision>
  <cp:lastPrinted>2016-05-16T21:42:41Z</cp:lastPrinted>
  <dcterms:created xsi:type="dcterms:W3CDTF">2016-05-16T18:51:50Z</dcterms:created>
  <dcterms:modified xsi:type="dcterms:W3CDTF">2016-05-16T23:26:35Z</dcterms:modified>
</cp:coreProperties>
</file>