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charset="0"/>
      <p:bold r:id="rId7"/>
    </p:embeddedFont>
    <p:embeddedFont>
      <p:font typeface="Libre Franklin" charset="0"/>
      <p:regular r:id="rId8"/>
      <p:bold r:id="rId9"/>
      <p:italic r:id="rId10"/>
      <p:boldItalic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76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83628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799856" y="1575621"/>
            <a:ext cx="7069589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>
                <a:ea typeface="Franklin Gothic"/>
                <a:cs typeface="Franklin Gothic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Student Innovation</a:t>
            </a:r>
            <a:endParaRPr dirty="0" smtClean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/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PS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Code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  </a:t>
            </a:r>
            <a:r>
              <a:rPr lang="en-IN" dirty="0">
                <a:solidFill>
                  <a:schemeClr val="tx1"/>
                </a:solidFill>
              </a:rPr>
              <a:t>PK845</a:t>
            </a:r>
            <a:endParaRPr dirty="0" smtClean="0">
              <a:solidFill>
                <a:schemeClr val="tx1"/>
              </a:solidFill>
            </a:endParaRPr>
          </a:p>
          <a:p>
            <a:pPr marL="0" lvl="0" indent="0"/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Problem Statement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Title: </a:t>
            </a:r>
            <a:r>
              <a:rPr lang="en-IN" b="1" dirty="0">
                <a:solidFill>
                  <a:schemeClr val="tx1"/>
                </a:solidFill>
              </a:rPr>
              <a:t>Career guidance </a:t>
            </a:r>
            <a:r>
              <a:rPr lang="en-IN" b="1" dirty="0" smtClean="0">
                <a:solidFill>
                  <a:schemeClr val="tx1"/>
                </a:solidFill>
              </a:rPr>
              <a:t>System</a:t>
            </a:r>
          </a:p>
          <a:p>
            <a:pPr marL="0" lvl="0" indent="0"/>
            <a:r>
              <a:rPr lang="en-US" sz="300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sz="3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Glorious Coders</a:t>
            </a:r>
            <a:endParaRPr lang="en-US" dirty="0">
              <a:solidFill>
                <a:schemeClr val="tx1"/>
              </a:solidFill>
              <a:ea typeface="Franklin Gothic"/>
              <a:cs typeface="Franklin Gothic"/>
            </a:endParaRPr>
          </a:p>
          <a:p>
            <a:pPr marL="0" lvl="0" indent="0"/>
            <a:r>
              <a:rPr lang="en-US" sz="400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sz="4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b="1" dirty="0" err="1" smtClean="0">
                <a:solidFill>
                  <a:schemeClr val="tx1"/>
                </a:solidFill>
                <a:latin typeface="Libre Franklin" charset="0"/>
                <a:ea typeface="Franklin Gothic"/>
                <a:cs typeface="Franklin Gothic"/>
                <a:sym typeface="Franklin Gothic"/>
              </a:rPr>
              <a:t>Ayush</a:t>
            </a:r>
            <a:r>
              <a:rPr lang="en-US" b="1" dirty="0" smtClean="0">
                <a:solidFill>
                  <a:schemeClr val="tx1"/>
                </a:solidFill>
                <a:latin typeface="Libre Franklin" charset="0"/>
                <a:ea typeface="Franklin Gothic"/>
                <a:cs typeface="Franklin Gothic"/>
                <a:sym typeface="Franklin Gothic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Libre Franklin" charset="0"/>
                <a:ea typeface="Franklin Gothic"/>
                <a:cs typeface="Franklin Gothic"/>
                <a:sym typeface="Franklin Gothic"/>
              </a:rPr>
              <a:t>U</a:t>
            </a:r>
            <a:r>
              <a:rPr lang="en-US" b="1" dirty="0" err="1" smtClean="0">
                <a:solidFill>
                  <a:schemeClr val="tx1"/>
                </a:solidFill>
                <a:latin typeface="Libre Franklin" charset="0"/>
              </a:rPr>
              <a:t>padhyay</a:t>
            </a:r>
            <a:endParaRPr b="1" dirty="0">
              <a:solidFill>
                <a:schemeClr val="tx1"/>
              </a:solidFill>
              <a:latin typeface="Libre Franklin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400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sz="4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): 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U-1056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600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sz="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Name: 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NETAJI SUBHAS UNIVERSITY OF TECHNOLOGY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600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IN" dirty="0">
                <a:solidFill>
                  <a:schemeClr val="tx1"/>
                </a:solidFill>
              </a:rPr>
              <a:t>Miscellaneous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</a:t>
            </a:r>
            <a:r>
              <a:rPr lang="en-US" sz="240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dea/Solution:</a:t>
            </a:r>
            <a:endParaRPr lang="en-US" sz="2000" dirty="0" smtClean="0"/>
          </a:p>
          <a:p>
            <a:pPr marL="285750" lvl="0" indent="-285750">
              <a:buFont typeface="Noto Sans Symbols"/>
              <a:buChar char="⮚"/>
            </a:pPr>
            <a:r>
              <a:rPr lang="en-US" dirty="0" smtClean="0"/>
              <a:t> An AI-Based Website which recommends an individual the career path to choose based upon the factors like their strengths, weakness, age, interest and similar important factors.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dirty="0" smtClean="0"/>
              <a:t>The </a:t>
            </a:r>
            <a:r>
              <a:rPr lang="en-US" dirty="0"/>
              <a:t>site will use AI for generating a career path suitable for user on the based on the question answer by the user. 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dirty="0"/>
              <a:t>The site would provide a platform for experts to comment and reply to the problems and question a student or user is having 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5" b="5715"/>
          <a:stretch>
            <a:fillRect/>
          </a:stretch>
        </p:blipFill>
        <p:spPr>
          <a:xfrm>
            <a:off x="7728861" y="1206003"/>
            <a:ext cx="4188473" cy="30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"/>
          <p:cNvSpPr txBox="1"/>
          <p:nvPr/>
        </p:nvSpPr>
        <p:spPr>
          <a:xfrm>
            <a:off x="7472437" y="652066"/>
            <a:ext cx="46891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simulated image of </a:t>
            </a:r>
            <a:r>
              <a:rPr lang="en-US" sz="180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prototype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4869159"/>
            <a:ext cx="4572001" cy="17107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16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 of </a:t>
            </a:r>
            <a:r>
              <a:rPr lang="en-US" sz="1600" b="0" i="0" dirty="0" err="1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ReactJs</a:t>
            </a:r>
            <a:r>
              <a:rPr lang="en-US" sz="16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Use of HTML/ CSS/ JavaScript</a:t>
            </a:r>
            <a:r>
              <a:rPr lang="en-US" dirty="0" smtClean="0"/>
              <a:t>.</a:t>
            </a: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/>
              <a:t>Use of </a:t>
            </a:r>
            <a:r>
              <a:rPr lang="en-US" sz="1600" dirty="0" err="1" smtClean="0"/>
              <a:t>NodeJs</a:t>
            </a:r>
            <a:r>
              <a:rPr lang="en-US" sz="1600" dirty="0"/>
              <a:t>, </a:t>
            </a:r>
            <a:r>
              <a:rPr lang="en-US" sz="1600" dirty="0" err="1" smtClean="0"/>
              <a:t>ExpressJs</a:t>
            </a:r>
            <a:r>
              <a:rPr lang="en-US" sz="1600" dirty="0" smtClean="0"/>
              <a:t>.</a:t>
            </a:r>
            <a:endParaRPr sz="16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767408" y="69269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3431704" y="1844824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 smtClean="0"/>
              <a:t>Use Cases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507841" y="2166651"/>
            <a:ext cx="6480720" cy="40706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335360" y="6456045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7896200" y="2756491"/>
            <a:ext cx="3240360" cy="370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</a:t>
            </a: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/ Show stopper 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7464152" y="3250181"/>
            <a:ext cx="4104456" cy="22652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 smtClean="0"/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err="1" smtClean="0"/>
              <a:t>Aadhar</a:t>
            </a:r>
            <a:r>
              <a:rPr lang="en-US" sz="1600" dirty="0" smtClean="0"/>
              <a:t> </a:t>
            </a:r>
            <a:r>
              <a:rPr lang="en-US" sz="1600" dirty="0"/>
              <a:t>Verification system database for user login.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 smtClean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Requirement  of school/  University database to get more details about student.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pic>
        <p:nvPicPr>
          <p:cNvPr id="9" name="Picture 4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3977" y="3429000"/>
            <a:ext cx="739557" cy="75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 rot="20808473" flipH="1">
            <a:off x="1416205" y="2962449"/>
            <a:ext cx="17610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User registers to get </a:t>
            </a:r>
          </a:p>
          <a:p>
            <a:endParaRPr lang="en-US" sz="100" dirty="0"/>
          </a:p>
          <a:p>
            <a:r>
              <a:rPr lang="en-US" sz="1100" dirty="0" smtClean="0"/>
              <a:t>       career counseling</a:t>
            </a:r>
          </a:p>
        </p:txBody>
      </p:sp>
      <p:sp>
        <p:nvSpPr>
          <p:cNvPr id="11" name="TextBox 10"/>
          <p:cNvSpPr txBox="1"/>
          <p:nvPr/>
        </p:nvSpPr>
        <p:spPr>
          <a:xfrm rot="915567" flipH="1">
            <a:off x="1350855" y="4336366"/>
            <a:ext cx="186850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         Apply to become </a:t>
            </a:r>
          </a:p>
          <a:p>
            <a:endParaRPr lang="en-US" sz="100" dirty="0"/>
          </a:p>
          <a:p>
            <a:r>
              <a:rPr lang="en-US" sz="1050" dirty="0" smtClean="0"/>
              <a:t>    career guidance expert </a:t>
            </a:r>
          </a:p>
        </p:txBody>
      </p:sp>
      <p:sp>
        <p:nvSpPr>
          <p:cNvPr id="12" name="Up Arrow 11"/>
          <p:cNvSpPr/>
          <p:nvPr/>
        </p:nvSpPr>
        <p:spPr>
          <a:xfrm rot="4575596">
            <a:off x="2268754" y="2423439"/>
            <a:ext cx="45719" cy="15477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3135179" y="2397411"/>
            <a:ext cx="1385675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5" name="Rounded Rectangle 14"/>
          <p:cNvSpPr/>
          <p:nvPr/>
        </p:nvSpPr>
        <p:spPr>
          <a:xfrm>
            <a:off x="3074794" y="4651328"/>
            <a:ext cx="146752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6" name="TextBox 15"/>
          <p:cNvSpPr txBox="1"/>
          <p:nvPr/>
        </p:nvSpPr>
        <p:spPr>
          <a:xfrm flipH="1">
            <a:off x="3135179" y="2471450"/>
            <a:ext cx="15200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Ask necessary questions regarding User’s interest to generate career path.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3074794" y="4714044"/>
            <a:ext cx="15200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Ask academic details and work experience to schedule an interview.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70732" y="3795998"/>
            <a:ext cx="1314567" cy="3808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9" name="TextBox 18"/>
          <p:cNvSpPr txBox="1"/>
          <p:nvPr/>
        </p:nvSpPr>
        <p:spPr>
          <a:xfrm flipH="1">
            <a:off x="3350531" y="3708096"/>
            <a:ext cx="10823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       DATABASE</a:t>
            </a:r>
          </a:p>
        </p:txBody>
      </p:sp>
      <p:sp>
        <p:nvSpPr>
          <p:cNvPr id="20" name="Up-Down Arrow 19"/>
          <p:cNvSpPr/>
          <p:nvPr/>
        </p:nvSpPr>
        <p:spPr>
          <a:xfrm>
            <a:off x="3779612" y="3429000"/>
            <a:ext cx="45719" cy="2222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1" name="Up-Down Arrow 20"/>
          <p:cNvSpPr/>
          <p:nvPr/>
        </p:nvSpPr>
        <p:spPr>
          <a:xfrm flipH="1">
            <a:off x="3762839" y="4301993"/>
            <a:ext cx="45719" cy="2283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2" name="Up Arrow 21"/>
          <p:cNvSpPr/>
          <p:nvPr/>
        </p:nvSpPr>
        <p:spPr>
          <a:xfrm rot="6325180" flipH="1">
            <a:off x="2264775" y="3851328"/>
            <a:ext cx="63939" cy="14163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5" descr="C:\Program Files (x86)\Microsoft Office\MEDIA\CAGCAT10\j030052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773" y="3511225"/>
            <a:ext cx="786658" cy="67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Up Arrow 23"/>
          <p:cNvSpPr/>
          <p:nvPr/>
        </p:nvSpPr>
        <p:spPr>
          <a:xfrm rot="16781017">
            <a:off x="5283982" y="2588799"/>
            <a:ext cx="45719" cy="13142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 rot="564939" flipH="1">
            <a:off x="4573778" y="2964619"/>
            <a:ext cx="1959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AI generated career path</a:t>
            </a:r>
          </a:p>
        </p:txBody>
      </p:sp>
      <p:sp>
        <p:nvSpPr>
          <p:cNvPr id="26" name="Up Arrow 25"/>
          <p:cNvSpPr/>
          <p:nvPr/>
        </p:nvSpPr>
        <p:spPr>
          <a:xfrm rot="15108450">
            <a:off x="5464533" y="3803945"/>
            <a:ext cx="87289" cy="16947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 rot="20485123" flipH="1">
            <a:off x="4573777" y="4292362"/>
            <a:ext cx="1959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Interview scheduled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41016" y="2046897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sz="1400" b="1" dirty="0" smtClean="0">
                <a:solidFill>
                  <a:srgbClr val="5D7C3F"/>
                </a:solidFill>
              </a:rPr>
              <a:t>Team Leader Name:  </a:t>
            </a:r>
            <a:r>
              <a:rPr lang="en-US" sz="1400" b="1" dirty="0" err="1" smtClean="0">
                <a:solidFill>
                  <a:schemeClr val="tx1"/>
                </a:solidFill>
                <a:latin typeface="Libre Franklin" charset="0"/>
              </a:rPr>
              <a:t>Ayush</a:t>
            </a:r>
            <a:r>
              <a:rPr lang="en-US" sz="1400" b="1" dirty="0">
                <a:solidFill>
                  <a:schemeClr val="tx1"/>
                </a:solidFill>
                <a:latin typeface="Libre Franklin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Libre Franklin" charset="0"/>
              </a:rPr>
              <a:t>upadhyay</a:t>
            </a:r>
            <a:endParaRPr sz="1800" dirty="0" smtClean="0">
              <a:solidFill>
                <a:schemeClr val="tx1"/>
              </a:solidFill>
              <a:latin typeface="Libre Franklin" charset="0"/>
            </a:endParaRPr>
          </a:p>
          <a:p>
            <a:pPr marL="0" lvl="0" indent="0">
              <a:buSzPts val="1200"/>
            </a:pPr>
            <a:r>
              <a:rPr lang="en-US" sz="1200" dirty="0"/>
              <a:t>Branch </a:t>
            </a:r>
            <a:r>
              <a:rPr lang="en-US" sz="1200" dirty="0" smtClean="0"/>
              <a:t> (</a:t>
            </a:r>
            <a:r>
              <a:rPr lang="en-US" sz="1200" dirty="0" err="1" smtClean="0"/>
              <a:t>Btech</a:t>
            </a:r>
            <a:r>
              <a:rPr lang="en-US" sz="1200" dirty="0" smtClean="0"/>
              <a:t>)		</a:t>
            </a:r>
            <a:r>
              <a:rPr lang="en-US" sz="1200" dirty="0"/>
              <a:t>	</a:t>
            </a:r>
            <a:r>
              <a:rPr lang="en-US" sz="1200" dirty="0"/>
              <a:t> </a:t>
            </a:r>
            <a:r>
              <a:rPr lang="en-US" sz="1200" dirty="0" smtClean="0"/>
              <a:t>	</a:t>
            </a:r>
            <a:r>
              <a:rPr lang="en-US" sz="1200" dirty="0" smtClean="0"/>
              <a:t>Stream (</a:t>
            </a:r>
            <a:r>
              <a:rPr lang="en-US" sz="1200" dirty="0" smtClean="0"/>
              <a:t>IT</a:t>
            </a:r>
            <a:r>
              <a:rPr lang="en-US" sz="1200" dirty="0" smtClean="0"/>
              <a:t>):</a:t>
            </a:r>
            <a:r>
              <a:rPr lang="en-US" sz="1200" dirty="0"/>
              <a:t>			</a:t>
            </a:r>
            <a:r>
              <a:rPr lang="en-US" sz="1200" dirty="0" smtClean="0"/>
              <a:t>           	Year (II):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1 Name</a:t>
            </a:r>
            <a:r>
              <a:rPr lang="en-US" sz="1200" b="1" dirty="0">
                <a:solidFill>
                  <a:srgbClr val="5D7C3F"/>
                </a:solidFill>
              </a:rPr>
              <a:t>: </a:t>
            </a:r>
            <a:r>
              <a:rPr lang="en-US" sz="1200" b="1" dirty="0" smtClean="0">
                <a:solidFill>
                  <a:srgbClr val="5D7C3F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Aditya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Mehrotra</a:t>
            </a:r>
            <a:endParaRPr sz="1800" dirty="0" smtClean="0"/>
          </a:p>
          <a:p>
            <a:pPr marL="0" lvl="0" indent="0">
              <a:buSzPts val="1200"/>
            </a:pPr>
            <a:r>
              <a:rPr lang="en-US" sz="1200" dirty="0" smtClean="0"/>
              <a:t>Branch  (</a:t>
            </a:r>
            <a:r>
              <a:rPr lang="en-US" sz="1200" dirty="0" err="1" smtClean="0"/>
              <a:t>Btech</a:t>
            </a:r>
            <a:r>
              <a:rPr lang="en-US" sz="1200" dirty="0" smtClean="0"/>
              <a:t>)			 	Stream (ICE):			Year (II):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 smtClean="0">
                <a:solidFill>
                  <a:srgbClr val="5D7C3F"/>
                </a:solidFill>
              </a:rPr>
              <a:t>Team </a:t>
            </a:r>
            <a:r>
              <a:rPr lang="en-US" sz="1200" b="1" dirty="0">
                <a:solidFill>
                  <a:srgbClr val="5D7C3F"/>
                </a:solidFill>
              </a:rPr>
              <a:t>Member 2 Name: </a:t>
            </a:r>
            <a:r>
              <a:rPr lang="en-US" sz="1200" b="1" dirty="0" smtClean="0">
                <a:solidFill>
                  <a:srgbClr val="5D7C3F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Hardik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Chabra</a:t>
            </a:r>
            <a:endParaRPr sz="1800" dirty="0"/>
          </a:p>
          <a:p>
            <a:pPr marL="0" lvl="0" indent="0">
              <a:buSzPts val="1200"/>
            </a:pPr>
            <a:r>
              <a:rPr lang="en-US" sz="1200" dirty="0"/>
              <a:t>Branch  (</a:t>
            </a:r>
            <a:r>
              <a:rPr lang="en-US" sz="1200" dirty="0" err="1"/>
              <a:t>Btech</a:t>
            </a:r>
            <a:r>
              <a:rPr lang="en-US" sz="1200" dirty="0"/>
              <a:t>)			 	Stream </a:t>
            </a:r>
            <a:r>
              <a:rPr lang="en-US" sz="1200" dirty="0" smtClean="0"/>
              <a:t>(ECAM):</a:t>
            </a:r>
            <a:r>
              <a:rPr lang="en-US" sz="1200" dirty="0"/>
              <a:t>			</a:t>
            </a:r>
            <a:r>
              <a:rPr lang="en-US" sz="1200" dirty="0" smtClean="0"/>
              <a:t>Year </a:t>
            </a:r>
            <a:r>
              <a:rPr lang="en-US" sz="1200" dirty="0"/>
              <a:t>(II):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 smtClean="0">
                <a:solidFill>
                  <a:srgbClr val="5D7C3F"/>
                </a:solidFill>
              </a:rPr>
              <a:t>Team </a:t>
            </a:r>
            <a:r>
              <a:rPr lang="en-US" sz="1200" b="1" dirty="0">
                <a:solidFill>
                  <a:srgbClr val="5D7C3F"/>
                </a:solidFill>
              </a:rPr>
              <a:t>Member 3 Name: </a:t>
            </a:r>
            <a:r>
              <a:rPr lang="en-US" sz="1200" b="1" dirty="0" err="1" smtClean="0">
                <a:solidFill>
                  <a:schemeClr val="tx1"/>
                </a:solidFill>
              </a:rPr>
              <a:t>Mayank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Dewan</a:t>
            </a:r>
            <a:endParaRPr dirty="0">
              <a:solidFill>
                <a:schemeClr val="tx1"/>
              </a:solidFill>
            </a:endParaRPr>
          </a:p>
          <a:p>
            <a:pPr marL="0" lvl="0" indent="0">
              <a:buSzPts val="1200"/>
            </a:pPr>
            <a:r>
              <a:rPr lang="en-US" sz="1200" dirty="0"/>
              <a:t>Branch  (</a:t>
            </a:r>
            <a:r>
              <a:rPr lang="en-US" sz="1200" dirty="0" err="1"/>
              <a:t>Btech</a:t>
            </a:r>
            <a:r>
              <a:rPr lang="en-US" sz="1200" dirty="0"/>
              <a:t>)			 	Stream </a:t>
            </a:r>
            <a:r>
              <a:rPr lang="en-US" sz="1200" dirty="0" smtClean="0"/>
              <a:t>(ECE):</a:t>
            </a:r>
            <a:r>
              <a:rPr lang="en-US" sz="1200" dirty="0"/>
              <a:t>			</a:t>
            </a:r>
            <a:r>
              <a:rPr lang="en-US" sz="1200" dirty="0" smtClean="0"/>
              <a:t>Year </a:t>
            </a:r>
            <a:r>
              <a:rPr lang="en-US" sz="1200" dirty="0"/>
              <a:t>(II):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 smtClean="0">
                <a:solidFill>
                  <a:srgbClr val="5D7C3F"/>
                </a:solidFill>
              </a:rPr>
              <a:t>Team </a:t>
            </a:r>
            <a:r>
              <a:rPr lang="en-US" sz="1200" b="1" dirty="0">
                <a:solidFill>
                  <a:srgbClr val="5D7C3F"/>
                </a:solidFill>
              </a:rPr>
              <a:t>Member 4 Name: </a:t>
            </a:r>
            <a:r>
              <a:rPr lang="en-US" sz="1200" b="1" dirty="0" err="1">
                <a:solidFill>
                  <a:schemeClr val="tx1"/>
                </a:solidFill>
              </a:rPr>
              <a:t>A</a:t>
            </a:r>
            <a:r>
              <a:rPr lang="en-US" sz="1200" b="1" dirty="0" err="1" smtClean="0">
                <a:solidFill>
                  <a:schemeClr val="tx1"/>
                </a:solidFill>
              </a:rPr>
              <a:t>nkit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Khurana</a:t>
            </a:r>
            <a:endParaRPr dirty="0">
              <a:solidFill>
                <a:schemeClr val="tx1"/>
              </a:solidFill>
            </a:endParaRPr>
          </a:p>
          <a:p>
            <a:pPr marL="0" lvl="0" indent="0">
              <a:buSzPts val="1200"/>
            </a:pPr>
            <a:r>
              <a:rPr lang="en-US" sz="1200" dirty="0"/>
              <a:t>Branch  (</a:t>
            </a:r>
            <a:r>
              <a:rPr lang="en-US" sz="1200" dirty="0" err="1"/>
              <a:t>Btech</a:t>
            </a:r>
            <a:r>
              <a:rPr lang="en-US" sz="1200" dirty="0"/>
              <a:t>)			 	Stream (</a:t>
            </a:r>
            <a:r>
              <a:rPr lang="en-US" sz="1200" dirty="0" smtClean="0"/>
              <a:t>ICE):</a:t>
            </a:r>
            <a:r>
              <a:rPr lang="en-US" sz="1200" dirty="0"/>
              <a:t>			</a:t>
            </a:r>
            <a:r>
              <a:rPr lang="en-US" sz="1200" dirty="0" smtClean="0"/>
              <a:t>Year </a:t>
            </a:r>
            <a:r>
              <a:rPr lang="en-US" sz="1200" dirty="0"/>
              <a:t>(II): </a:t>
            </a:r>
          </a:p>
          <a:p>
            <a:pPr marL="0" lvl="0" indent="0">
              <a:buClr>
                <a:srgbClr val="5D7C3F"/>
              </a:buClr>
              <a:buSzPts val="1200"/>
            </a:pPr>
            <a:r>
              <a:rPr lang="en-US" sz="1200" b="1" dirty="0" smtClean="0">
                <a:solidFill>
                  <a:srgbClr val="5D7C3F"/>
                </a:solidFill>
              </a:rPr>
              <a:t>Team </a:t>
            </a:r>
            <a:r>
              <a:rPr lang="en-US" sz="1200" b="1" dirty="0">
                <a:solidFill>
                  <a:srgbClr val="5D7C3F"/>
                </a:solidFill>
              </a:rPr>
              <a:t>Member 5 Name: </a:t>
            </a:r>
            <a:r>
              <a:rPr lang="en-US" sz="1400" b="1" dirty="0" err="1" smtClean="0">
                <a:solidFill>
                  <a:schemeClr val="tx1"/>
                </a:solidFill>
              </a:rPr>
              <a:t>Aashima</a:t>
            </a:r>
            <a:r>
              <a:rPr lang="en-US" sz="1400" b="1" dirty="0" smtClean="0">
                <a:solidFill>
                  <a:schemeClr val="tx1"/>
                </a:solidFill>
              </a:rPr>
              <a:t> Cho</a:t>
            </a:r>
            <a:r>
              <a:rPr lang="en-US" sz="1400" b="1" dirty="0" smtClean="0">
                <a:solidFill>
                  <a:schemeClr val="tx1"/>
                </a:solidFill>
              </a:rPr>
              <a:t>pra</a:t>
            </a:r>
            <a:endParaRPr sz="1400" dirty="0">
              <a:solidFill>
                <a:schemeClr val="tx1"/>
              </a:solidFill>
            </a:endParaRPr>
          </a:p>
          <a:p>
            <a:pPr marL="0" lvl="0" indent="0">
              <a:buSzPts val="1200"/>
            </a:pPr>
            <a:r>
              <a:rPr lang="en-US" sz="1200" dirty="0"/>
              <a:t>Branch  (</a:t>
            </a:r>
            <a:r>
              <a:rPr lang="en-US" sz="1200" dirty="0" err="1"/>
              <a:t>Btech</a:t>
            </a:r>
            <a:r>
              <a:rPr lang="en-US" sz="1200" dirty="0"/>
              <a:t>)			 	Stream </a:t>
            </a:r>
            <a:r>
              <a:rPr lang="en-US" sz="1200" dirty="0" smtClean="0"/>
              <a:t>(MEEV):</a:t>
            </a:r>
            <a:r>
              <a:rPr lang="en-US" sz="1200" dirty="0"/>
              <a:t>		</a:t>
            </a:r>
            <a:r>
              <a:rPr lang="en-US" sz="1200" dirty="0" smtClean="0"/>
              <a:t>           </a:t>
            </a:r>
            <a:r>
              <a:rPr lang="en-US" sz="1200" dirty="0"/>
              <a:t>	Year (II): </a:t>
            </a:r>
          </a:p>
          <a:p>
            <a:pPr marL="0" lvl="0" indent="0">
              <a:buClr>
                <a:srgbClr val="804160"/>
              </a:buClr>
              <a:buSzPts val="1200"/>
            </a:pPr>
            <a:r>
              <a:rPr lang="en-US" sz="1200" b="1" dirty="0" smtClean="0">
                <a:solidFill>
                  <a:srgbClr val="804160"/>
                </a:solidFill>
              </a:rPr>
              <a:t>Team Mentor 1 Name: </a:t>
            </a:r>
            <a:r>
              <a:rPr lang="en-US" sz="1400" b="1" dirty="0" smtClean="0">
                <a:solidFill>
                  <a:schemeClr val="tx1"/>
                </a:solidFill>
              </a:rPr>
              <a:t>Manu </a:t>
            </a:r>
            <a:r>
              <a:rPr lang="en-US" sz="1400" b="1" dirty="0" err="1" smtClean="0">
                <a:solidFill>
                  <a:schemeClr val="tx1"/>
                </a:solidFill>
              </a:rPr>
              <a:t>Sheel</a:t>
            </a:r>
            <a:r>
              <a:rPr lang="en-US" sz="1400" b="1" dirty="0" smtClean="0">
                <a:solidFill>
                  <a:schemeClr val="tx1"/>
                </a:solidFill>
              </a:rPr>
              <a:t> Gu</a:t>
            </a:r>
            <a:r>
              <a:rPr lang="en-US" sz="1400" b="1" dirty="0" smtClean="0">
                <a:solidFill>
                  <a:schemeClr val="tx1"/>
                </a:solidFill>
                <a:latin typeface="Libre Franklin" charset="0"/>
              </a:rPr>
              <a:t>pta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dirty="0" smtClean="0"/>
              <a:t>Category (Academic)				Expertise (Software Engineering): 		Domain Experience (15+ years):    </a:t>
            </a:r>
            <a:endParaRPr dirty="0" smtClean="0"/>
          </a:p>
          <a:p>
            <a:pPr marL="0" lvl="0" indent="0">
              <a:buClr>
                <a:srgbClr val="804160"/>
              </a:buClr>
              <a:buSzPts val="1200"/>
            </a:pPr>
            <a:r>
              <a:rPr lang="en-US" sz="1200" b="1" dirty="0" smtClean="0">
                <a:solidFill>
                  <a:srgbClr val="804160"/>
                </a:solidFill>
              </a:rPr>
              <a:t>Team </a:t>
            </a:r>
            <a:r>
              <a:rPr lang="en-US" sz="1200" b="1" dirty="0">
                <a:solidFill>
                  <a:srgbClr val="804160"/>
                </a:solidFill>
              </a:rPr>
              <a:t>Mentor 2 Name: </a:t>
            </a:r>
            <a:r>
              <a:rPr lang="en-US" sz="1200" b="1" dirty="0" smtClean="0">
                <a:solidFill>
                  <a:srgbClr val="804160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Libre Franklin" charset="0"/>
              </a:rPr>
              <a:t>Pinaki</a:t>
            </a:r>
            <a:r>
              <a:rPr lang="en-US" sz="1200" b="1" dirty="0" smtClean="0">
                <a:solidFill>
                  <a:schemeClr val="tx1"/>
                </a:solidFill>
                <a:latin typeface="Libre Franklin" charset="0"/>
              </a:rPr>
              <a:t> sir</a:t>
            </a:r>
            <a:endParaRPr lang="en-US" sz="1200" b="1" dirty="0" smtClean="0">
              <a:solidFill>
                <a:srgbClr val="8041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dirty="0" smtClean="0"/>
              <a:t>Category </a:t>
            </a:r>
            <a:r>
              <a:rPr lang="en-US" sz="1200" dirty="0"/>
              <a:t>(</a:t>
            </a:r>
            <a:r>
              <a:rPr lang="en-US" sz="1200" dirty="0" smtClean="0"/>
              <a:t>Academic)	</a:t>
            </a:r>
            <a:r>
              <a:rPr lang="en-US" sz="1200" dirty="0"/>
              <a:t>		 	Expertise </a:t>
            </a:r>
            <a:r>
              <a:rPr lang="en-US" sz="1200" dirty="0" smtClean="0"/>
              <a:t>(Agile Software Engineering): </a:t>
            </a:r>
            <a:r>
              <a:rPr lang="en-US" sz="1200" dirty="0"/>
              <a:t>	</a:t>
            </a:r>
            <a:r>
              <a:rPr lang="en-US" sz="1200" dirty="0" smtClean="0"/>
              <a:t>Domain </a:t>
            </a:r>
            <a:r>
              <a:rPr lang="en-US" sz="1200" dirty="0"/>
              <a:t>Experience </a:t>
            </a:r>
            <a:r>
              <a:rPr lang="en-US" sz="1200" dirty="0" smtClean="0"/>
              <a:t>(</a:t>
            </a:r>
            <a:r>
              <a:rPr lang="en-US" sz="1200" dirty="0" smtClean="0"/>
              <a:t>20+ </a:t>
            </a:r>
            <a:r>
              <a:rPr lang="en-US" sz="1200" dirty="0" smtClean="0"/>
              <a:t>years</a:t>
            </a:r>
            <a:r>
              <a:rPr lang="en-US" sz="1200" dirty="0"/>
              <a:t>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229</Words>
  <Application>Microsoft Office PowerPoint</Application>
  <PresentationFormat>Custom</PresentationFormat>
  <Paragraphs>58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Franklin Gothic</vt:lpstr>
      <vt:lpstr>Noto Sans Symbols</vt:lpstr>
      <vt:lpstr>Libre Franklin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DELL</cp:lastModifiedBy>
  <cp:revision>9</cp:revision>
  <dcterms:created xsi:type="dcterms:W3CDTF">2022-02-11T07:14:46Z</dcterms:created>
  <dcterms:modified xsi:type="dcterms:W3CDTF">2022-03-28T20:12:45Z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