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Georgia" pitchFamily="18" charset="0"/>
      <p:regular r:id="rId18"/>
      <p:bold r:id="rId19"/>
      <p:italic r:id="rId20"/>
      <p:boldItalic r:id="rId21"/>
    </p:embeddedFont>
    <p:embeddedFont>
      <p:font typeface="Playfair Display" charset="0"/>
      <p:regular r:id="rId22"/>
      <p:bold r:id="rId23"/>
      <p:italic r:id="rId24"/>
      <p:boldItalic r:id="rId25"/>
    </p:embeddedFont>
    <p:embeddedFont>
      <p:font typeface="Lato" charset="0"/>
      <p:regular r:id="rId26"/>
      <p:bold r:id="rId27"/>
      <p:italic r:id="rId28"/>
      <p:boldItalic r:id="rId29"/>
    </p:embeddedFont>
    <p:embeddedFont>
      <p:font typeface="Calibri" pitchFamily="34" charset="0"/>
      <p:regular r:id="rId30"/>
      <p:bold r:id="rId31"/>
      <p:italic r:id="rId32"/>
      <p:boldItalic r:id="rId33"/>
    </p:embeddedFont>
    <p:embeddedFont>
      <p:font typeface="Open Sans"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1973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44" name="Google Shape;1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f66eca674_3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f66eca674_3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11f66eca674_3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f66eca674_3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f66eca674_3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1f66eca674_3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Goto market- Timeline</a:t>
            </a:r>
            <a:endParaRPr/>
          </a:p>
        </p:txBody>
      </p:sp>
      <p:sp>
        <p:nvSpPr>
          <p:cNvPr id="119" name="Google Shape;1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4128333" y="2169600"/>
            <a:ext cx="3935100" cy="2112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43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43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43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43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43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43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43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43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4300"/>
              <a:buFont typeface="Lato"/>
              <a:buNone/>
              <a:defRPr>
                <a:solidFill>
                  <a:schemeClr val="lt1"/>
                </a:solidFill>
                <a:latin typeface="Lato"/>
                <a:ea typeface="Lato"/>
                <a:cs typeface="Lato"/>
                <a:sym typeface="Lato"/>
              </a:defRPr>
            </a:lvl9pPr>
          </a:lstStyle>
          <a:p>
            <a:endParaRPr/>
          </a:p>
        </p:txBody>
      </p:sp>
      <p:sp>
        <p:nvSpPr>
          <p:cNvPr id="17" name="Google Shape;17;p2"/>
          <p:cNvSpPr txBox="1">
            <a:spLocks noGrp="1"/>
          </p:cNvSpPr>
          <p:nvPr>
            <p:ph type="subTitle" idx="1"/>
          </p:nvPr>
        </p:nvSpPr>
        <p:spPr>
          <a:xfrm>
            <a:off x="4128483" y="4355907"/>
            <a:ext cx="3935100" cy="935100"/>
          </a:xfrm>
          <a:prstGeom prst="rect">
            <a:avLst/>
          </a:prstGeom>
        </p:spPr>
        <p:txBody>
          <a:bodyPr spcFirstLastPara="1" wrap="square" lIns="121900" tIns="121900" rIns="121900" bIns="121900" anchor="b" anchorCtr="0">
            <a:normAutofit/>
          </a:bodyPr>
          <a:lstStyle>
            <a:lvl1pPr lvl="0" algn="ctr">
              <a:lnSpc>
                <a:spcPct val="100000"/>
              </a:lnSpc>
              <a:spcBef>
                <a:spcPts val="0"/>
              </a:spcBef>
              <a:spcAft>
                <a:spcPts val="0"/>
              </a:spcAft>
              <a:buClr>
                <a:schemeClr val="lt1"/>
              </a:buClr>
              <a:buSzPts val="24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24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8" name="Google Shape;18;p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0" y="6727600"/>
            <a:ext cx="12192000" cy="1305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415600" y="1644133"/>
            <a:ext cx="11360700" cy="21468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3300"/>
              <a:buFont typeface="Lato"/>
              <a:buNone/>
              <a:defRPr sz="13300">
                <a:latin typeface="Lato"/>
                <a:ea typeface="Lato"/>
                <a:cs typeface="Lato"/>
                <a:sym typeface="Lato"/>
              </a:defRPr>
            </a:lvl1pPr>
            <a:lvl2pPr lvl="1" algn="ctr">
              <a:spcBef>
                <a:spcPts val="0"/>
              </a:spcBef>
              <a:spcAft>
                <a:spcPts val="0"/>
              </a:spcAft>
              <a:buSzPts val="13300"/>
              <a:buFont typeface="Lato"/>
              <a:buNone/>
              <a:defRPr sz="13300">
                <a:latin typeface="Lato"/>
                <a:ea typeface="Lato"/>
                <a:cs typeface="Lato"/>
                <a:sym typeface="Lato"/>
              </a:defRPr>
            </a:lvl2pPr>
            <a:lvl3pPr lvl="2" algn="ctr">
              <a:spcBef>
                <a:spcPts val="0"/>
              </a:spcBef>
              <a:spcAft>
                <a:spcPts val="0"/>
              </a:spcAft>
              <a:buSzPts val="13300"/>
              <a:buFont typeface="Lato"/>
              <a:buNone/>
              <a:defRPr sz="13300">
                <a:latin typeface="Lato"/>
                <a:ea typeface="Lato"/>
                <a:cs typeface="Lato"/>
                <a:sym typeface="Lato"/>
              </a:defRPr>
            </a:lvl3pPr>
            <a:lvl4pPr lvl="3" algn="ctr">
              <a:spcBef>
                <a:spcPts val="0"/>
              </a:spcBef>
              <a:spcAft>
                <a:spcPts val="0"/>
              </a:spcAft>
              <a:buSzPts val="13300"/>
              <a:buFont typeface="Lato"/>
              <a:buNone/>
              <a:defRPr sz="13300">
                <a:latin typeface="Lato"/>
                <a:ea typeface="Lato"/>
                <a:cs typeface="Lato"/>
                <a:sym typeface="Lato"/>
              </a:defRPr>
            </a:lvl4pPr>
            <a:lvl5pPr lvl="4" algn="ctr">
              <a:spcBef>
                <a:spcPts val="0"/>
              </a:spcBef>
              <a:spcAft>
                <a:spcPts val="0"/>
              </a:spcAft>
              <a:buSzPts val="13300"/>
              <a:buFont typeface="Lato"/>
              <a:buNone/>
              <a:defRPr sz="13300">
                <a:latin typeface="Lato"/>
                <a:ea typeface="Lato"/>
                <a:cs typeface="Lato"/>
                <a:sym typeface="Lato"/>
              </a:defRPr>
            </a:lvl5pPr>
            <a:lvl6pPr lvl="5" algn="ctr">
              <a:spcBef>
                <a:spcPts val="0"/>
              </a:spcBef>
              <a:spcAft>
                <a:spcPts val="0"/>
              </a:spcAft>
              <a:buSzPts val="13300"/>
              <a:buFont typeface="Lato"/>
              <a:buNone/>
              <a:defRPr sz="13300">
                <a:latin typeface="Lato"/>
                <a:ea typeface="Lato"/>
                <a:cs typeface="Lato"/>
                <a:sym typeface="Lato"/>
              </a:defRPr>
            </a:lvl6pPr>
            <a:lvl7pPr lvl="6" algn="ctr">
              <a:spcBef>
                <a:spcPts val="0"/>
              </a:spcBef>
              <a:spcAft>
                <a:spcPts val="0"/>
              </a:spcAft>
              <a:buSzPts val="13300"/>
              <a:buFont typeface="Lato"/>
              <a:buNone/>
              <a:defRPr sz="13300">
                <a:latin typeface="Lato"/>
                <a:ea typeface="Lato"/>
                <a:cs typeface="Lato"/>
                <a:sym typeface="Lato"/>
              </a:defRPr>
            </a:lvl7pPr>
            <a:lvl8pPr lvl="7" algn="ctr">
              <a:spcBef>
                <a:spcPts val="0"/>
              </a:spcBef>
              <a:spcAft>
                <a:spcPts val="0"/>
              </a:spcAft>
              <a:buSzPts val="13300"/>
              <a:buFont typeface="Lato"/>
              <a:buNone/>
              <a:defRPr sz="13300">
                <a:latin typeface="Lato"/>
                <a:ea typeface="Lato"/>
                <a:cs typeface="Lato"/>
                <a:sym typeface="Lato"/>
              </a:defRPr>
            </a:lvl8pPr>
            <a:lvl9pPr lvl="8" algn="ctr">
              <a:spcBef>
                <a:spcPts val="0"/>
              </a:spcBef>
              <a:spcAft>
                <a:spcPts val="0"/>
              </a:spcAft>
              <a:buSzPts val="13300"/>
              <a:buFont typeface="Lato"/>
              <a:buNone/>
              <a:defRPr sz="13300">
                <a:latin typeface="Lato"/>
                <a:ea typeface="Lato"/>
                <a:cs typeface="Lato"/>
                <a:sym typeface="Lato"/>
              </a:defRPr>
            </a:lvl9pPr>
          </a:lstStyle>
          <a:p>
            <a:r>
              <a:t>xx%</a:t>
            </a:r>
          </a:p>
        </p:txBody>
      </p:sp>
      <p:sp>
        <p:nvSpPr>
          <p:cNvPr id="55" name="Google Shape;55;p11"/>
          <p:cNvSpPr txBox="1">
            <a:spLocks noGrp="1"/>
          </p:cNvSpPr>
          <p:nvPr>
            <p:ph type="body" idx="1"/>
          </p:nvPr>
        </p:nvSpPr>
        <p:spPr>
          <a:xfrm>
            <a:off x="415600" y="38926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p11"/>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61" name="Google Shape;61;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2" name="Google Shape;62;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Google Shape;64;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79400" y="1898500"/>
            <a:ext cx="10833300" cy="2397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1pPr>
            <a:lvl2pPr lvl="1"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2pPr>
            <a:lvl3pPr lvl="2"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3pPr>
            <a:lvl4pPr lvl="3"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4pPr>
            <a:lvl5pPr lvl="4"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5pPr>
            <a:lvl6pPr lvl="5"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6pPr>
            <a:lvl7pPr lvl="6"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7pPr>
            <a:lvl8pPr lvl="7"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8pPr>
            <a:lvl9pPr lvl="8" algn="ctr">
              <a:spcBef>
                <a:spcPts val="0"/>
              </a:spcBef>
              <a:spcAft>
                <a:spcPts val="0"/>
              </a:spcAft>
              <a:buClr>
                <a:schemeClr val="lt1"/>
              </a:buClr>
              <a:buSzPts val="6400"/>
              <a:buFont typeface="Lato"/>
              <a:buNone/>
              <a:defRPr sz="6400" b="0">
                <a:solidFill>
                  <a:schemeClr val="lt1"/>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6727600"/>
            <a:ext cx="12192000" cy="1305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415600" y="521800"/>
            <a:ext cx="11360700" cy="834900"/>
          </a:xfrm>
          <a:prstGeom prst="rect">
            <a:avLst/>
          </a:prstGeom>
        </p:spPr>
        <p:txBody>
          <a:bodyPr spcFirstLastPara="1" wrap="square" lIns="121900" tIns="121900" rIns="121900" bIns="121900" anchor="t"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5" name="Google Shape;25;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6" name="Google Shape;26;p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15600" y="521800"/>
            <a:ext cx="11360700" cy="834900"/>
          </a:xfrm>
          <a:prstGeom prst="rect">
            <a:avLst/>
          </a:prstGeom>
        </p:spPr>
        <p:txBody>
          <a:bodyPr spcFirstLastPara="1" wrap="square" lIns="121900" tIns="121900" rIns="121900" bIns="121900" anchor="t"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9" name="Google Shape;29;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5"/>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15600" y="521800"/>
            <a:ext cx="11360700" cy="834900"/>
          </a:xfrm>
          <a:prstGeom prst="rect">
            <a:avLst/>
          </a:prstGeom>
        </p:spPr>
        <p:txBody>
          <a:bodyPr spcFirstLastPara="1" wrap="square" lIns="121900" tIns="121900" rIns="121900" bIns="121900" anchor="t" anchorCtr="0">
            <a:norm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34" name="Google Shape;34;p6"/>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7" name="Google Shape;37;p7"/>
          <p:cNvSpPr txBox="1">
            <a:spLocks noGrp="1"/>
          </p:cNvSpPr>
          <p:nvPr>
            <p:ph type="body" idx="1"/>
          </p:nvPr>
        </p:nvSpPr>
        <p:spPr>
          <a:xfrm>
            <a:off x="415600" y="185517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Font typeface="Lato"/>
              <a:buNone/>
              <a:defRPr sz="6400" b="0">
                <a:solidFill>
                  <a:schemeClr val="lt1"/>
                </a:solidFill>
                <a:latin typeface="Lato"/>
                <a:ea typeface="Lato"/>
                <a:cs typeface="Lato"/>
                <a:sym typeface="Lato"/>
              </a:defRPr>
            </a:lvl1pPr>
            <a:lvl2pPr lvl="1">
              <a:spcBef>
                <a:spcPts val="0"/>
              </a:spcBef>
              <a:spcAft>
                <a:spcPts val="0"/>
              </a:spcAft>
              <a:buClr>
                <a:schemeClr val="lt1"/>
              </a:buClr>
              <a:buSzPts val="6400"/>
              <a:buFont typeface="Lato"/>
              <a:buNone/>
              <a:defRPr sz="6400" b="0">
                <a:solidFill>
                  <a:schemeClr val="lt1"/>
                </a:solidFill>
                <a:latin typeface="Lato"/>
                <a:ea typeface="Lato"/>
                <a:cs typeface="Lato"/>
                <a:sym typeface="Lato"/>
              </a:defRPr>
            </a:lvl2pPr>
            <a:lvl3pPr lvl="2">
              <a:spcBef>
                <a:spcPts val="0"/>
              </a:spcBef>
              <a:spcAft>
                <a:spcPts val="0"/>
              </a:spcAft>
              <a:buClr>
                <a:schemeClr val="lt1"/>
              </a:buClr>
              <a:buSzPts val="6400"/>
              <a:buFont typeface="Lato"/>
              <a:buNone/>
              <a:defRPr sz="6400" b="0">
                <a:solidFill>
                  <a:schemeClr val="lt1"/>
                </a:solidFill>
                <a:latin typeface="Lato"/>
                <a:ea typeface="Lato"/>
                <a:cs typeface="Lato"/>
                <a:sym typeface="Lato"/>
              </a:defRPr>
            </a:lvl3pPr>
            <a:lvl4pPr lvl="3">
              <a:spcBef>
                <a:spcPts val="0"/>
              </a:spcBef>
              <a:spcAft>
                <a:spcPts val="0"/>
              </a:spcAft>
              <a:buClr>
                <a:schemeClr val="lt1"/>
              </a:buClr>
              <a:buSzPts val="6400"/>
              <a:buFont typeface="Lato"/>
              <a:buNone/>
              <a:defRPr sz="6400" b="0">
                <a:solidFill>
                  <a:schemeClr val="lt1"/>
                </a:solidFill>
                <a:latin typeface="Lato"/>
                <a:ea typeface="Lato"/>
                <a:cs typeface="Lato"/>
                <a:sym typeface="Lato"/>
              </a:defRPr>
            </a:lvl4pPr>
            <a:lvl5pPr lvl="4">
              <a:spcBef>
                <a:spcPts val="0"/>
              </a:spcBef>
              <a:spcAft>
                <a:spcPts val="0"/>
              </a:spcAft>
              <a:buClr>
                <a:schemeClr val="lt1"/>
              </a:buClr>
              <a:buSzPts val="6400"/>
              <a:buFont typeface="Lato"/>
              <a:buNone/>
              <a:defRPr sz="6400" b="0">
                <a:solidFill>
                  <a:schemeClr val="lt1"/>
                </a:solidFill>
                <a:latin typeface="Lato"/>
                <a:ea typeface="Lato"/>
                <a:cs typeface="Lato"/>
                <a:sym typeface="Lato"/>
              </a:defRPr>
            </a:lvl5pPr>
            <a:lvl6pPr lvl="5">
              <a:spcBef>
                <a:spcPts val="0"/>
              </a:spcBef>
              <a:spcAft>
                <a:spcPts val="0"/>
              </a:spcAft>
              <a:buClr>
                <a:schemeClr val="lt1"/>
              </a:buClr>
              <a:buSzPts val="6400"/>
              <a:buFont typeface="Lato"/>
              <a:buNone/>
              <a:defRPr sz="6400" b="0">
                <a:solidFill>
                  <a:schemeClr val="lt1"/>
                </a:solidFill>
                <a:latin typeface="Lato"/>
                <a:ea typeface="Lato"/>
                <a:cs typeface="Lato"/>
                <a:sym typeface="Lato"/>
              </a:defRPr>
            </a:lvl6pPr>
            <a:lvl7pPr lvl="6">
              <a:spcBef>
                <a:spcPts val="0"/>
              </a:spcBef>
              <a:spcAft>
                <a:spcPts val="0"/>
              </a:spcAft>
              <a:buClr>
                <a:schemeClr val="lt1"/>
              </a:buClr>
              <a:buSzPts val="6400"/>
              <a:buFont typeface="Lato"/>
              <a:buNone/>
              <a:defRPr sz="6400" b="0">
                <a:solidFill>
                  <a:schemeClr val="lt1"/>
                </a:solidFill>
                <a:latin typeface="Lato"/>
                <a:ea typeface="Lato"/>
                <a:cs typeface="Lato"/>
                <a:sym typeface="Lato"/>
              </a:defRPr>
            </a:lvl7pPr>
            <a:lvl8pPr lvl="7">
              <a:spcBef>
                <a:spcPts val="0"/>
              </a:spcBef>
              <a:spcAft>
                <a:spcPts val="0"/>
              </a:spcAft>
              <a:buClr>
                <a:schemeClr val="lt1"/>
              </a:buClr>
              <a:buSzPts val="6400"/>
              <a:buFont typeface="Lato"/>
              <a:buNone/>
              <a:defRPr sz="6400" b="0">
                <a:solidFill>
                  <a:schemeClr val="lt1"/>
                </a:solidFill>
                <a:latin typeface="Lato"/>
                <a:ea typeface="Lato"/>
                <a:cs typeface="Lato"/>
                <a:sym typeface="Lato"/>
              </a:defRPr>
            </a:lvl8pPr>
            <a:lvl9pPr lvl="8">
              <a:spcBef>
                <a:spcPts val="0"/>
              </a:spcBef>
              <a:spcAft>
                <a:spcPts val="0"/>
              </a:spcAft>
              <a:buClr>
                <a:schemeClr val="lt1"/>
              </a:buClr>
              <a:buSzPts val="6400"/>
              <a:buFont typeface="Lato"/>
              <a:buNone/>
              <a:defRPr sz="6400" b="0">
                <a:solidFill>
                  <a:schemeClr val="lt1"/>
                </a:solidFill>
                <a:latin typeface="Lato"/>
                <a:ea typeface="Lato"/>
                <a:cs typeface="Lato"/>
                <a:sym typeface="Lato"/>
              </a:defRPr>
            </a:lvl9pPr>
          </a:lstStyle>
          <a:p>
            <a:endParaRPr/>
          </a:p>
        </p:txBody>
      </p:sp>
      <p:sp>
        <p:nvSpPr>
          <p:cNvPr id="41" name="Google Shape;41;p8"/>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9"/>
          <p:cNvSpPr txBox="1">
            <a:spLocks noGrp="1"/>
          </p:cNvSpPr>
          <p:nvPr>
            <p:ph type="title"/>
          </p:nvPr>
        </p:nvSpPr>
        <p:spPr>
          <a:xfrm>
            <a:off x="354000" y="1477267"/>
            <a:ext cx="5393700" cy="2244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6" name="Google Shape;46;p9"/>
          <p:cNvSpPr txBox="1">
            <a:spLocks noGrp="1"/>
          </p:cNvSpPr>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7" name="Google Shape;47;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8" name="Google Shape;48;p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51" name="Google Shape;51;p10"/>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21800"/>
            <a:ext cx="11360700" cy="8349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4300"/>
              <a:buFont typeface="Playfair Display"/>
              <a:buNone/>
              <a:defRPr sz="4300" b="1">
                <a:solidFill>
                  <a:schemeClr val="dk1"/>
                </a:solidFill>
                <a:latin typeface="Playfair Display"/>
                <a:ea typeface="Playfair Display"/>
                <a:cs typeface="Playfair Display"/>
                <a:sym typeface="Playfair Displ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Lato"/>
              <a:buChar char="●"/>
              <a:defRPr sz="2400">
                <a:solidFill>
                  <a:schemeClr val="dk2"/>
                </a:solidFill>
                <a:latin typeface="Lato"/>
                <a:ea typeface="Lato"/>
                <a:cs typeface="Lato"/>
                <a:sym typeface="Lato"/>
              </a:defRPr>
            </a:lvl1pPr>
            <a:lvl2pPr marL="914400" lvl="1"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2pPr>
            <a:lvl3pPr marL="1371600" lvl="2"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3pPr>
            <a:lvl4pPr marL="1828800" lvl="3"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4pPr>
            <a:lvl5pPr marL="2286000" lvl="4"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5pPr>
            <a:lvl6pPr marL="2743200" lvl="5"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6pPr>
            <a:lvl7pPr marL="3200400" lvl="6"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7pPr>
            <a:lvl8pPr marL="3657600" lvl="7"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8pPr>
            <a:lvl9pPr marL="4114800" lvl="8" indent="-349250">
              <a:lnSpc>
                <a:spcPct val="115000"/>
              </a:lnSpc>
              <a:spcBef>
                <a:spcPts val="0"/>
              </a:spcBef>
              <a:spcAft>
                <a:spcPts val="0"/>
              </a:spcAft>
              <a:buClr>
                <a:schemeClr val="dk2"/>
              </a:buClr>
              <a:buSzPts val="1900"/>
              <a:buFont typeface="Lato"/>
              <a:buChar char="■"/>
              <a:defRPr sz="1900">
                <a:solidFill>
                  <a:schemeClr val="dk2"/>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financialexpress.com/education-2/india-needs-1-4-million-career-counsellors-to-maintain-a-globally-acceptable-student-to-school-counsellor-ratio/1300347/"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timesofindia.indiatimes.com/home/education/news/india-needs-15-lakh-counsellors-for-315-million-students/articleshow/69201566.cm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Team Glorious Coders</a:t>
            </a:r>
            <a:endParaRPr/>
          </a:p>
        </p:txBody>
      </p:sp>
      <p:sp>
        <p:nvSpPr>
          <p:cNvPr id="70" name="Google Shape;7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Background</a:t>
            </a:r>
            <a:endParaRPr/>
          </a:p>
          <a:p>
            <a:pPr marL="457200" lvl="0" indent="0" algn="l" rtl="0">
              <a:lnSpc>
                <a:spcPct val="90000"/>
              </a:lnSpc>
              <a:spcBef>
                <a:spcPts val="0"/>
              </a:spcBef>
              <a:spcAft>
                <a:spcPts val="0"/>
              </a:spcAft>
              <a:buNone/>
            </a:pPr>
            <a:r>
              <a:rPr lang="en-IN"/>
              <a:t>	We are strategic career counselling firm and we create assessment that undergoes extensive reliability testing by renowned psychometricians and is created for today's millennials to help them find their perfect fit careers</a:t>
            </a:r>
            <a:endParaRPr/>
          </a:p>
          <a:p>
            <a:pPr marL="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IN"/>
              <a:t>Vision/Mission</a:t>
            </a:r>
            <a:endParaRPr/>
          </a:p>
          <a:p>
            <a:pPr marL="914400" lvl="0" indent="0" algn="l" rtl="0">
              <a:lnSpc>
                <a:spcPct val="90000"/>
              </a:lnSpc>
              <a:spcBef>
                <a:spcPts val="1000"/>
              </a:spcBef>
              <a:spcAft>
                <a:spcPts val="0"/>
              </a:spcAft>
              <a:buNone/>
            </a:pPr>
            <a:r>
              <a:rPr lang="en-IN"/>
              <a:t>We aim to guide the people of our country to an employed future in the field in which they excel.</a:t>
            </a: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Business Model</a:t>
            </a:r>
            <a:endParaRPr/>
          </a:p>
        </p:txBody>
      </p:sp>
      <p:sp>
        <p:nvSpPr>
          <p:cNvPr id="128" name="Google Shape;12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Opportunities- As a service,Product etc.</a:t>
            </a:r>
            <a:endParaRPr/>
          </a:p>
          <a:p>
            <a:pPr marL="228600" lvl="0" indent="-228600" algn="l" rtl="0">
              <a:lnSpc>
                <a:spcPct val="90000"/>
              </a:lnSpc>
              <a:spcBef>
                <a:spcPts val="1000"/>
              </a:spcBef>
              <a:spcAft>
                <a:spcPts val="0"/>
              </a:spcAft>
              <a:buClr>
                <a:schemeClr val="dk1"/>
              </a:buClr>
              <a:buSzPts val="2800"/>
              <a:buChar char="●"/>
            </a:pPr>
            <a:r>
              <a:rPr lang="en-IN"/>
              <a:t>Sources of revenue</a:t>
            </a:r>
            <a:endParaRPr/>
          </a:p>
          <a:p>
            <a:pPr marL="228600" lvl="0" indent="-228600" algn="l" rtl="0">
              <a:lnSpc>
                <a:spcPct val="90000"/>
              </a:lnSpc>
              <a:spcBef>
                <a:spcPts val="1000"/>
              </a:spcBef>
              <a:spcAft>
                <a:spcPts val="2100"/>
              </a:spcAft>
              <a:buClr>
                <a:schemeClr val="dk1"/>
              </a:buClr>
              <a:buSzPts val="2800"/>
              <a:buChar char="●"/>
            </a:pPr>
            <a:r>
              <a:rPr lang="en-IN"/>
              <a:t>Intended  customer 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Competition</a:t>
            </a:r>
            <a:endParaRPr/>
          </a:p>
        </p:txBody>
      </p:sp>
      <p:sp>
        <p:nvSpPr>
          <p:cNvPr id="134" name="Google Shape;134;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Defensibility</a:t>
            </a:r>
            <a:endParaRPr/>
          </a:p>
          <a:p>
            <a:pPr marL="228600" lvl="0" indent="-228600" algn="l" rtl="0">
              <a:lnSpc>
                <a:spcPct val="90000"/>
              </a:lnSpc>
              <a:spcBef>
                <a:spcPts val="1000"/>
              </a:spcBef>
              <a:spcAft>
                <a:spcPts val="2100"/>
              </a:spcAft>
              <a:buClr>
                <a:schemeClr val="dk1"/>
              </a:buClr>
              <a:buSzPts val="2800"/>
              <a:buChar char="●"/>
            </a:pPr>
            <a:r>
              <a:rPr lang="en-IN"/>
              <a:t>Niche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Competitive advantages</a:t>
            </a:r>
            <a:endParaRPr/>
          </a:p>
        </p:txBody>
      </p:sp>
      <p:sp>
        <p:nvSpPr>
          <p:cNvPr id="140" name="Google Shape;14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b="1"/>
              <a:t>Partnerships</a:t>
            </a:r>
            <a:endParaRPr b="1"/>
          </a:p>
          <a:p>
            <a:pPr marL="228600" lvl="0" indent="-165100" algn="l" rtl="0">
              <a:lnSpc>
                <a:spcPct val="90000"/>
              </a:lnSpc>
              <a:spcBef>
                <a:spcPts val="0"/>
              </a:spcBef>
              <a:spcAft>
                <a:spcPts val="0"/>
              </a:spcAft>
              <a:buSzPts val="1800"/>
              <a:buChar char="●"/>
            </a:pPr>
            <a:r>
              <a:rPr lang="en-IN"/>
              <a:t>We could partner up with school and help students explore various fields that exist</a:t>
            </a:r>
            <a:endParaRPr/>
          </a:p>
          <a:p>
            <a:pPr marL="228600" lvl="0" indent="-228600" algn="l" rtl="0">
              <a:lnSpc>
                <a:spcPct val="90000"/>
              </a:lnSpc>
              <a:spcBef>
                <a:spcPts val="1000"/>
              </a:spcBef>
              <a:spcAft>
                <a:spcPts val="0"/>
              </a:spcAft>
              <a:buClr>
                <a:schemeClr val="dk1"/>
              </a:buClr>
              <a:buSzPts val="2800"/>
              <a:buChar char="●"/>
            </a:pPr>
            <a:r>
              <a:rPr lang="en-IN" b="1"/>
              <a:t>Strengths of technology/Team (USPs)</a:t>
            </a:r>
            <a:endParaRPr b="1"/>
          </a:p>
          <a:p>
            <a:pPr marL="228600" lvl="0" indent="-165100" algn="l" rtl="0">
              <a:lnSpc>
                <a:spcPct val="90000"/>
              </a:lnSpc>
              <a:spcBef>
                <a:spcPts val="1000"/>
              </a:spcBef>
              <a:spcAft>
                <a:spcPts val="0"/>
              </a:spcAft>
              <a:buSzPts val="1800"/>
              <a:buChar char="●"/>
            </a:pPr>
            <a:r>
              <a:rPr lang="en-IN"/>
              <a:t>Everything happens online these days and making a web application to help people choose a career path has been due for a long period of time therefore our team is bringing forward this project.</a:t>
            </a:r>
            <a:endParaRPr/>
          </a:p>
          <a:p>
            <a:pPr marL="228600" lvl="0" indent="-228600" algn="l" rtl="0">
              <a:lnSpc>
                <a:spcPct val="90000"/>
              </a:lnSpc>
              <a:spcBef>
                <a:spcPts val="1000"/>
              </a:spcBef>
              <a:spcAft>
                <a:spcPts val="0"/>
              </a:spcAft>
              <a:buClr>
                <a:schemeClr val="dk1"/>
              </a:buClr>
              <a:buSzPts val="2800"/>
              <a:buChar char="●"/>
            </a:pPr>
            <a:r>
              <a:rPr lang="en-IN" b="1"/>
              <a:t>Since this is a web application it is easily accessible to a everyone around the world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Financial model and projections</a:t>
            </a:r>
            <a:endParaRPr/>
          </a:p>
        </p:txBody>
      </p:sp>
      <p:sp>
        <p:nvSpPr>
          <p:cNvPr id="147" name="Google Shape;14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b="1"/>
              <a:t>Investment to develop- Material and manpower</a:t>
            </a:r>
            <a:endParaRPr b="1"/>
          </a:p>
          <a:p>
            <a:pPr marL="228600" lvl="0" indent="-165100" algn="l" rtl="0">
              <a:lnSpc>
                <a:spcPct val="90000"/>
              </a:lnSpc>
              <a:spcBef>
                <a:spcPts val="0"/>
              </a:spcBef>
              <a:spcAft>
                <a:spcPts val="0"/>
              </a:spcAft>
              <a:buSzPts val="1800"/>
              <a:buChar char="●"/>
            </a:pPr>
            <a:r>
              <a:rPr lang="en-IN"/>
              <a:t>Hosting a server</a:t>
            </a:r>
            <a:r>
              <a:rPr lang="en-IN" b="1"/>
              <a:t> </a:t>
            </a:r>
            <a:endParaRPr b="1"/>
          </a:p>
          <a:p>
            <a:pPr marL="228600" lvl="0" indent="-228600" algn="l" rtl="0">
              <a:lnSpc>
                <a:spcPct val="90000"/>
              </a:lnSpc>
              <a:spcBef>
                <a:spcPts val="1000"/>
              </a:spcBef>
              <a:spcAft>
                <a:spcPts val="0"/>
              </a:spcAft>
              <a:buClr>
                <a:schemeClr val="dk1"/>
              </a:buClr>
              <a:buSzPts val="2800"/>
              <a:buChar char="●"/>
            </a:pPr>
            <a:r>
              <a:rPr lang="en-IN" b="1"/>
              <a:t>Assumptions</a:t>
            </a:r>
            <a:endParaRPr b="1"/>
          </a:p>
          <a:p>
            <a:pPr marL="228600" lvl="0" indent="-165100" algn="l" rtl="0">
              <a:lnSpc>
                <a:spcPct val="90000"/>
              </a:lnSpc>
              <a:spcBef>
                <a:spcPts val="1000"/>
              </a:spcBef>
              <a:spcAft>
                <a:spcPts val="0"/>
              </a:spcAft>
              <a:buSzPts val="1800"/>
              <a:buChar char="●"/>
            </a:pPr>
            <a:r>
              <a:rPr lang="en-IN"/>
              <a:t>We will be needing capital for marking and making this project more scalable</a:t>
            </a:r>
            <a:r>
              <a:rPr lang="en-IN" b="1"/>
              <a:t> </a:t>
            </a:r>
            <a:endParaRPr b="1"/>
          </a:p>
          <a:p>
            <a:pPr marL="228600" lvl="0" indent="-228600" algn="l" rtl="0">
              <a:lnSpc>
                <a:spcPct val="90000"/>
              </a:lnSpc>
              <a:spcBef>
                <a:spcPts val="1000"/>
              </a:spcBef>
              <a:spcAft>
                <a:spcPts val="0"/>
              </a:spcAft>
              <a:buClr>
                <a:schemeClr val="dk1"/>
              </a:buClr>
              <a:buSzPts val="2800"/>
              <a:buChar char="●"/>
            </a:pPr>
            <a:r>
              <a:rPr lang="en-IN" b="1"/>
              <a:t>Return on Investment</a:t>
            </a:r>
            <a:endParaRPr/>
          </a:p>
          <a:p>
            <a:pPr marL="228600" lvl="0" indent="-165100" algn="l" rtl="0">
              <a:lnSpc>
                <a:spcPct val="90000"/>
              </a:lnSpc>
              <a:spcBef>
                <a:spcPts val="1000"/>
              </a:spcBef>
              <a:spcAft>
                <a:spcPts val="0"/>
              </a:spcAft>
              <a:buSzPts val="1800"/>
              <a:buChar char="●"/>
            </a:pPr>
            <a:r>
              <a:rPr lang="en-IN"/>
              <a:t>We are developing a system in which experts or user will have to make on time payment to unlock premium account which will let them make comments on other peoples questions </a:t>
            </a:r>
            <a:endParaRPr/>
          </a:p>
          <a:p>
            <a:pPr marL="228600" lvl="0" indent="-165100" algn="l" rtl="0">
              <a:lnSpc>
                <a:spcPct val="90000"/>
              </a:lnSpc>
              <a:spcBef>
                <a:spcPts val="1000"/>
              </a:spcBef>
              <a:spcAft>
                <a:spcPts val="0"/>
              </a:spcAft>
              <a:buSzPts val="1800"/>
              <a:buChar char="●"/>
            </a:pPr>
            <a:r>
              <a:rPr lang="en-IN"/>
              <a:t>This will encourage user to upgrade to a premium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838200" y="852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Assumptions and risks</a:t>
            </a:r>
            <a:endParaRPr/>
          </a:p>
        </p:txBody>
      </p:sp>
      <p:sp>
        <p:nvSpPr>
          <p:cNvPr id="153" name="Google Shape;153;p27"/>
          <p:cNvSpPr txBox="1">
            <a:spLocks noGrp="1"/>
          </p:cNvSpPr>
          <p:nvPr>
            <p:ph type="body" idx="1"/>
          </p:nvPr>
        </p:nvSpPr>
        <p:spPr>
          <a:xfrm>
            <a:off x="838200" y="1167825"/>
            <a:ext cx="10515600" cy="5494200"/>
          </a:xfrm>
          <a:prstGeom prst="rect">
            <a:avLst/>
          </a:prstGeom>
          <a:noFill/>
          <a:ln>
            <a:noFill/>
          </a:ln>
        </p:spPr>
        <p:txBody>
          <a:bodyPr spcFirstLastPara="1" wrap="square" lIns="91425" tIns="45700" rIns="91425" bIns="45700" anchor="t" anchorCtr="0">
            <a:noAutofit/>
          </a:bodyPr>
          <a:lstStyle/>
          <a:p>
            <a:pPr marL="228600" lvl="0" indent="-215900" algn="l" rtl="0">
              <a:lnSpc>
                <a:spcPct val="90000"/>
              </a:lnSpc>
              <a:spcBef>
                <a:spcPts val="0"/>
              </a:spcBef>
              <a:spcAft>
                <a:spcPts val="0"/>
              </a:spcAft>
              <a:buClr>
                <a:schemeClr val="dk1"/>
              </a:buClr>
              <a:buSzPts val="2600"/>
              <a:buChar char="●"/>
            </a:pPr>
            <a:r>
              <a:rPr lang="en-IN" sz="2200"/>
              <a:t>SWOT</a:t>
            </a:r>
            <a:endParaRPr sz="2200"/>
          </a:p>
          <a:p>
            <a:pPr marL="914400" lvl="1" indent="-342900" algn="l" rtl="0">
              <a:lnSpc>
                <a:spcPct val="90000"/>
              </a:lnSpc>
              <a:spcBef>
                <a:spcPts val="0"/>
              </a:spcBef>
              <a:spcAft>
                <a:spcPts val="0"/>
              </a:spcAft>
              <a:buSzPts val="1800"/>
              <a:buChar char="○"/>
            </a:pPr>
            <a:r>
              <a:rPr lang="en-IN"/>
              <a:t>Strength: Efficient and effective way to get career guidance.</a:t>
            </a:r>
            <a:endParaRPr/>
          </a:p>
          <a:p>
            <a:pPr marL="914400" lvl="1" indent="-342900" algn="l" rtl="0">
              <a:lnSpc>
                <a:spcPct val="90000"/>
              </a:lnSpc>
              <a:spcBef>
                <a:spcPts val="0"/>
              </a:spcBef>
              <a:spcAft>
                <a:spcPts val="0"/>
              </a:spcAft>
              <a:buSzPts val="1800"/>
              <a:buChar char="○"/>
            </a:pPr>
            <a:r>
              <a:rPr lang="en-IN"/>
              <a:t>Weakness: Platform does not provide and kind of physical mentorship (in person).</a:t>
            </a:r>
            <a:endParaRPr/>
          </a:p>
          <a:p>
            <a:pPr marL="914400" lvl="1" indent="-342900" algn="l" rtl="0">
              <a:lnSpc>
                <a:spcPct val="90000"/>
              </a:lnSpc>
              <a:spcBef>
                <a:spcPts val="0"/>
              </a:spcBef>
              <a:spcAft>
                <a:spcPts val="0"/>
              </a:spcAft>
              <a:buSzPts val="1800"/>
              <a:buChar char="○"/>
            </a:pPr>
            <a:r>
              <a:rPr lang="en-IN"/>
              <a:t>Opportunities: It can become a way to tie up with other companies who are seeking skilled professionals.</a:t>
            </a:r>
            <a:endParaRPr/>
          </a:p>
          <a:p>
            <a:pPr marL="914400" lvl="1" indent="-342900" algn="l" rtl="0">
              <a:lnSpc>
                <a:spcPct val="90000"/>
              </a:lnSpc>
              <a:spcBef>
                <a:spcPts val="0"/>
              </a:spcBef>
              <a:spcAft>
                <a:spcPts val="0"/>
              </a:spcAft>
              <a:buSzPts val="1800"/>
              <a:buChar char="○"/>
            </a:pPr>
            <a:r>
              <a:rPr lang="en-IN"/>
              <a:t>Threats: A similar model can be implemented by other companies thus forming a competition</a:t>
            </a:r>
            <a:endParaRPr/>
          </a:p>
          <a:p>
            <a:pPr marL="228600" lvl="0" indent="-215900" algn="l" rtl="0">
              <a:lnSpc>
                <a:spcPct val="90000"/>
              </a:lnSpc>
              <a:spcBef>
                <a:spcPts val="1000"/>
              </a:spcBef>
              <a:spcAft>
                <a:spcPts val="0"/>
              </a:spcAft>
              <a:buClr>
                <a:schemeClr val="dk1"/>
              </a:buClr>
              <a:buSzPts val="2600"/>
              <a:buChar char="●"/>
            </a:pPr>
            <a:r>
              <a:rPr lang="en-IN" sz="2200"/>
              <a:t>CONCERNS and RESPONSES</a:t>
            </a:r>
            <a:endParaRPr sz="2200"/>
          </a:p>
          <a:p>
            <a:pPr marL="914400" lvl="1" indent="-342900" algn="l" rtl="0">
              <a:lnSpc>
                <a:spcPct val="90000"/>
              </a:lnSpc>
              <a:spcBef>
                <a:spcPts val="1000"/>
              </a:spcBef>
              <a:spcAft>
                <a:spcPts val="0"/>
              </a:spcAft>
              <a:buSzPts val="1800"/>
              <a:buChar char="○"/>
            </a:pPr>
            <a:r>
              <a:rPr lang="en-IN"/>
              <a:t>With new jobs emerging and many jobs getting undervalued one of the major concern is that the website needs to be updated regularly so as to predict a stable career path at that point of time.</a:t>
            </a:r>
            <a:endParaRPr/>
          </a:p>
          <a:p>
            <a:pPr marL="228600" lvl="0" indent="-215900" algn="l" rtl="0">
              <a:lnSpc>
                <a:spcPct val="90000"/>
              </a:lnSpc>
              <a:spcBef>
                <a:spcPts val="1000"/>
              </a:spcBef>
              <a:spcAft>
                <a:spcPts val="0"/>
              </a:spcAft>
              <a:buClr>
                <a:schemeClr val="dk1"/>
              </a:buClr>
              <a:buSzPts val="2600"/>
              <a:buChar char="●"/>
            </a:pPr>
            <a:r>
              <a:rPr lang="en-IN" sz="2200"/>
              <a:t>Risks and precautions:</a:t>
            </a:r>
            <a:endParaRPr sz="2200"/>
          </a:p>
          <a:p>
            <a:pPr marL="914400" lvl="1" indent="-342900" algn="l" rtl="0">
              <a:lnSpc>
                <a:spcPct val="90000"/>
              </a:lnSpc>
              <a:spcBef>
                <a:spcPts val="2100"/>
              </a:spcBef>
              <a:spcAft>
                <a:spcPts val="0"/>
              </a:spcAft>
              <a:buSzPts val="1800"/>
              <a:buChar char="○"/>
            </a:pPr>
            <a:r>
              <a:rPr lang="en-IN"/>
              <a:t>One of the major concerns with this project is making sure forum is not being used for illegal activities and relevant content is being uploaded.</a:t>
            </a:r>
            <a:endParaRPr/>
          </a:p>
          <a:p>
            <a:pPr marL="914400" lvl="1" indent="-342900" algn="l" rtl="0">
              <a:lnSpc>
                <a:spcPct val="90000"/>
              </a:lnSpc>
              <a:spcBef>
                <a:spcPts val="2100"/>
              </a:spcBef>
              <a:spcAft>
                <a:spcPts val="2100"/>
              </a:spcAft>
              <a:buSzPts val="1800"/>
              <a:buChar char="○"/>
            </a:pPr>
            <a:r>
              <a:rPr lang="en-IN"/>
              <a:t>Moderators are needed to monitor the content which is passing through the website in case the AI fails to moderate the content completely.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Summary</a:t>
            </a:r>
            <a:endParaRPr/>
          </a:p>
        </p:txBody>
      </p:sp>
      <p:sp>
        <p:nvSpPr>
          <p:cNvPr id="159" name="Google Shape;159;p28"/>
          <p:cNvSpPr txBox="1">
            <a:spLocks noGrp="1"/>
          </p:cNvSpPr>
          <p:nvPr>
            <p:ph type="body" idx="1"/>
          </p:nvPr>
        </p:nvSpPr>
        <p:spPr>
          <a:xfrm>
            <a:off x="838200" y="1825625"/>
            <a:ext cx="10515600" cy="4724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Open Sans"/>
              <a:buChar char="●"/>
            </a:pPr>
            <a:r>
              <a:rPr lang="en-IN">
                <a:latin typeface="Open Sans"/>
                <a:ea typeface="Open Sans"/>
                <a:cs typeface="Open Sans"/>
                <a:sym typeface="Open Sans"/>
              </a:rPr>
              <a:t>Our website is a one stop solution for all the career related problems. This is a place where people can ask their career related questions and seek help from the people who are in a vast range of industries.</a:t>
            </a:r>
            <a:endParaRPr>
              <a:latin typeface="Open Sans"/>
              <a:ea typeface="Open Sans"/>
              <a:cs typeface="Open Sans"/>
              <a:sym typeface="Open Sans"/>
            </a:endParaRPr>
          </a:p>
          <a:p>
            <a:pPr marL="228600" lvl="0" indent="-165100" algn="l" rtl="0">
              <a:lnSpc>
                <a:spcPct val="90000"/>
              </a:lnSpc>
              <a:spcBef>
                <a:spcPts val="2100"/>
              </a:spcBef>
              <a:spcAft>
                <a:spcPts val="0"/>
              </a:spcAft>
              <a:buSzPts val="1800"/>
              <a:buFont typeface="Open Sans"/>
              <a:buChar char="●"/>
            </a:pPr>
            <a:r>
              <a:rPr lang="en-IN">
                <a:latin typeface="Open Sans"/>
                <a:ea typeface="Open Sans"/>
                <a:cs typeface="Open Sans"/>
                <a:sym typeface="Open Sans"/>
              </a:rPr>
              <a:t>Forums on our site enable the users to post their queries and get advice from other people who have dealt with similar problems. Users can also give suggestions to other people seeking help.</a:t>
            </a:r>
            <a:endParaRPr>
              <a:latin typeface="Open Sans"/>
              <a:ea typeface="Open Sans"/>
              <a:cs typeface="Open Sans"/>
              <a:sym typeface="Open Sans"/>
            </a:endParaRPr>
          </a:p>
          <a:p>
            <a:pPr marL="228600" lvl="0" indent="-165100" algn="l" rtl="0">
              <a:lnSpc>
                <a:spcPct val="90000"/>
              </a:lnSpc>
              <a:spcBef>
                <a:spcPts val="2100"/>
              </a:spcBef>
              <a:spcAft>
                <a:spcPts val="0"/>
              </a:spcAft>
              <a:buSzPts val="1800"/>
              <a:buFont typeface="Open Sans"/>
              <a:buChar char="●"/>
            </a:pPr>
            <a:r>
              <a:rPr lang="en-IN">
                <a:latin typeface="Open Sans"/>
                <a:ea typeface="Open Sans"/>
                <a:cs typeface="Open Sans"/>
                <a:sym typeface="Open Sans"/>
              </a:rPr>
              <a:t>FAQs section contains answers to some of the most commonly asked questions regarding choosing a career path and following one’s ambitions. </a:t>
            </a:r>
            <a:endParaRPr>
              <a:latin typeface="Open Sans"/>
              <a:ea typeface="Open Sans"/>
              <a:cs typeface="Open Sans"/>
              <a:sym typeface="Open Sans"/>
            </a:endParaRPr>
          </a:p>
          <a:p>
            <a:pPr marL="228600" lvl="0" indent="-165100" algn="l" rtl="0">
              <a:lnSpc>
                <a:spcPct val="90000"/>
              </a:lnSpc>
              <a:spcBef>
                <a:spcPts val="2100"/>
              </a:spcBef>
              <a:spcAft>
                <a:spcPts val="2100"/>
              </a:spcAft>
              <a:buSzPts val="1800"/>
              <a:buFont typeface="Open Sans"/>
              <a:buChar char="●"/>
            </a:pPr>
            <a:r>
              <a:rPr lang="en-IN">
                <a:latin typeface="Open Sans"/>
                <a:ea typeface="Open Sans"/>
                <a:cs typeface="Open Sans"/>
                <a:sym typeface="Open Sans"/>
              </a:rPr>
              <a:t>Our AI is also a great resource to exploit which tells you what career path is best for you depending on your skill set.</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921375" y="577575"/>
            <a:ext cx="10515600" cy="519300"/>
          </a:xfrm>
          <a:prstGeom prst="rect">
            <a:avLst/>
          </a:prstGeom>
          <a:noFill/>
          <a:ln>
            <a:noFill/>
          </a:ln>
        </p:spPr>
        <p:txBody>
          <a:bodyPr spcFirstLastPara="1" wrap="square" lIns="91425" tIns="45700" rIns="91425" bIns="45700" anchor="ctr" anchorCtr="0">
            <a:noAutofit/>
          </a:bodyPr>
          <a:lstStyle/>
          <a:p>
            <a:pPr marL="0" lvl="0" indent="0" algn="ctr" rtl="0">
              <a:spcBef>
                <a:spcPts val="1000"/>
              </a:spcBef>
              <a:spcAft>
                <a:spcPts val="0"/>
              </a:spcAft>
              <a:buNone/>
            </a:pPr>
            <a:r>
              <a:rPr lang="en-IN" sz="4000">
                <a:solidFill>
                  <a:srgbClr val="000000"/>
                </a:solidFill>
                <a:latin typeface="Arial"/>
                <a:ea typeface="Arial"/>
                <a:cs typeface="Arial"/>
                <a:sym typeface="Arial"/>
              </a:rPr>
              <a:t>Career guidance System</a:t>
            </a:r>
            <a:endParaRPr/>
          </a:p>
        </p:txBody>
      </p:sp>
      <p:sp>
        <p:nvSpPr>
          <p:cNvPr id="77" name="Google Shape;77;p15"/>
          <p:cNvSpPr txBox="1">
            <a:spLocks noGrp="1"/>
          </p:cNvSpPr>
          <p:nvPr>
            <p:ph type="body" idx="1"/>
          </p:nvPr>
        </p:nvSpPr>
        <p:spPr>
          <a:xfrm>
            <a:off x="615525" y="1441850"/>
            <a:ext cx="10515600" cy="4351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IN" u="sng"/>
              <a:t>Team Info</a:t>
            </a:r>
            <a:endParaRPr u="sng"/>
          </a:p>
          <a:p>
            <a:pPr marL="0" lvl="0" indent="0" algn="l" rtl="0">
              <a:lnSpc>
                <a:spcPct val="90000"/>
              </a:lnSpc>
              <a:spcBef>
                <a:spcPts val="2100"/>
              </a:spcBef>
              <a:spcAft>
                <a:spcPts val="2100"/>
              </a:spcAft>
              <a:buSzPts val="1800"/>
              <a:buNone/>
            </a:pPr>
            <a:endParaRPr/>
          </a:p>
        </p:txBody>
      </p:sp>
      <p:pic>
        <p:nvPicPr>
          <p:cNvPr id="78" name="Google Shape;78;p15"/>
          <p:cNvPicPr preferRelativeResize="0"/>
          <p:nvPr/>
        </p:nvPicPr>
        <p:blipFill rotWithShape="1">
          <a:blip r:embed="rId3">
            <a:alphaModFix/>
          </a:blip>
          <a:srcRect t="-1436" b="24596"/>
          <a:stretch/>
        </p:blipFill>
        <p:spPr>
          <a:xfrm>
            <a:off x="854625" y="2222747"/>
            <a:ext cx="12192002" cy="406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Problem</a:t>
            </a:r>
            <a:endParaRPr/>
          </a:p>
        </p:txBody>
      </p:sp>
      <p:sp>
        <p:nvSpPr>
          <p:cNvPr id="84" name="Google Shape;8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endParaRPr/>
          </a:p>
          <a:p>
            <a:pPr marL="228600" lvl="0" indent="-228600" algn="l" rtl="0">
              <a:spcBef>
                <a:spcPts val="1000"/>
              </a:spcBef>
              <a:spcAft>
                <a:spcPts val="0"/>
              </a:spcAft>
              <a:buSzPts val="2800"/>
              <a:buChar char="●"/>
            </a:pPr>
            <a:r>
              <a:rPr lang="en-IN" sz="1350">
                <a:solidFill>
                  <a:srgbClr val="525252"/>
                </a:solidFill>
                <a:highlight>
                  <a:srgbClr val="FFFFFF"/>
                </a:highlight>
                <a:latin typeface="Georgia"/>
                <a:ea typeface="Georgia"/>
                <a:cs typeface="Georgia"/>
                <a:sym typeface="Georgia"/>
              </a:rPr>
              <a:t> </a:t>
            </a:r>
            <a:r>
              <a:rPr lang="en-IN">
                <a:solidFill>
                  <a:srgbClr val="080808"/>
                </a:solidFill>
                <a:highlight>
                  <a:srgbClr val="FFFFFF"/>
                </a:highlight>
              </a:rPr>
              <a:t>Lack of awareness about </a:t>
            </a:r>
            <a:r>
              <a:rPr lang="en-IN" sz="1350">
                <a:solidFill>
                  <a:srgbClr val="525252"/>
                </a:solidFill>
                <a:highlight>
                  <a:srgbClr val="FFFFFF"/>
                </a:highlight>
                <a:latin typeface="Georgia"/>
                <a:ea typeface="Georgia"/>
                <a:cs typeface="Georgia"/>
                <a:sym typeface="Georgia"/>
              </a:rPr>
              <a:t> </a:t>
            </a:r>
            <a:r>
              <a:rPr lang="en-IN">
                <a:solidFill>
                  <a:srgbClr val="080808"/>
                </a:solidFill>
                <a:highlight>
                  <a:srgbClr val="FFFFFF"/>
                </a:highlight>
              </a:rPr>
              <a:t>importance of career counselling in </a:t>
            </a:r>
            <a:r>
              <a:rPr lang="en-IN">
                <a:solidFill>
                  <a:srgbClr val="525252"/>
                </a:solidFill>
                <a:highlight>
                  <a:srgbClr val="FFFFFF"/>
                </a:highlight>
              </a:rPr>
              <a:t> </a:t>
            </a:r>
            <a:r>
              <a:rPr lang="en-IN">
                <a:solidFill>
                  <a:srgbClr val="080808"/>
                </a:solidFill>
                <a:highlight>
                  <a:srgbClr val="FFFFFF"/>
                </a:highlight>
              </a:rPr>
              <a:t>Education  System </a:t>
            </a:r>
            <a:endParaRPr>
              <a:solidFill>
                <a:srgbClr val="080808"/>
              </a:solidFill>
              <a:highlight>
                <a:srgbClr val="FFFFFF"/>
              </a:highlight>
            </a:endParaRPr>
          </a:p>
          <a:p>
            <a:pPr marL="0" lvl="0" indent="0" algn="l" rtl="0">
              <a:spcBef>
                <a:spcPts val="1000"/>
              </a:spcBef>
              <a:spcAft>
                <a:spcPts val="0"/>
              </a:spcAft>
              <a:buNone/>
            </a:pPr>
            <a:endParaRPr/>
          </a:p>
          <a:p>
            <a:pPr marL="228600" lvl="0" indent="-203200" algn="l" rtl="0">
              <a:lnSpc>
                <a:spcPct val="90000"/>
              </a:lnSpc>
              <a:spcBef>
                <a:spcPts val="1000"/>
              </a:spcBef>
              <a:spcAft>
                <a:spcPts val="0"/>
              </a:spcAft>
              <a:buClr>
                <a:schemeClr val="dk1"/>
              </a:buClr>
              <a:buSzPts val="2400"/>
              <a:buChar char="●"/>
            </a:pPr>
            <a:r>
              <a:rPr lang="en-IN">
                <a:solidFill>
                  <a:srgbClr val="080808"/>
                </a:solidFill>
                <a:highlight>
                  <a:srgbClr val="FFFFFF"/>
                </a:highlight>
              </a:rPr>
              <a:t>Imbalance in Demand/Supply of </a:t>
            </a:r>
            <a:r>
              <a:rPr lang="en-IN" sz="2100" b="1">
                <a:solidFill>
                  <a:srgbClr val="03275D"/>
                </a:solidFill>
                <a:highlight>
                  <a:srgbClr val="FFFFFF"/>
                </a:highlight>
                <a:latin typeface="Arial"/>
                <a:ea typeface="Arial"/>
                <a:cs typeface="Arial"/>
                <a:sym typeface="Arial"/>
              </a:rPr>
              <a:t>Career Guidance Experts </a:t>
            </a:r>
            <a:r>
              <a:rPr lang="en-IN">
                <a:solidFill>
                  <a:srgbClr val="080808"/>
                </a:solidFill>
                <a:highlight>
                  <a:srgbClr val="FFFFFF"/>
                </a:highlight>
              </a:rPr>
              <a:t>across nation.</a:t>
            </a:r>
            <a:endParaRPr>
              <a:solidFill>
                <a:srgbClr val="080808"/>
              </a:solidFill>
              <a:highlight>
                <a:srgbClr val="FFFFFF"/>
              </a:highlight>
            </a:endParaRPr>
          </a:p>
          <a:p>
            <a:pPr marL="0" lvl="0" indent="0" algn="l" rtl="0">
              <a:lnSpc>
                <a:spcPct val="90000"/>
              </a:lnSpc>
              <a:spcBef>
                <a:spcPts val="1000"/>
              </a:spcBef>
              <a:spcAft>
                <a:spcPts val="0"/>
              </a:spcAft>
              <a:buNone/>
            </a:pPr>
            <a:endParaRPr/>
          </a:p>
          <a:p>
            <a:pPr marL="228600" lvl="0" indent="-203200" algn="l" rtl="0">
              <a:spcBef>
                <a:spcPts val="1000"/>
              </a:spcBef>
              <a:spcAft>
                <a:spcPts val="0"/>
              </a:spcAft>
              <a:buSzPts val="2400"/>
              <a:buChar char="●"/>
            </a:pPr>
            <a:r>
              <a:rPr lang="en-IN">
                <a:solidFill>
                  <a:srgbClr val="080808"/>
                </a:solidFill>
                <a:highlight>
                  <a:srgbClr val="FFFFFF"/>
                </a:highlight>
              </a:rPr>
              <a:t>Limited reach due to unavailability of platform.</a:t>
            </a:r>
            <a:endParaRPr>
              <a:solidFill>
                <a:srgbClr val="080808"/>
              </a:solidFill>
              <a:highlight>
                <a:srgbClr val="FFFFFF"/>
              </a:highlight>
            </a:endParaRPr>
          </a:p>
          <a:p>
            <a:pPr marL="0" lvl="0" indent="0" algn="l" rtl="0">
              <a:lnSpc>
                <a:spcPct val="90000"/>
              </a:lnSpc>
              <a:spcBef>
                <a:spcPts val="1000"/>
              </a:spcBef>
              <a:spcAft>
                <a:spcPts val="0"/>
              </a:spcAft>
              <a:buNone/>
            </a:pP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Solution</a:t>
            </a:r>
            <a:endParaRPr/>
          </a:p>
        </p:txBody>
      </p:sp>
      <p:sp>
        <p:nvSpPr>
          <p:cNvPr id="90" name="Google Shape;9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rgbClr val="212529"/>
              </a:buClr>
              <a:buSzPts val="2400"/>
              <a:buFont typeface="Arial"/>
              <a:buChar char="●"/>
            </a:pPr>
            <a:r>
              <a:rPr lang="en-IN">
                <a:solidFill>
                  <a:srgbClr val="212529"/>
                </a:solidFill>
                <a:latin typeface="Arial"/>
                <a:ea typeface="Arial"/>
                <a:cs typeface="Arial"/>
                <a:sym typeface="Arial"/>
              </a:rPr>
              <a:t>An AI-Based Website which recommends an individual the career path to choose based upon the factors like their strengths, weakness, age, interest and similar important factors.</a:t>
            </a:r>
            <a:endParaRPr>
              <a:solidFill>
                <a:srgbClr val="212529"/>
              </a:solidFill>
              <a:latin typeface="Arial"/>
              <a:ea typeface="Arial"/>
              <a:cs typeface="Arial"/>
              <a:sym typeface="Arial"/>
            </a:endParaRPr>
          </a:p>
          <a:p>
            <a:pPr marL="228600" lvl="0" indent="-203200" algn="l" rtl="0">
              <a:lnSpc>
                <a:spcPct val="90000"/>
              </a:lnSpc>
              <a:spcBef>
                <a:spcPts val="1000"/>
              </a:spcBef>
              <a:spcAft>
                <a:spcPts val="0"/>
              </a:spcAft>
              <a:buClr>
                <a:srgbClr val="212529"/>
              </a:buClr>
              <a:buSzPts val="2400"/>
              <a:buFont typeface="Arial"/>
              <a:buChar char="●"/>
            </a:pPr>
            <a:r>
              <a:rPr lang="en-IN">
                <a:solidFill>
                  <a:srgbClr val="212529"/>
                </a:solidFill>
                <a:latin typeface="Arial"/>
                <a:ea typeface="Arial"/>
                <a:cs typeface="Arial"/>
                <a:sym typeface="Arial"/>
              </a:rPr>
              <a:t>(value to user)The website would help the user to find a career path he is really interested in and has the knowledge to do so.</a:t>
            </a:r>
            <a:endParaRPr>
              <a:solidFill>
                <a:srgbClr val="212529"/>
              </a:solidFill>
              <a:latin typeface="Arial"/>
              <a:ea typeface="Arial"/>
              <a:cs typeface="Arial"/>
              <a:sym typeface="Arial"/>
            </a:endParaRPr>
          </a:p>
          <a:p>
            <a:pPr marL="228600" lvl="0" indent="-203200" algn="l" rtl="0">
              <a:lnSpc>
                <a:spcPct val="90000"/>
              </a:lnSpc>
              <a:spcBef>
                <a:spcPts val="2100"/>
              </a:spcBef>
              <a:spcAft>
                <a:spcPts val="0"/>
              </a:spcAft>
              <a:buClr>
                <a:srgbClr val="212529"/>
              </a:buClr>
              <a:buSzPts val="2400"/>
              <a:buFont typeface="Arial"/>
              <a:buChar char="●"/>
            </a:pPr>
            <a:r>
              <a:rPr lang="en-IN">
                <a:solidFill>
                  <a:srgbClr val="212529"/>
                </a:solidFill>
                <a:latin typeface="Arial"/>
                <a:ea typeface="Arial"/>
                <a:cs typeface="Arial"/>
                <a:sym typeface="Arial"/>
              </a:rPr>
              <a:t>The site would provide a platform for experts to comment and reply to the problems and question a student or user is having .</a:t>
            </a:r>
            <a:endParaRPr>
              <a:solidFill>
                <a:srgbClr val="212529"/>
              </a:solidFill>
              <a:latin typeface="Arial"/>
              <a:ea typeface="Arial"/>
              <a:cs typeface="Arial"/>
              <a:sym typeface="Arial"/>
            </a:endParaRPr>
          </a:p>
          <a:p>
            <a:pPr marL="228600" lvl="0" indent="-203200" algn="l" rtl="0">
              <a:lnSpc>
                <a:spcPct val="90000"/>
              </a:lnSpc>
              <a:spcBef>
                <a:spcPts val="2100"/>
              </a:spcBef>
              <a:spcAft>
                <a:spcPts val="2100"/>
              </a:spcAft>
              <a:buClr>
                <a:srgbClr val="212529"/>
              </a:buClr>
              <a:buSzPts val="2400"/>
              <a:buFont typeface="Arial"/>
              <a:buChar char="●"/>
            </a:pPr>
            <a:r>
              <a:rPr lang="en-IN">
                <a:solidFill>
                  <a:srgbClr val="212529"/>
                </a:solidFill>
                <a:latin typeface="Arial"/>
                <a:ea typeface="Arial"/>
                <a:cs typeface="Arial"/>
                <a:sym typeface="Arial"/>
              </a:rPr>
              <a:t>The site will use AI for generating a career path suitable for user on the based on the question answer by the user. </a:t>
            </a:r>
            <a:endParaRPr>
              <a:solidFill>
                <a:srgbClr val="21252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Size</a:t>
            </a:r>
            <a:endParaRPr/>
          </a:p>
        </p:txBody>
      </p:sp>
      <p:sp>
        <p:nvSpPr>
          <p:cNvPr id="96" name="Google Shape;9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000">
                <a:solidFill>
                  <a:srgbClr val="000000"/>
                </a:solidFill>
                <a:highlight>
                  <a:srgbClr val="FFFFFF"/>
                </a:highlight>
              </a:rPr>
              <a:t> Career counseling in India is a huge addressable market as currently India needs a minimum of 1.4 </a:t>
            </a:r>
            <a:r>
              <a:rPr lang="en-IN" sz="2000">
                <a:solidFill>
                  <a:srgbClr val="800000"/>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million</a:t>
            </a:r>
            <a:r>
              <a:rPr lang="en-IN" sz="2000">
                <a:solidFill>
                  <a:srgbClr val="000000"/>
                </a:solidFill>
                <a:highlight>
                  <a:srgbClr val="FFFFFF"/>
                </a:highlight>
              </a:rPr>
              <a:t> career counselors to maintain a globally acceptable student to school counselor ratio.</a:t>
            </a:r>
            <a:endParaRPr sz="2000">
              <a:solidFill>
                <a:srgbClr val="000000"/>
              </a:solidFill>
              <a:highlight>
                <a:srgbClr val="FFFFFF"/>
              </a:highlight>
            </a:endParaRPr>
          </a:p>
          <a:p>
            <a:pPr marL="457200" lvl="0" indent="0" algn="l" rtl="0">
              <a:lnSpc>
                <a:spcPct val="90000"/>
              </a:lnSpc>
              <a:spcBef>
                <a:spcPts val="0"/>
              </a:spcBef>
              <a:spcAft>
                <a:spcPts val="0"/>
              </a:spcAft>
              <a:buNone/>
            </a:pPr>
            <a:endParaRPr sz="2000">
              <a:solidFill>
                <a:srgbClr val="000000"/>
              </a:solidFill>
              <a:highlight>
                <a:srgbClr val="FFFFFF"/>
              </a:highlight>
            </a:endParaRPr>
          </a:p>
          <a:p>
            <a:pPr marL="228600" lvl="0" indent="-228600" algn="l" rtl="0">
              <a:spcBef>
                <a:spcPts val="0"/>
              </a:spcBef>
              <a:spcAft>
                <a:spcPts val="0"/>
              </a:spcAft>
              <a:buSzPts val="2800"/>
              <a:buChar char="●"/>
            </a:pPr>
            <a:r>
              <a:rPr lang="en-IN"/>
              <a:t> </a:t>
            </a:r>
            <a:r>
              <a:rPr lang="en-IN" sz="2000">
                <a:solidFill>
                  <a:srgbClr val="000000"/>
                </a:solidFill>
                <a:highlight>
                  <a:srgbClr val="FFFFFF"/>
                </a:highlight>
              </a:rPr>
              <a:t>While a few national boards have mandated schools to have counsellors, over 93% </a:t>
            </a:r>
            <a:r>
              <a:rPr lang="en-IN" sz="2000">
                <a:solidFill>
                  <a:srgbClr val="800000"/>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schools</a:t>
            </a:r>
            <a:r>
              <a:rPr lang="en-IN" sz="2000">
                <a:solidFill>
                  <a:srgbClr val="000000"/>
                </a:solidFill>
                <a:highlight>
                  <a:srgbClr val="FFFFFF"/>
                </a:highlight>
              </a:rPr>
              <a:t> in India don’t have a professional counsellor on board. </a:t>
            </a:r>
            <a:endParaRPr sz="2000">
              <a:solidFill>
                <a:srgbClr val="000000"/>
              </a:solidFill>
              <a:highlight>
                <a:srgbClr val="FFFFFF"/>
              </a:highlight>
            </a:endParaRPr>
          </a:p>
          <a:p>
            <a:pPr marL="457200" lvl="0" indent="0" algn="l" rtl="0">
              <a:spcBef>
                <a:spcPts val="0"/>
              </a:spcBef>
              <a:spcAft>
                <a:spcPts val="0"/>
              </a:spcAft>
              <a:buNone/>
            </a:pPr>
            <a:endParaRPr/>
          </a:p>
          <a:p>
            <a:pPr marL="228600" lvl="0" indent="-177800" algn="l" rtl="0">
              <a:spcBef>
                <a:spcPts val="0"/>
              </a:spcBef>
              <a:spcAft>
                <a:spcPts val="0"/>
              </a:spcAft>
              <a:buSzPts val="2000"/>
              <a:buChar char="●"/>
            </a:pPr>
            <a:r>
              <a:rPr lang="en-IN" sz="2000">
                <a:solidFill>
                  <a:srgbClr val="000000"/>
                </a:solidFill>
                <a:highlight>
                  <a:srgbClr val="FFFFFF"/>
                </a:highlight>
              </a:rPr>
              <a:t>Career Counselling is only now beginning to gain the recognition it deserves and is witnessing exponential growth as a profession. While the developed nations have recognised the criticality of career counselling</a:t>
            </a:r>
            <a:endParaRPr sz="2000">
              <a:solidFill>
                <a:srgbClr val="000000"/>
              </a:solidFill>
              <a:highlight>
                <a:srgbClr val="FFFFFF"/>
              </a:highlight>
            </a:endParaRPr>
          </a:p>
          <a:p>
            <a:pPr marL="457200" lvl="0" indent="0" algn="l" rtl="0">
              <a:lnSpc>
                <a:spcPct val="90000"/>
              </a:lnSpc>
              <a:spcBef>
                <a:spcPts val="0"/>
              </a:spcBef>
              <a:spcAft>
                <a:spcPts val="0"/>
              </a:spcAft>
              <a:buNone/>
            </a:pPr>
            <a:endParaRPr sz="2000">
              <a:solidFill>
                <a:srgbClr val="000000"/>
              </a:solidFill>
              <a:highlight>
                <a:srgbClr val="FFFFFF"/>
              </a:highlight>
            </a:endParaRPr>
          </a:p>
          <a:p>
            <a:pPr marL="228600" lvl="0" indent="-228600" algn="l" rtl="0">
              <a:spcBef>
                <a:spcPts val="0"/>
              </a:spcBef>
              <a:spcAft>
                <a:spcPts val="0"/>
              </a:spcAft>
              <a:buSzPts val="2800"/>
              <a:buChar char="●"/>
            </a:pPr>
            <a:r>
              <a:rPr lang="en-IN" sz="2000">
                <a:solidFill>
                  <a:srgbClr val="000000"/>
                </a:solidFill>
                <a:highlight>
                  <a:srgbClr val="FFFFFF"/>
                </a:highlight>
              </a:rPr>
              <a:t>The market size for career assessment and guidance is currently estimated at over Rs 5,000 crore in India and continuously growing.</a:t>
            </a:r>
            <a:endParaRPr sz="2000">
              <a:solidFill>
                <a:srgbClr val="000000"/>
              </a:solidFill>
              <a:highlight>
                <a:srgbClr val="FFFFFF"/>
              </a:highlight>
            </a:endParaRPr>
          </a:p>
          <a:p>
            <a:pPr marL="457200" lvl="0" indent="0" algn="l" rtl="0">
              <a:lnSpc>
                <a:spcPct val="90000"/>
              </a:lnSpc>
              <a:spcBef>
                <a:spcPts val="1000"/>
              </a:spcBef>
              <a:spcAft>
                <a:spcPts val="21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Product</a:t>
            </a:r>
            <a:endParaRPr/>
          </a:p>
        </p:txBody>
      </p:sp>
      <p:sp>
        <p:nvSpPr>
          <p:cNvPr id="102" name="Google Shape;102;p19"/>
          <p:cNvSpPr txBox="1">
            <a:spLocks noGrp="1"/>
          </p:cNvSpPr>
          <p:nvPr>
            <p:ph type="body" idx="1"/>
          </p:nvPr>
        </p:nvSpPr>
        <p:spPr>
          <a:xfrm>
            <a:off x="838200" y="1782375"/>
            <a:ext cx="3290400" cy="4695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Architecture</a:t>
            </a:r>
            <a:endParaRPr/>
          </a:p>
          <a:p>
            <a:pPr marL="457200" lvl="0" indent="0" algn="l" rtl="0">
              <a:lnSpc>
                <a:spcPct val="90000"/>
              </a:lnSpc>
              <a:spcBef>
                <a:spcPts val="1000"/>
              </a:spcBef>
              <a:spcAft>
                <a:spcPts val="0"/>
              </a:spcAft>
              <a:buNone/>
            </a:pPr>
            <a:endParaRPr/>
          </a:p>
          <a:p>
            <a:pPr marL="0" lvl="0" indent="0" algn="ctr" rtl="0">
              <a:lnSpc>
                <a:spcPct val="90000"/>
              </a:lnSpc>
              <a:spcBef>
                <a:spcPts val="1000"/>
              </a:spcBef>
              <a:spcAft>
                <a:spcPts val="0"/>
              </a:spcAft>
              <a:buNone/>
            </a:pPr>
            <a:r>
              <a:rPr lang="en-IN"/>
              <a:t>This is prototype of </a:t>
            </a:r>
            <a:endParaRPr/>
          </a:p>
          <a:p>
            <a:pPr marL="0" lvl="0" indent="0" algn="ctr" rtl="0">
              <a:lnSpc>
                <a:spcPct val="90000"/>
              </a:lnSpc>
              <a:spcBef>
                <a:spcPts val="1000"/>
              </a:spcBef>
              <a:spcAft>
                <a:spcPts val="0"/>
              </a:spcAft>
              <a:buNone/>
            </a:pPr>
            <a:r>
              <a:rPr lang="en-IN"/>
              <a:t>ouridea.</a:t>
            </a:r>
            <a:endParaRPr/>
          </a:p>
          <a:p>
            <a:pPr marL="457200" lvl="0" indent="0" algn="l" rtl="0">
              <a:lnSpc>
                <a:spcPct val="90000"/>
              </a:lnSpc>
              <a:spcBef>
                <a:spcPts val="1000"/>
              </a:spcBef>
              <a:spcAft>
                <a:spcPts val="0"/>
              </a:spcAft>
              <a:buNone/>
            </a:pPr>
            <a:endParaRPr/>
          </a:p>
          <a:p>
            <a:pPr marL="457200" lvl="0" indent="0" algn="l" rtl="0">
              <a:lnSpc>
                <a:spcPct val="90000"/>
              </a:lnSpc>
              <a:spcBef>
                <a:spcPts val="1000"/>
              </a:spcBef>
              <a:spcAft>
                <a:spcPts val="0"/>
              </a:spcAft>
              <a:buNone/>
            </a:pPr>
            <a:endParaRPr/>
          </a:p>
          <a:p>
            <a:pPr marL="457200" lvl="0" indent="0" algn="l" rtl="0">
              <a:lnSpc>
                <a:spcPct val="90000"/>
              </a:lnSpc>
              <a:spcBef>
                <a:spcPts val="1000"/>
              </a:spcBef>
              <a:spcAft>
                <a:spcPts val="0"/>
              </a:spcAft>
              <a:buNone/>
            </a:pPr>
            <a:endParaRPr/>
          </a:p>
          <a:p>
            <a:pPr marL="228600" lvl="0" indent="-50800" algn="l" rtl="0">
              <a:lnSpc>
                <a:spcPct val="90000"/>
              </a:lnSpc>
              <a:spcBef>
                <a:spcPts val="1000"/>
              </a:spcBef>
              <a:spcAft>
                <a:spcPts val="2100"/>
              </a:spcAft>
              <a:buClr>
                <a:schemeClr val="dk1"/>
              </a:buClr>
              <a:buSzPts val="2800"/>
              <a:buNone/>
            </a:pPr>
            <a:endParaRPr/>
          </a:p>
        </p:txBody>
      </p:sp>
      <p:pic>
        <p:nvPicPr>
          <p:cNvPr id="103" name="Google Shape;103;p19"/>
          <p:cNvPicPr preferRelativeResize="0"/>
          <p:nvPr/>
        </p:nvPicPr>
        <p:blipFill rotWithShape="1">
          <a:blip r:embed="rId3">
            <a:alphaModFix/>
          </a:blip>
          <a:srcRect l="4751" t="3508" r="4751" b="5367"/>
          <a:stretch/>
        </p:blipFill>
        <p:spPr>
          <a:xfrm>
            <a:off x="4215024" y="365125"/>
            <a:ext cx="7468976" cy="624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305425" y="597350"/>
            <a:ext cx="12342000" cy="5391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a:solidFill>
                <a:schemeClr val="dk2"/>
              </a:solidFill>
              <a:latin typeface="Lato"/>
              <a:ea typeface="Lato"/>
              <a:cs typeface="Lato"/>
              <a:sym typeface="Lato"/>
            </a:endParaRPr>
          </a:p>
          <a:p>
            <a:pPr marL="228600" lvl="0" indent="-247650" algn="l" rtl="0">
              <a:lnSpc>
                <a:spcPct val="90000"/>
              </a:lnSpc>
              <a:spcBef>
                <a:spcPts val="1000"/>
              </a:spcBef>
              <a:spcAft>
                <a:spcPts val="0"/>
              </a:spcAft>
              <a:buClr>
                <a:schemeClr val="dk1"/>
              </a:buClr>
              <a:buSzPts val="3100"/>
              <a:buFont typeface="Lato"/>
              <a:buChar char="●"/>
            </a:pPr>
            <a:r>
              <a:rPr lang="en-IN" sz="2700">
                <a:solidFill>
                  <a:schemeClr val="dk2"/>
                </a:solidFill>
                <a:latin typeface="Lato"/>
                <a:ea typeface="Lato"/>
                <a:cs typeface="Lato"/>
                <a:sym typeface="Lato"/>
              </a:rPr>
              <a:t>Ecosystem</a:t>
            </a:r>
            <a:endParaRPr sz="2700">
              <a:solidFill>
                <a:schemeClr val="dk2"/>
              </a:solidFill>
              <a:latin typeface="Lato"/>
              <a:ea typeface="Lato"/>
              <a:cs typeface="Lato"/>
              <a:sym typeface="Lato"/>
            </a:endParaRPr>
          </a:p>
          <a:p>
            <a:pPr marL="0" lvl="0" indent="0" algn="l" rtl="0">
              <a:lnSpc>
                <a:spcPct val="90000"/>
              </a:lnSpc>
              <a:spcBef>
                <a:spcPts val="1000"/>
              </a:spcBef>
              <a:spcAft>
                <a:spcPts val="0"/>
              </a:spcAft>
              <a:buNone/>
            </a:pPr>
            <a:endParaRPr sz="900">
              <a:solidFill>
                <a:schemeClr val="dk2"/>
              </a:solidFill>
              <a:latin typeface="Lato"/>
              <a:ea typeface="Lato"/>
              <a:cs typeface="Lato"/>
              <a:sym typeface="Lato"/>
            </a:endParaRPr>
          </a:p>
          <a:p>
            <a:pPr marL="228600" lvl="0" indent="-165100" algn="l" rtl="0">
              <a:lnSpc>
                <a:spcPct val="90000"/>
              </a:lnSpc>
              <a:spcBef>
                <a:spcPts val="1000"/>
              </a:spcBef>
              <a:spcAft>
                <a:spcPts val="0"/>
              </a:spcAft>
              <a:buClr>
                <a:schemeClr val="dk1"/>
              </a:buClr>
              <a:buSzPts val="1800"/>
              <a:buFont typeface="Lato"/>
              <a:buChar char="●"/>
            </a:pPr>
            <a:r>
              <a:rPr lang="en-IN" sz="2400">
                <a:solidFill>
                  <a:schemeClr val="dk2"/>
                </a:solidFill>
                <a:latin typeface="Lato"/>
                <a:ea typeface="Lato"/>
                <a:cs typeface="Lato"/>
                <a:sym typeface="Lato"/>
              </a:rPr>
              <a:t> </a:t>
            </a:r>
            <a:r>
              <a:rPr lang="en-IN" sz="2000">
                <a:solidFill>
                  <a:srgbClr val="202124"/>
                </a:solidFill>
                <a:latin typeface="Lato"/>
                <a:ea typeface="Lato"/>
                <a:cs typeface="Lato"/>
                <a:sym typeface="Lato"/>
              </a:rPr>
              <a:t>We are trying to build an ecosystem that</a:t>
            </a:r>
            <a:r>
              <a:rPr lang="en-IN" sz="2400">
                <a:solidFill>
                  <a:srgbClr val="080808"/>
                </a:solidFill>
                <a:latin typeface="Lato"/>
                <a:ea typeface="Lato"/>
                <a:cs typeface="Lato"/>
                <a:sym typeface="Lato"/>
              </a:rPr>
              <a:t> </a:t>
            </a:r>
            <a:r>
              <a:rPr lang="en-IN" sz="2000">
                <a:solidFill>
                  <a:srgbClr val="202124"/>
                </a:solidFill>
                <a:highlight>
                  <a:srgbClr val="FFFFFF"/>
                </a:highlight>
                <a:latin typeface="Lato"/>
                <a:ea typeface="Lato"/>
                <a:cs typeface="Lato"/>
                <a:sym typeface="Lato"/>
              </a:rPr>
              <a:t>helps not only the students but also the counsellors to be clear about their vision through their training programme. </a:t>
            </a:r>
            <a:endParaRPr sz="2000">
              <a:solidFill>
                <a:srgbClr val="202124"/>
              </a:solidFill>
              <a:highlight>
                <a:srgbClr val="FFFFFF"/>
              </a:highlight>
              <a:latin typeface="Lato"/>
              <a:ea typeface="Lato"/>
              <a:cs typeface="Lato"/>
              <a:sym typeface="Lato"/>
            </a:endParaRPr>
          </a:p>
          <a:p>
            <a:pPr marL="228600" lvl="0" indent="-165100" algn="l" rtl="0">
              <a:lnSpc>
                <a:spcPct val="90000"/>
              </a:lnSpc>
              <a:spcBef>
                <a:spcPts val="1000"/>
              </a:spcBef>
              <a:spcAft>
                <a:spcPts val="0"/>
              </a:spcAft>
              <a:buClr>
                <a:schemeClr val="dk1"/>
              </a:buClr>
              <a:buSzPts val="1800"/>
              <a:buFont typeface="Lato"/>
              <a:buChar char="●"/>
            </a:pPr>
            <a:r>
              <a:rPr lang="en-IN" sz="2000">
                <a:solidFill>
                  <a:srgbClr val="202124"/>
                </a:solidFill>
                <a:highlight>
                  <a:srgbClr val="FFFFFF"/>
                </a:highlight>
                <a:latin typeface="Lato"/>
                <a:ea typeface="Lato"/>
                <a:cs typeface="Lato"/>
                <a:sym typeface="Lato"/>
              </a:rPr>
              <a:t>Overall It provides a platform for self-growth and development as an individual.</a:t>
            </a:r>
            <a:endParaRPr sz="2000">
              <a:solidFill>
                <a:srgbClr val="202124"/>
              </a:solidFill>
              <a:highlight>
                <a:srgbClr val="FFFFFF"/>
              </a:highlight>
              <a:latin typeface="Lato"/>
              <a:ea typeface="Lato"/>
              <a:cs typeface="Lato"/>
              <a:sym typeface="Lato"/>
            </a:endParaRPr>
          </a:p>
          <a:p>
            <a:pPr marL="457200" lvl="0" indent="0" algn="l" rtl="0">
              <a:lnSpc>
                <a:spcPct val="90000"/>
              </a:lnSpc>
              <a:spcBef>
                <a:spcPts val="1000"/>
              </a:spcBef>
              <a:spcAft>
                <a:spcPts val="0"/>
              </a:spcAft>
              <a:buNone/>
            </a:pPr>
            <a:endParaRPr sz="2000">
              <a:solidFill>
                <a:srgbClr val="202124"/>
              </a:solidFill>
              <a:highlight>
                <a:srgbClr val="FFFFFF"/>
              </a:highlight>
              <a:latin typeface="Lato"/>
              <a:ea typeface="Lato"/>
              <a:cs typeface="Lato"/>
              <a:sym typeface="Lato"/>
            </a:endParaRPr>
          </a:p>
          <a:p>
            <a:pPr marL="228600" lvl="0" indent="-228600" algn="l" rtl="0">
              <a:lnSpc>
                <a:spcPct val="90000"/>
              </a:lnSpc>
              <a:spcBef>
                <a:spcPts val="1000"/>
              </a:spcBef>
              <a:spcAft>
                <a:spcPts val="0"/>
              </a:spcAft>
              <a:buClr>
                <a:schemeClr val="dk1"/>
              </a:buClr>
              <a:buSzPts val="2800"/>
              <a:buFont typeface="Lato"/>
              <a:buChar char="●"/>
            </a:pPr>
            <a:r>
              <a:rPr lang="en-IN" sz="2400">
                <a:solidFill>
                  <a:schemeClr val="dk2"/>
                </a:solidFill>
                <a:latin typeface="Lato"/>
                <a:ea typeface="Lato"/>
                <a:cs typeface="Lato"/>
                <a:sym typeface="Lato"/>
              </a:rPr>
              <a:t>Adjacent markets</a:t>
            </a:r>
            <a:endParaRPr sz="2400">
              <a:solidFill>
                <a:schemeClr val="dk2"/>
              </a:solidFill>
              <a:latin typeface="Lato"/>
              <a:ea typeface="Lato"/>
              <a:cs typeface="Lato"/>
              <a:sym typeface="Lato"/>
            </a:endParaRPr>
          </a:p>
          <a:p>
            <a:pPr marL="457200" lvl="0" indent="0" algn="l" rtl="0">
              <a:lnSpc>
                <a:spcPct val="90000"/>
              </a:lnSpc>
              <a:spcBef>
                <a:spcPts val="1000"/>
              </a:spcBef>
              <a:spcAft>
                <a:spcPts val="0"/>
              </a:spcAft>
              <a:buNone/>
            </a:pPr>
            <a:endParaRPr sz="1000">
              <a:solidFill>
                <a:schemeClr val="dk2"/>
              </a:solidFill>
              <a:latin typeface="Lato"/>
              <a:ea typeface="Lato"/>
              <a:cs typeface="Lato"/>
              <a:sym typeface="Lato"/>
            </a:endParaRPr>
          </a:p>
          <a:p>
            <a:pPr marL="228600" lvl="0" indent="-190500" algn="l" rtl="0">
              <a:lnSpc>
                <a:spcPct val="90000"/>
              </a:lnSpc>
              <a:spcBef>
                <a:spcPts val="1000"/>
              </a:spcBef>
              <a:spcAft>
                <a:spcPts val="0"/>
              </a:spcAft>
              <a:buClr>
                <a:schemeClr val="dk1"/>
              </a:buClr>
              <a:buSzPts val="2200"/>
              <a:buFont typeface="Lato"/>
              <a:buChar char="●"/>
            </a:pPr>
            <a:r>
              <a:rPr lang="en-IN" sz="2200">
                <a:solidFill>
                  <a:srgbClr val="202124"/>
                </a:solidFill>
                <a:latin typeface="Lato"/>
                <a:ea typeface="Lato"/>
                <a:cs typeface="Lato"/>
                <a:sym typeface="Lato"/>
              </a:rPr>
              <a:t>Education Sector</a:t>
            </a:r>
            <a:endParaRPr sz="2200">
              <a:solidFill>
                <a:schemeClr val="dk2"/>
              </a:solidFill>
              <a:latin typeface="Lato"/>
              <a:ea typeface="Lato"/>
              <a:cs typeface="Lato"/>
              <a:sym typeface="Lato"/>
            </a:endParaRPr>
          </a:p>
          <a:p>
            <a:pPr marL="228600" lvl="0" indent="-190500" algn="l" rtl="0">
              <a:lnSpc>
                <a:spcPct val="90000"/>
              </a:lnSpc>
              <a:spcBef>
                <a:spcPts val="1000"/>
              </a:spcBef>
              <a:spcAft>
                <a:spcPts val="0"/>
              </a:spcAft>
              <a:buClr>
                <a:schemeClr val="dk1"/>
              </a:buClr>
              <a:buSzPts val="2200"/>
              <a:buFont typeface="Lato"/>
              <a:buChar char="●"/>
            </a:pPr>
            <a:r>
              <a:rPr lang="en-IN" sz="2200">
                <a:solidFill>
                  <a:srgbClr val="202124"/>
                </a:solidFill>
                <a:latin typeface="Lato"/>
                <a:ea typeface="Lato"/>
                <a:cs typeface="Lato"/>
                <a:sym typeface="Lato"/>
              </a:rPr>
              <a:t>Edtech Com</a:t>
            </a:r>
            <a:r>
              <a:rPr lang="en-IN" sz="2200">
                <a:solidFill>
                  <a:srgbClr val="202124"/>
                </a:solidFill>
                <a:highlight>
                  <a:srgbClr val="FFFFFF"/>
                </a:highlight>
                <a:latin typeface="Lato"/>
                <a:ea typeface="Lato"/>
                <a:cs typeface="Lato"/>
                <a:sym typeface="Lato"/>
              </a:rPr>
              <a:t>panies</a:t>
            </a:r>
            <a:endParaRPr sz="2200">
              <a:solidFill>
                <a:srgbClr val="202124"/>
              </a:solidFill>
              <a:highlight>
                <a:srgbClr val="FFFFFF"/>
              </a:highlight>
              <a:latin typeface="Lato"/>
              <a:ea typeface="Lato"/>
              <a:cs typeface="Lato"/>
              <a:sym typeface="Lato"/>
            </a:endParaRPr>
          </a:p>
          <a:p>
            <a:pPr marL="0" lvl="0" indent="0" algn="l" rtl="0">
              <a:lnSpc>
                <a:spcPct val="90000"/>
              </a:lnSpc>
              <a:spcBef>
                <a:spcPts val="1000"/>
              </a:spcBef>
              <a:spcAft>
                <a:spcPts val="0"/>
              </a:spcAft>
              <a:buNone/>
            </a:pPr>
            <a:endParaRPr sz="2000">
              <a:solidFill>
                <a:srgbClr val="202124"/>
              </a:solidFill>
              <a:highlight>
                <a:srgbClr val="FFFFFF"/>
              </a:highlight>
              <a:latin typeface="Lato"/>
              <a:ea typeface="Lato"/>
              <a:cs typeface="Lato"/>
              <a:sym typeface="Lato"/>
            </a:endParaRPr>
          </a:p>
          <a:p>
            <a:pPr marL="0" lvl="0" indent="0" algn="l" rtl="0">
              <a:lnSpc>
                <a:spcPct val="90000"/>
              </a:lnSpc>
              <a:spcBef>
                <a:spcPts val="1000"/>
              </a:spcBef>
              <a:spcAft>
                <a:spcPts val="0"/>
              </a:spcAft>
              <a:buNone/>
            </a:pPr>
            <a:endParaRPr sz="24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body" idx="1"/>
          </p:nvPr>
        </p:nvSpPr>
        <p:spPr>
          <a:xfrm>
            <a:off x="801175" y="495575"/>
            <a:ext cx="10515600" cy="5986800"/>
          </a:xfrm>
          <a:prstGeom prst="rect">
            <a:avLst/>
          </a:prstGeom>
        </p:spPr>
        <p:txBody>
          <a:bodyPr spcFirstLastPara="1" wrap="square" lIns="91425" tIns="45700" rIns="91425" bIns="45700" anchor="t" anchorCtr="0">
            <a:noAutofit/>
          </a:bodyPr>
          <a:lstStyle/>
          <a:p>
            <a:pPr marL="228600" lvl="0" indent="-228600" algn="l" rtl="0">
              <a:spcBef>
                <a:spcPts val="1000"/>
              </a:spcBef>
              <a:spcAft>
                <a:spcPts val="0"/>
              </a:spcAft>
              <a:buSzPts val="2800"/>
              <a:buChar char="●"/>
            </a:pPr>
            <a:r>
              <a:rPr lang="en-IN"/>
              <a:t>Scalability</a:t>
            </a:r>
            <a:endParaRPr/>
          </a:p>
          <a:p>
            <a:pPr marL="457200" lvl="0" indent="0" algn="l" rtl="0">
              <a:spcBef>
                <a:spcPts val="1000"/>
              </a:spcBef>
              <a:spcAft>
                <a:spcPts val="0"/>
              </a:spcAft>
              <a:buNone/>
            </a:pPr>
            <a:endParaRPr/>
          </a:p>
          <a:p>
            <a:pPr marL="457200" lvl="0" indent="-368300" algn="l" rtl="0">
              <a:lnSpc>
                <a:spcPct val="110000"/>
              </a:lnSpc>
              <a:spcBef>
                <a:spcPts val="1500"/>
              </a:spcBef>
              <a:spcAft>
                <a:spcPts val="0"/>
              </a:spcAft>
              <a:buSzPts val="2200"/>
              <a:buChar char="●"/>
            </a:pPr>
            <a:r>
              <a:rPr lang="en-IN" sz="1500" b="1">
                <a:solidFill>
                  <a:srgbClr val="333333"/>
                </a:solidFill>
                <a:highlight>
                  <a:srgbClr val="FFFFFF"/>
                </a:highlight>
                <a:latin typeface="Open Sans"/>
                <a:ea typeface="Open Sans"/>
                <a:cs typeface="Open Sans"/>
                <a:sym typeface="Open Sans"/>
              </a:rPr>
              <a:t> Current demographics of India:</a:t>
            </a:r>
            <a:endParaRPr sz="1500" b="1">
              <a:solidFill>
                <a:srgbClr val="333333"/>
              </a:solidFill>
              <a:highlight>
                <a:srgbClr val="FFFFFF"/>
              </a:highlight>
              <a:latin typeface="Open Sans"/>
              <a:ea typeface="Open Sans"/>
              <a:cs typeface="Open Sans"/>
              <a:sym typeface="Open Sans"/>
            </a:endParaRPr>
          </a:p>
          <a:p>
            <a:pPr marL="457200" lvl="0" indent="0" algn="just" rtl="0">
              <a:lnSpc>
                <a:spcPct val="115000"/>
              </a:lnSpc>
              <a:spcBef>
                <a:spcPts val="800"/>
              </a:spcBef>
              <a:spcAft>
                <a:spcPts val="0"/>
              </a:spcAft>
              <a:buNone/>
            </a:pPr>
            <a:r>
              <a:rPr lang="en-IN" sz="1450">
                <a:solidFill>
                  <a:srgbClr val="333333"/>
                </a:solidFill>
                <a:highlight>
                  <a:srgbClr val="FFFFFF"/>
                </a:highlight>
                <a:latin typeface="Arial"/>
                <a:ea typeface="Arial"/>
                <a:cs typeface="Arial"/>
                <a:sym typeface="Arial"/>
              </a:rPr>
              <a:t>As per a report, about 67% of India’s population is in the working-age of 15-64. Additionally, a majority of this is in the 15-30 years age bracket. This implies that more and more people need help to choose the right careers.</a:t>
            </a:r>
            <a:endParaRPr sz="2100"/>
          </a:p>
          <a:p>
            <a:pPr marL="457200" lvl="0" indent="-361950" algn="l" rtl="0">
              <a:lnSpc>
                <a:spcPct val="110000"/>
              </a:lnSpc>
              <a:spcBef>
                <a:spcPts val="1500"/>
              </a:spcBef>
              <a:spcAft>
                <a:spcPts val="0"/>
              </a:spcAft>
              <a:buSzPts val="2100"/>
              <a:buChar char="●"/>
            </a:pPr>
            <a:r>
              <a:rPr lang="en-IN" sz="1400" b="1">
                <a:solidFill>
                  <a:srgbClr val="333333"/>
                </a:solidFill>
                <a:highlight>
                  <a:srgbClr val="FFFFFF"/>
                </a:highlight>
                <a:latin typeface="Open Sans"/>
                <a:ea typeface="Open Sans"/>
                <a:cs typeface="Open Sans"/>
                <a:sym typeface="Open Sans"/>
              </a:rPr>
              <a:t> </a:t>
            </a:r>
            <a:r>
              <a:rPr lang="en-IN" sz="1600" b="1">
                <a:solidFill>
                  <a:srgbClr val="333333"/>
                </a:solidFill>
                <a:highlight>
                  <a:srgbClr val="FFFFFF"/>
                </a:highlight>
                <a:latin typeface="Open Sans"/>
                <a:ea typeface="Open Sans"/>
                <a:cs typeface="Open Sans"/>
                <a:sym typeface="Open Sans"/>
              </a:rPr>
              <a:t>Broad career opportunities:</a:t>
            </a:r>
            <a:endParaRPr sz="1600" b="1">
              <a:solidFill>
                <a:srgbClr val="333333"/>
              </a:solidFill>
              <a:highlight>
                <a:srgbClr val="FFFFFF"/>
              </a:highlight>
              <a:latin typeface="Open Sans"/>
              <a:ea typeface="Open Sans"/>
              <a:cs typeface="Open Sans"/>
              <a:sym typeface="Open Sans"/>
            </a:endParaRPr>
          </a:p>
          <a:p>
            <a:pPr marL="457200" lvl="0" indent="0" algn="just" rtl="0">
              <a:lnSpc>
                <a:spcPct val="115000"/>
              </a:lnSpc>
              <a:spcBef>
                <a:spcPts val="800"/>
              </a:spcBef>
              <a:spcAft>
                <a:spcPts val="0"/>
              </a:spcAft>
              <a:buNone/>
            </a:pPr>
            <a:r>
              <a:rPr lang="en-IN" sz="1450">
                <a:solidFill>
                  <a:srgbClr val="333333"/>
                </a:solidFill>
                <a:highlight>
                  <a:srgbClr val="FFFFFF"/>
                </a:highlight>
                <a:latin typeface="Arial"/>
                <a:ea typeface="Arial"/>
                <a:cs typeface="Arial"/>
                <a:sym typeface="Arial"/>
              </a:rPr>
              <a:t>Career counselling is one of the rare few professions which allow you to work with school students, parents of these students, graduates, young professionals, and even mid-career professionals looking for a switch.</a:t>
            </a:r>
            <a:endParaRPr sz="1450">
              <a:solidFill>
                <a:srgbClr val="333333"/>
              </a:solidFill>
              <a:highlight>
                <a:srgbClr val="FFFFFF"/>
              </a:highlight>
              <a:latin typeface="Arial"/>
              <a:ea typeface="Arial"/>
              <a:cs typeface="Arial"/>
              <a:sym typeface="Arial"/>
            </a:endParaRPr>
          </a:p>
          <a:p>
            <a:pPr marL="457200" lvl="0" indent="-368300" algn="l" rtl="0">
              <a:lnSpc>
                <a:spcPct val="110000"/>
              </a:lnSpc>
              <a:spcBef>
                <a:spcPts val="1500"/>
              </a:spcBef>
              <a:spcAft>
                <a:spcPts val="0"/>
              </a:spcAft>
              <a:buSzPts val="2200"/>
              <a:buChar char="●"/>
            </a:pPr>
            <a:r>
              <a:rPr lang="en-IN" sz="1500" b="1">
                <a:solidFill>
                  <a:srgbClr val="333333"/>
                </a:solidFill>
                <a:highlight>
                  <a:srgbClr val="FFFFFF"/>
                </a:highlight>
                <a:latin typeface="Open Sans"/>
                <a:ea typeface="Open Sans"/>
                <a:cs typeface="Open Sans"/>
                <a:sym typeface="Open Sans"/>
              </a:rPr>
              <a:t> Technological advancement:</a:t>
            </a:r>
            <a:endParaRPr sz="1500" b="1">
              <a:solidFill>
                <a:srgbClr val="333333"/>
              </a:solidFill>
              <a:highlight>
                <a:srgbClr val="FFFFFF"/>
              </a:highlight>
              <a:latin typeface="Open Sans"/>
              <a:ea typeface="Open Sans"/>
              <a:cs typeface="Open Sans"/>
              <a:sym typeface="Open Sans"/>
            </a:endParaRPr>
          </a:p>
          <a:p>
            <a:pPr marL="457200" lvl="0" indent="0" algn="just" rtl="0">
              <a:lnSpc>
                <a:spcPct val="115000"/>
              </a:lnSpc>
              <a:spcBef>
                <a:spcPts val="800"/>
              </a:spcBef>
              <a:spcAft>
                <a:spcPts val="0"/>
              </a:spcAft>
              <a:buNone/>
            </a:pPr>
            <a:r>
              <a:rPr lang="en-IN" sz="1450">
                <a:solidFill>
                  <a:srgbClr val="333333"/>
                </a:solidFill>
                <a:highlight>
                  <a:srgbClr val="FFFFFF"/>
                </a:highlight>
                <a:latin typeface="Arial"/>
                <a:ea typeface="Arial"/>
                <a:cs typeface="Arial"/>
                <a:sym typeface="Arial"/>
              </a:rPr>
              <a:t> With the global availability of our web portal it will be very easy for people to connect with well-trained career counsellors across the nation.</a:t>
            </a:r>
            <a:endParaRPr sz="1450">
              <a:solidFill>
                <a:srgbClr val="333333"/>
              </a:solidFill>
              <a:highlight>
                <a:srgbClr val="FFFFFF"/>
              </a:highlight>
              <a:latin typeface="Arial"/>
              <a:ea typeface="Arial"/>
              <a:cs typeface="Arial"/>
              <a:sym typeface="Arial"/>
            </a:endParaRPr>
          </a:p>
          <a:p>
            <a:pPr marL="457200" lvl="0" indent="-368300" algn="l" rtl="0">
              <a:lnSpc>
                <a:spcPct val="110000"/>
              </a:lnSpc>
              <a:spcBef>
                <a:spcPts val="1500"/>
              </a:spcBef>
              <a:spcAft>
                <a:spcPts val="0"/>
              </a:spcAft>
              <a:buSzPts val="2200"/>
              <a:buChar char="●"/>
            </a:pPr>
            <a:r>
              <a:rPr lang="en-IN" sz="1500" b="1">
                <a:solidFill>
                  <a:srgbClr val="333333"/>
                </a:solidFill>
                <a:highlight>
                  <a:srgbClr val="FFFFFF"/>
                </a:highlight>
                <a:latin typeface="Open Sans"/>
                <a:ea typeface="Open Sans"/>
                <a:cs typeface="Open Sans"/>
                <a:sym typeface="Open Sans"/>
              </a:rPr>
              <a:t> Low investment need:</a:t>
            </a:r>
            <a:endParaRPr sz="1500" b="1">
              <a:solidFill>
                <a:srgbClr val="333333"/>
              </a:solidFill>
              <a:highlight>
                <a:srgbClr val="FFFFFF"/>
              </a:highlight>
              <a:latin typeface="Open Sans"/>
              <a:ea typeface="Open Sans"/>
              <a:cs typeface="Open Sans"/>
              <a:sym typeface="Open Sans"/>
            </a:endParaRPr>
          </a:p>
          <a:p>
            <a:pPr marL="457200" lvl="0" indent="0" algn="just" rtl="0">
              <a:lnSpc>
                <a:spcPct val="115000"/>
              </a:lnSpc>
              <a:spcBef>
                <a:spcPts val="800"/>
              </a:spcBef>
              <a:spcAft>
                <a:spcPts val="0"/>
              </a:spcAft>
              <a:buNone/>
            </a:pPr>
            <a:r>
              <a:rPr lang="en-IN" sz="1450">
                <a:solidFill>
                  <a:srgbClr val="333333"/>
                </a:solidFill>
                <a:highlight>
                  <a:srgbClr val="FFFFFF"/>
                </a:highlight>
                <a:latin typeface="Arial"/>
                <a:ea typeface="Arial"/>
                <a:cs typeface="Arial"/>
                <a:sym typeface="Arial"/>
              </a:rPr>
              <a:t>With the right certification and an industry-leading career counselling platform, one can operate as a career counsellor from almost any part of the country.</a:t>
            </a:r>
            <a:endParaRPr sz="1450">
              <a:solidFill>
                <a:srgbClr val="333333"/>
              </a:solidFill>
              <a:highlight>
                <a:srgbClr val="FFFFFF"/>
              </a:highlight>
              <a:latin typeface="Arial"/>
              <a:ea typeface="Arial"/>
              <a:cs typeface="Arial"/>
              <a:sym typeface="Arial"/>
            </a:endParaRPr>
          </a:p>
          <a:p>
            <a:pPr marL="457200" lvl="0" indent="0" algn="l" rtl="0">
              <a:lnSpc>
                <a:spcPct val="110000"/>
              </a:lnSpc>
              <a:spcBef>
                <a:spcPts val="1500"/>
              </a:spcBef>
              <a:spcAft>
                <a:spcPts val="800"/>
              </a:spcAft>
              <a:buNone/>
            </a:pPr>
            <a:endParaRPr sz="1300" b="1">
              <a:solidFill>
                <a:srgbClr val="333333"/>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Validation</a:t>
            </a:r>
            <a:endParaRPr/>
          </a:p>
        </p:txBody>
      </p:sp>
      <p:sp>
        <p:nvSpPr>
          <p:cNvPr id="122" name="Google Shape;122;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Development time</a:t>
            </a:r>
            <a:endParaRPr/>
          </a:p>
          <a:p>
            <a:pPr marL="457200" lvl="0" indent="0" algn="l" rtl="0">
              <a:lnSpc>
                <a:spcPct val="90000"/>
              </a:lnSpc>
              <a:spcBef>
                <a:spcPts val="2100"/>
              </a:spcBef>
              <a:spcAft>
                <a:spcPts val="2100"/>
              </a:spcAft>
              <a:buNone/>
            </a:pPr>
            <a:r>
              <a:rPr lang="en-IN">
                <a:solidFill>
                  <a:srgbClr val="202124"/>
                </a:solidFill>
              </a:rPr>
              <a:t>It will take approximately</a:t>
            </a:r>
            <a:r>
              <a:rPr lang="en-IN">
                <a:solidFill>
                  <a:srgbClr val="202124"/>
                </a:solidFill>
                <a:highlight>
                  <a:srgbClr val="FFFFFF"/>
                </a:highlight>
              </a:rPr>
              <a:t> 3 days for us to Build the com</a:t>
            </a:r>
            <a:r>
              <a:rPr lang="en-IN">
                <a:solidFill>
                  <a:srgbClr val="333333"/>
                </a:solidFill>
                <a:highlight>
                  <a:srgbClr val="FFFFFF"/>
                </a:highlight>
              </a:rPr>
              <a:t>plete web application.</a:t>
            </a:r>
            <a:endParaRPr>
              <a:solidFill>
                <a:srgbClr val="202124"/>
              </a:solidFill>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Custom</PresentationFormat>
  <Paragraphs>101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Georgia</vt:lpstr>
      <vt:lpstr>Playfair Display</vt:lpstr>
      <vt:lpstr>Lato</vt:lpstr>
      <vt:lpstr>Calibri</vt:lpstr>
      <vt:lpstr>Open Sans</vt:lpstr>
      <vt:lpstr>Coral</vt:lpstr>
      <vt:lpstr>Team Glorious Coders</vt:lpstr>
      <vt:lpstr>Career guidance System</vt:lpstr>
      <vt:lpstr>Problem</vt:lpstr>
      <vt:lpstr>Solution</vt:lpstr>
      <vt:lpstr>Market Size</vt:lpstr>
      <vt:lpstr>Product</vt:lpstr>
      <vt:lpstr>PowerPoint Presentation</vt:lpstr>
      <vt:lpstr>PowerPoint Presentation</vt:lpstr>
      <vt:lpstr>Market Validation</vt:lpstr>
      <vt:lpstr>Business Model</vt:lpstr>
      <vt:lpstr>Competition</vt:lpstr>
      <vt:lpstr>Competitive advantages</vt:lpstr>
      <vt:lpstr>Financial model and projections</vt:lpstr>
      <vt:lpstr>Assumptions and risks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Glorious Coders</dc:title>
  <dc:creator>DELL</dc:creator>
  <cp:lastModifiedBy>DELL</cp:lastModifiedBy>
  <cp:revision>1</cp:revision>
  <dcterms:modified xsi:type="dcterms:W3CDTF">2022-03-29T02:38:49Z</dcterms:modified>
</cp:coreProperties>
</file>