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E23514-5766-45D1-A20B-C086DD721F3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429360" y="1714680"/>
            <a:ext cx="5138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4000" spc="-1" strike="noStrike">
                <a:solidFill>
                  <a:srgbClr val="4c5d6e"/>
                </a:solidFill>
                <a:latin typeface="Arial"/>
                <a:ea typeface="Arial"/>
              </a:rPr>
              <a:t>Базы данных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Google Shape;55;p13" descr="ava_logo.png"/>
          <p:cNvPicPr/>
          <p:nvPr/>
        </p:nvPicPr>
        <p:blipFill>
          <a:blip r:embed="rId1"/>
          <a:stretch/>
        </p:blipFill>
        <p:spPr>
          <a:xfrm>
            <a:off x="1141920" y="1714320"/>
            <a:ext cx="1714320" cy="171432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429360" y="342900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bdc2ca"/>
                </a:solidFill>
                <a:latin typeface="Arial"/>
                <a:ea typeface="Arial"/>
              </a:rPr>
              <a:t>Многотабличные запросы. UNION. Вложенные запросы. JOIN-объединения. Внешние ключи.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8"/>
          <p:cNvSpPr txBox="1"/>
          <p:nvPr/>
        </p:nvSpPr>
        <p:spPr>
          <a:xfrm>
            <a:off x="3427200" y="1143000"/>
            <a:ext cx="4567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4c5d6e"/>
                </a:solidFill>
                <a:latin typeface="Arial"/>
                <a:ea typeface="Arial"/>
              </a:rPr>
              <a:t>Урок 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429360" y="1714680"/>
            <a:ext cx="5138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4000" spc="-1" strike="noStrike">
                <a:solidFill>
                  <a:srgbClr val="4c5d6e"/>
                </a:solidFill>
                <a:latin typeface="Arial"/>
                <a:ea typeface="Arial"/>
              </a:rPr>
              <a:t>Базы данных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Google Shape;443;p22" descr="ava_logo.png"/>
          <p:cNvPicPr/>
          <p:nvPr/>
        </p:nvPicPr>
        <p:blipFill>
          <a:blip r:embed="rId1"/>
          <a:stretch/>
        </p:blipFill>
        <p:spPr>
          <a:xfrm>
            <a:off x="1141920" y="1714320"/>
            <a:ext cx="1714320" cy="1714320"/>
          </a:xfrm>
          <a:prstGeom prst="rect">
            <a:avLst/>
          </a:prstGeom>
          <a:ln>
            <a:noFill/>
          </a:ln>
        </p:spPr>
      </p:pic>
      <p:sp>
        <p:nvSpPr>
          <p:cNvPr id="393" name="TextShape 2"/>
          <p:cNvSpPr txBox="1"/>
          <p:nvPr/>
        </p:nvSpPr>
        <p:spPr>
          <a:xfrm>
            <a:off x="3429360" y="342900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bdc2ca"/>
                </a:solidFill>
                <a:latin typeface="Arial"/>
                <a:ea typeface="Arial"/>
              </a:rPr>
              <a:t>Многотабличные запросы. UNION. Вложенные запросы. JOIN-объединения. Внешние ключи.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00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TextShape 28"/>
          <p:cNvSpPr txBox="1"/>
          <p:nvPr/>
        </p:nvSpPr>
        <p:spPr>
          <a:xfrm>
            <a:off x="3427200" y="1143000"/>
            <a:ext cx="4567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4c5d6e"/>
                </a:solidFill>
                <a:latin typeface="Arial"/>
                <a:ea typeface="Arial"/>
              </a:rPr>
              <a:t>Урок 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Вложенные запросы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Вложенные запросы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Ключевые слова IN, ANY, SOME, ALL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Проверка на существование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Коррелированные запросы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Подзапросы в конструкции FROM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8" name="Google Shape;503;p23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49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Вложенные запросы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7" name="Google Shape;536;p24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478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9"/>
          <p:cNvSpPr/>
          <p:nvPr/>
        </p:nvSpPr>
        <p:spPr>
          <a:xfrm>
            <a:off x="3447360" y="1666440"/>
            <a:ext cx="2248920" cy="25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WHERE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GROUP BY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HAVING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Ключевое слово ANY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7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7" name="Google Shape;570;p25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508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29"/>
          <p:cNvSpPr/>
          <p:nvPr/>
        </p:nvSpPr>
        <p:spPr>
          <a:xfrm>
            <a:off x="1442160" y="228600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&lt; 4780.00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0" name="CustomShape 30"/>
          <p:cNvSpPr/>
          <p:nvPr/>
        </p:nvSpPr>
        <p:spPr>
          <a:xfrm>
            <a:off x="1442160" y="277668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&lt; 7120.00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1" name="CustomShape 31"/>
          <p:cNvSpPr/>
          <p:nvPr/>
        </p:nvSpPr>
        <p:spPr>
          <a:xfrm>
            <a:off x="1442160" y="326772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&lt; 7890.00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2" name="CustomShape 32"/>
          <p:cNvSpPr/>
          <p:nvPr/>
        </p:nvSpPr>
        <p:spPr>
          <a:xfrm>
            <a:off x="1442160" y="375840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&lt; 12700.00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3" name="CustomShape 33"/>
          <p:cNvSpPr/>
          <p:nvPr/>
        </p:nvSpPr>
        <p:spPr>
          <a:xfrm>
            <a:off x="1142280" y="1454040"/>
            <a:ext cx="567936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price &lt; ANY (SELECT price FROM products WHERE catalog_id = 1)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4" name="CustomShape 34"/>
          <p:cNvSpPr/>
          <p:nvPr/>
        </p:nvSpPr>
        <p:spPr>
          <a:xfrm>
            <a:off x="4597920" y="228600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&lt; 4780.00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5" name="CustomShape 35"/>
          <p:cNvSpPr/>
          <p:nvPr/>
        </p:nvSpPr>
        <p:spPr>
          <a:xfrm>
            <a:off x="4597920" y="277668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&lt; 7120.00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6" name="CustomShape 36"/>
          <p:cNvSpPr/>
          <p:nvPr/>
        </p:nvSpPr>
        <p:spPr>
          <a:xfrm>
            <a:off x="4597920" y="326772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&lt; 7890.00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7" name="CustomShape 37"/>
          <p:cNvSpPr/>
          <p:nvPr/>
        </p:nvSpPr>
        <p:spPr>
          <a:xfrm>
            <a:off x="4597920" y="375840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&lt; 12700.00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Ключевое слово ALL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5" name="Google Shape;612;p26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54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9"/>
          <p:cNvSpPr/>
          <p:nvPr/>
        </p:nvSpPr>
        <p:spPr>
          <a:xfrm>
            <a:off x="1442160" y="228600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&gt; 4780.00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8" name="CustomShape 30"/>
          <p:cNvSpPr/>
          <p:nvPr/>
        </p:nvSpPr>
        <p:spPr>
          <a:xfrm>
            <a:off x="1442160" y="277668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&gt; 7120.00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9" name="CustomShape 31"/>
          <p:cNvSpPr/>
          <p:nvPr/>
        </p:nvSpPr>
        <p:spPr>
          <a:xfrm>
            <a:off x="1442160" y="326772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&gt; 7890.00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0" name="CustomShape 32"/>
          <p:cNvSpPr/>
          <p:nvPr/>
        </p:nvSpPr>
        <p:spPr>
          <a:xfrm>
            <a:off x="1442160" y="3758400"/>
            <a:ext cx="1923840" cy="49032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4790.00 &gt; 12700.00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1" name="CustomShape 33"/>
          <p:cNvSpPr/>
          <p:nvPr/>
        </p:nvSpPr>
        <p:spPr>
          <a:xfrm>
            <a:off x="1142280" y="1454040"/>
            <a:ext cx="567936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price &gt; ALL (SELECT price FROM products WHERE catalog_id = 1)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2" name="CustomShape 34"/>
          <p:cNvSpPr/>
          <p:nvPr/>
        </p:nvSpPr>
        <p:spPr>
          <a:xfrm>
            <a:off x="4597920" y="228600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&gt; 4780.00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3" name="CustomShape 35"/>
          <p:cNvSpPr/>
          <p:nvPr/>
        </p:nvSpPr>
        <p:spPr>
          <a:xfrm>
            <a:off x="4597920" y="277668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&gt; 7120.00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4" name="CustomShape 36"/>
          <p:cNvSpPr/>
          <p:nvPr/>
        </p:nvSpPr>
        <p:spPr>
          <a:xfrm>
            <a:off x="4597920" y="326772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&gt; 7890.00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5" name="CustomShape 37"/>
          <p:cNvSpPr/>
          <p:nvPr/>
        </p:nvSpPr>
        <p:spPr>
          <a:xfrm>
            <a:off x="4597920" y="3758400"/>
            <a:ext cx="1923840" cy="490320"/>
          </a:xfrm>
          <a:prstGeom prst="rect">
            <a:avLst/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19310.00 &gt; 12700.00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3429360" y="1714680"/>
            <a:ext cx="5138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4000" spc="-1" strike="noStrike">
                <a:solidFill>
                  <a:srgbClr val="4c5d6e"/>
                </a:solidFill>
                <a:latin typeface="Arial"/>
                <a:ea typeface="Arial"/>
              </a:rPr>
              <a:t>Базы данных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7" name="Google Shape;628;p27" descr="ava_logo.png"/>
          <p:cNvPicPr/>
          <p:nvPr/>
        </p:nvPicPr>
        <p:blipFill>
          <a:blip r:embed="rId1"/>
          <a:stretch/>
        </p:blipFill>
        <p:spPr>
          <a:xfrm>
            <a:off x="1141920" y="1714320"/>
            <a:ext cx="1714320" cy="1714320"/>
          </a:xfrm>
          <a:prstGeom prst="rect">
            <a:avLst/>
          </a:prstGeom>
          <a:ln>
            <a:noFill/>
          </a:ln>
        </p:spPr>
      </p:pic>
      <p:sp>
        <p:nvSpPr>
          <p:cNvPr id="558" name="TextShape 2"/>
          <p:cNvSpPr txBox="1"/>
          <p:nvPr/>
        </p:nvSpPr>
        <p:spPr>
          <a:xfrm>
            <a:off x="3429360" y="342900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bdc2ca"/>
                </a:solidFill>
                <a:latin typeface="Arial"/>
                <a:ea typeface="Arial"/>
              </a:rPr>
              <a:t>Многотабличные запросы. UNION. Вложенные запросы. JOIN-объединения. Внешние ключи.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5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TextShape 28"/>
          <p:cNvSpPr txBox="1"/>
          <p:nvPr/>
        </p:nvSpPr>
        <p:spPr>
          <a:xfrm>
            <a:off x="3427200" y="1143000"/>
            <a:ext cx="4567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4c5d6e"/>
                </a:solidFill>
                <a:latin typeface="Arial"/>
                <a:ea typeface="Arial"/>
              </a:rPr>
              <a:t>Урок 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JOIN-соединения таблиц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Декартово произведение таблиц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Типы соединений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Ключевые слова ON и USING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Многотабличные обновления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Многотабличные удаления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3" name="Google Shape;688;p28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14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Декартово произведение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2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2" name="Google Shape;721;p29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43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9"/>
          <p:cNvSpPr/>
          <p:nvPr/>
        </p:nvSpPr>
        <p:spPr>
          <a:xfrm>
            <a:off x="689040" y="2552760"/>
            <a:ext cx="1836360" cy="803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45" name="CustomShape 30"/>
          <p:cNvSpPr/>
          <p:nvPr/>
        </p:nvSpPr>
        <p:spPr>
          <a:xfrm>
            <a:off x="3691800" y="2552760"/>
            <a:ext cx="1836360" cy="803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46" name="CustomShape 31"/>
          <p:cNvSpPr/>
          <p:nvPr/>
        </p:nvSpPr>
        <p:spPr>
          <a:xfrm>
            <a:off x="6694560" y="2552760"/>
            <a:ext cx="1836360" cy="803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2400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647" name="CustomShape 32"/>
          <p:cNvSpPr/>
          <p:nvPr/>
        </p:nvSpPr>
        <p:spPr>
          <a:xfrm>
            <a:off x="5709960" y="2638800"/>
            <a:ext cx="803160" cy="630720"/>
          </a:xfrm>
          <a:prstGeom prst="mathEqual">
            <a:avLst>
              <a:gd name="adj1" fmla="val 23520"/>
              <a:gd name="adj2" fmla="val 11760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33"/>
          <p:cNvSpPr/>
          <p:nvPr/>
        </p:nvSpPr>
        <p:spPr>
          <a:xfrm>
            <a:off x="2669040" y="2514600"/>
            <a:ext cx="965520" cy="879480"/>
          </a:xfrm>
          <a:prstGeom prst="mathMultiply">
            <a:avLst>
              <a:gd name="adj1" fmla="val 23520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1144800" y="34740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JOIN-соединение двух таблиц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56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6" name="Google Shape;759;p30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677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29"/>
          <p:cNvSpPr/>
          <p:nvPr/>
        </p:nvSpPr>
        <p:spPr>
          <a:xfrm>
            <a:off x="1544760" y="18630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79" name="CustomShape 30"/>
          <p:cNvSpPr/>
          <p:nvPr/>
        </p:nvSpPr>
        <p:spPr>
          <a:xfrm>
            <a:off x="1544760" y="21355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0" name="CustomShape 31"/>
          <p:cNvSpPr/>
          <p:nvPr/>
        </p:nvSpPr>
        <p:spPr>
          <a:xfrm>
            <a:off x="1544760" y="24084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1" name="CustomShape 32"/>
          <p:cNvSpPr/>
          <p:nvPr/>
        </p:nvSpPr>
        <p:spPr>
          <a:xfrm>
            <a:off x="1544760" y="26809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2" name="CustomShape 33"/>
          <p:cNvSpPr/>
          <p:nvPr/>
        </p:nvSpPr>
        <p:spPr>
          <a:xfrm>
            <a:off x="1544760" y="34290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3" name="CustomShape 34"/>
          <p:cNvSpPr/>
          <p:nvPr/>
        </p:nvSpPr>
        <p:spPr>
          <a:xfrm>
            <a:off x="1544760" y="370188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4" name="CustomShape 35"/>
          <p:cNvSpPr/>
          <p:nvPr/>
        </p:nvSpPr>
        <p:spPr>
          <a:xfrm>
            <a:off x="1544760" y="39744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5" name="CustomShape 36"/>
          <p:cNvSpPr/>
          <p:nvPr/>
        </p:nvSpPr>
        <p:spPr>
          <a:xfrm>
            <a:off x="1544760" y="424728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6" name="CustomShape 37"/>
          <p:cNvSpPr/>
          <p:nvPr/>
        </p:nvSpPr>
        <p:spPr>
          <a:xfrm>
            <a:off x="6283080" y="18630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7" name="CustomShape 38"/>
          <p:cNvSpPr/>
          <p:nvPr/>
        </p:nvSpPr>
        <p:spPr>
          <a:xfrm>
            <a:off x="6283080" y="21355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8" name="CustomShape 39"/>
          <p:cNvSpPr/>
          <p:nvPr/>
        </p:nvSpPr>
        <p:spPr>
          <a:xfrm>
            <a:off x="6283080" y="24084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89" name="CustomShape 40"/>
          <p:cNvSpPr/>
          <p:nvPr/>
        </p:nvSpPr>
        <p:spPr>
          <a:xfrm>
            <a:off x="6283080" y="26809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0" name="CustomShape 41"/>
          <p:cNvSpPr/>
          <p:nvPr/>
        </p:nvSpPr>
        <p:spPr>
          <a:xfrm>
            <a:off x="6283080" y="29538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1" name="CustomShape 42"/>
          <p:cNvSpPr/>
          <p:nvPr/>
        </p:nvSpPr>
        <p:spPr>
          <a:xfrm>
            <a:off x="6283080" y="32263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2" name="CustomShape 43"/>
          <p:cNvSpPr/>
          <p:nvPr/>
        </p:nvSpPr>
        <p:spPr>
          <a:xfrm>
            <a:off x="6283080" y="34992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3" name="CustomShape 44"/>
          <p:cNvSpPr/>
          <p:nvPr/>
        </p:nvSpPr>
        <p:spPr>
          <a:xfrm>
            <a:off x="6283080" y="37717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4" name="CustomShape 45"/>
          <p:cNvSpPr/>
          <p:nvPr/>
        </p:nvSpPr>
        <p:spPr>
          <a:xfrm>
            <a:off x="6283080" y="40446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5" name="CustomShape 46"/>
          <p:cNvSpPr/>
          <p:nvPr/>
        </p:nvSpPr>
        <p:spPr>
          <a:xfrm>
            <a:off x="6283080" y="43171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fst3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6" name="CustomShape 47"/>
          <p:cNvSpPr/>
          <p:nvPr/>
        </p:nvSpPr>
        <p:spPr>
          <a:xfrm>
            <a:off x="7191720" y="21355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7" name="CustomShape 48"/>
          <p:cNvSpPr/>
          <p:nvPr/>
        </p:nvSpPr>
        <p:spPr>
          <a:xfrm>
            <a:off x="7191720" y="24084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8" name="CustomShape 49"/>
          <p:cNvSpPr/>
          <p:nvPr/>
        </p:nvSpPr>
        <p:spPr>
          <a:xfrm>
            <a:off x="7191720" y="26809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9" name="CustomShape 50"/>
          <p:cNvSpPr/>
          <p:nvPr/>
        </p:nvSpPr>
        <p:spPr>
          <a:xfrm>
            <a:off x="7191720" y="29538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CustomShape 51"/>
          <p:cNvSpPr/>
          <p:nvPr/>
        </p:nvSpPr>
        <p:spPr>
          <a:xfrm>
            <a:off x="7191720" y="32263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1" name="CustomShape 52"/>
          <p:cNvSpPr/>
          <p:nvPr/>
        </p:nvSpPr>
        <p:spPr>
          <a:xfrm>
            <a:off x="7191720" y="34992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2" name="CustomShape 53"/>
          <p:cNvSpPr/>
          <p:nvPr/>
        </p:nvSpPr>
        <p:spPr>
          <a:xfrm>
            <a:off x="7191720" y="37717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3" name="CustomShape 54"/>
          <p:cNvSpPr/>
          <p:nvPr/>
        </p:nvSpPr>
        <p:spPr>
          <a:xfrm>
            <a:off x="7191720" y="40446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4" name="CustomShape 55"/>
          <p:cNvSpPr/>
          <p:nvPr/>
        </p:nvSpPr>
        <p:spPr>
          <a:xfrm>
            <a:off x="7191720" y="431712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snd3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5" name="CustomShape 56"/>
          <p:cNvSpPr/>
          <p:nvPr/>
        </p:nvSpPr>
        <p:spPr>
          <a:xfrm>
            <a:off x="7191720" y="1863000"/>
            <a:ext cx="908280" cy="2725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6" name="CustomShape 57"/>
          <p:cNvSpPr/>
          <p:nvPr/>
        </p:nvSpPr>
        <p:spPr>
          <a:xfrm>
            <a:off x="3908520" y="1863000"/>
            <a:ext cx="1321920" cy="10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fst, snd;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7" name="CustomShape 58"/>
          <p:cNvSpPr/>
          <p:nvPr/>
        </p:nvSpPr>
        <p:spPr>
          <a:xfrm>
            <a:off x="3908520" y="3131640"/>
            <a:ext cx="1321920" cy="14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fst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JOIN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snd;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8" name="CustomShape 59"/>
          <p:cNvSpPr/>
          <p:nvPr/>
        </p:nvSpPr>
        <p:spPr>
          <a:xfrm>
            <a:off x="1544760" y="3053520"/>
            <a:ext cx="570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snd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9" name="CustomShape 60"/>
          <p:cNvSpPr/>
          <p:nvPr/>
        </p:nvSpPr>
        <p:spPr>
          <a:xfrm>
            <a:off x="1544760" y="1517040"/>
            <a:ext cx="570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fst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Типы JOIN соединений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17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7" name="Google Shape;824;p31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738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29"/>
          <p:cNvSpPr/>
          <p:nvPr/>
        </p:nvSpPr>
        <p:spPr>
          <a:xfrm>
            <a:off x="4421520" y="3963600"/>
            <a:ext cx="1221840" cy="60804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30"/>
          <p:cNvSpPr/>
          <p:nvPr/>
        </p:nvSpPr>
        <p:spPr>
          <a:xfrm>
            <a:off x="5060880" y="3963600"/>
            <a:ext cx="1221840" cy="60804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31"/>
          <p:cNvSpPr/>
          <p:nvPr/>
        </p:nvSpPr>
        <p:spPr>
          <a:xfrm>
            <a:off x="5019120" y="3963600"/>
            <a:ext cx="1263960" cy="608040"/>
          </a:xfrm>
          <a:prstGeom prst="arc">
            <a:avLst>
              <a:gd name="adj1" fmla="val 13134157"/>
              <a:gd name="adj2" fmla="val 8451288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32"/>
          <p:cNvSpPr/>
          <p:nvPr/>
        </p:nvSpPr>
        <p:spPr>
          <a:xfrm>
            <a:off x="4421520" y="396360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33"/>
          <p:cNvSpPr/>
          <p:nvPr/>
        </p:nvSpPr>
        <p:spPr>
          <a:xfrm>
            <a:off x="5060880" y="3078000"/>
            <a:ext cx="1221840" cy="608040"/>
          </a:xfrm>
          <a:prstGeom prst="ellipse">
            <a:avLst/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34"/>
          <p:cNvSpPr/>
          <p:nvPr/>
        </p:nvSpPr>
        <p:spPr>
          <a:xfrm>
            <a:off x="4421520" y="307800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35"/>
          <p:cNvSpPr/>
          <p:nvPr/>
        </p:nvSpPr>
        <p:spPr>
          <a:xfrm>
            <a:off x="4394520" y="1427760"/>
            <a:ext cx="1221840" cy="6080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36"/>
          <p:cNvSpPr/>
          <p:nvPr/>
        </p:nvSpPr>
        <p:spPr>
          <a:xfrm>
            <a:off x="5034240" y="1427760"/>
            <a:ext cx="1221840" cy="6080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37"/>
          <p:cNvSpPr/>
          <p:nvPr/>
        </p:nvSpPr>
        <p:spPr>
          <a:xfrm>
            <a:off x="5047920" y="1434240"/>
            <a:ext cx="1037880" cy="608040"/>
          </a:xfrm>
          <a:prstGeom prst="arc">
            <a:avLst>
              <a:gd name="adj1" fmla="val 7955172"/>
              <a:gd name="adj2" fmla="val 13726900"/>
            </a:avLst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38"/>
          <p:cNvSpPr/>
          <p:nvPr/>
        </p:nvSpPr>
        <p:spPr>
          <a:xfrm>
            <a:off x="4578480" y="1435680"/>
            <a:ext cx="1037880" cy="608040"/>
          </a:xfrm>
          <a:prstGeom prst="arc">
            <a:avLst>
              <a:gd name="adj1" fmla="val 18687445"/>
              <a:gd name="adj2" fmla="val 3031838"/>
            </a:avLst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39"/>
          <p:cNvSpPr/>
          <p:nvPr/>
        </p:nvSpPr>
        <p:spPr>
          <a:xfrm>
            <a:off x="4974480" y="1427760"/>
            <a:ext cx="1263960" cy="608040"/>
          </a:xfrm>
          <a:prstGeom prst="arc">
            <a:avLst>
              <a:gd name="adj1" fmla="val 13265173"/>
              <a:gd name="adj2" fmla="val 8344196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40"/>
          <p:cNvSpPr/>
          <p:nvPr/>
        </p:nvSpPr>
        <p:spPr>
          <a:xfrm>
            <a:off x="4421520" y="1435680"/>
            <a:ext cx="1221840" cy="608040"/>
          </a:xfrm>
          <a:prstGeom prst="arc">
            <a:avLst>
              <a:gd name="adj1" fmla="val 2500329"/>
              <a:gd name="adj2" fmla="val 19065256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41"/>
          <p:cNvSpPr/>
          <p:nvPr/>
        </p:nvSpPr>
        <p:spPr>
          <a:xfrm flipH="1">
            <a:off x="4394520" y="2252880"/>
            <a:ext cx="1221840" cy="608040"/>
          </a:xfrm>
          <a:prstGeom prst="ellipse">
            <a:avLst/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42"/>
          <p:cNvSpPr/>
          <p:nvPr/>
        </p:nvSpPr>
        <p:spPr>
          <a:xfrm flipH="1">
            <a:off x="5034240" y="225288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43"/>
          <p:cNvSpPr/>
          <p:nvPr/>
        </p:nvSpPr>
        <p:spPr>
          <a:xfrm>
            <a:off x="1326600" y="1526400"/>
            <a:ext cx="18817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JOIN (INNERT JOIN)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4" name="CustomShape 44"/>
          <p:cNvSpPr/>
          <p:nvPr/>
        </p:nvSpPr>
        <p:spPr>
          <a:xfrm>
            <a:off x="1326600" y="4054320"/>
            <a:ext cx="14083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OUTER JOIN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5" name="CustomShape 45"/>
          <p:cNvSpPr/>
          <p:nvPr/>
        </p:nvSpPr>
        <p:spPr>
          <a:xfrm>
            <a:off x="1326600" y="2343600"/>
            <a:ext cx="1135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LEFT JOIN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6" name="CustomShape 46"/>
          <p:cNvSpPr/>
          <p:nvPr/>
        </p:nvSpPr>
        <p:spPr>
          <a:xfrm>
            <a:off x="1326600" y="3160800"/>
            <a:ext cx="12218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RIGHT JOIN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Типы многотабличных запросов и UNION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Типы многотабличных запросов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Объединение UNION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Ключевые слова ALL и DISTINCT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Свойства UNION-запросов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115;p14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extShape 1"/>
          <p:cNvSpPr txBox="1"/>
          <p:nvPr/>
        </p:nvSpPr>
        <p:spPr>
          <a:xfrm>
            <a:off x="3429360" y="1714680"/>
            <a:ext cx="513828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4000" spc="-1" strike="noStrike">
                <a:solidFill>
                  <a:srgbClr val="4c5d6e"/>
                </a:solidFill>
                <a:latin typeface="Arial"/>
                <a:ea typeface="Arial"/>
              </a:rPr>
              <a:t>Базы данных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8" name="Google Shape;849;p32" descr="ava_logo.png"/>
          <p:cNvPicPr/>
          <p:nvPr/>
        </p:nvPicPr>
        <p:blipFill>
          <a:blip r:embed="rId1"/>
          <a:stretch/>
        </p:blipFill>
        <p:spPr>
          <a:xfrm>
            <a:off x="1141920" y="1714320"/>
            <a:ext cx="1714320" cy="1714320"/>
          </a:xfrm>
          <a:prstGeom prst="rect">
            <a:avLst/>
          </a:prstGeom>
          <a:ln>
            <a:noFill/>
          </a:ln>
        </p:spPr>
      </p:pic>
      <p:sp>
        <p:nvSpPr>
          <p:cNvPr id="759" name="TextShape 2"/>
          <p:cNvSpPr txBox="1"/>
          <p:nvPr/>
        </p:nvSpPr>
        <p:spPr>
          <a:xfrm>
            <a:off x="3429360" y="3429000"/>
            <a:ext cx="456732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bdc2ca"/>
                </a:solidFill>
                <a:latin typeface="Arial"/>
                <a:ea typeface="Arial"/>
              </a:rPr>
              <a:t>Многотабличные запросы. UNION. Вложенные запросы. JOIN-объединения. Внешние ключи.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6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TextShape 28"/>
          <p:cNvSpPr txBox="1"/>
          <p:nvPr/>
        </p:nvSpPr>
        <p:spPr>
          <a:xfrm>
            <a:off x="3427200" y="1143000"/>
            <a:ext cx="456732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rgbClr val="4c5d6e"/>
                </a:solidFill>
                <a:latin typeface="Arial"/>
                <a:ea typeface="Arial"/>
              </a:rPr>
              <a:t>Урок 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Ограничение внешнего ключа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Нарушение ссылочной целостности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Ключевое слово FOREIGN KEY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TextShape 2"/>
          <p:cNvSpPr txBox="1"/>
          <p:nvPr/>
        </p:nvSpPr>
        <p:spPr>
          <a:xfrm>
            <a:off x="1142280" y="571680"/>
            <a:ext cx="773568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Внешние ключи и ссылочная целостность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4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4" name="Google Shape;909;p33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815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1142280" y="571680"/>
            <a:ext cx="7735680" cy="793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Внешний ключ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3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3" name="Google Shape;942;p34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844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29"/>
          <p:cNvSpPr/>
          <p:nvPr/>
        </p:nvSpPr>
        <p:spPr>
          <a:xfrm>
            <a:off x="6337440" y="216540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46" name="CustomShape 30"/>
          <p:cNvSpPr/>
          <p:nvPr/>
        </p:nvSpPr>
        <p:spPr>
          <a:xfrm>
            <a:off x="7079760" y="2165400"/>
            <a:ext cx="133668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Процессоры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47" name="CustomShape 31"/>
          <p:cNvSpPr/>
          <p:nvPr/>
        </p:nvSpPr>
        <p:spPr>
          <a:xfrm>
            <a:off x="6337440" y="255636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48" name="CustomShape 32"/>
          <p:cNvSpPr/>
          <p:nvPr/>
        </p:nvSpPr>
        <p:spPr>
          <a:xfrm>
            <a:off x="7079760" y="2556360"/>
            <a:ext cx="133668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49" name="CustomShape 33"/>
          <p:cNvSpPr/>
          <p:nvPr/>
        </p:nvSpPr>
        <p:spPr>
          <a:xfrm>
            <a:off x="7079760" y="1774440"/>
            <a:ext cx="133668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0" name="CustomShape 34"/>
          <p:cNvSpPr/>
          <p:nvPr/>
        </p:nvSpPr>
        <p:spPr>
          <a:xfrm>
            <a:off x="6337440" y="177408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1" name="CustomShape 35"/>
          <p:cNvSpPr/>
          <p:nvPr/>
        </p:nvSpPr>
        <p:spPr>
          <a:xfrm>
            <a:off x="1298160" y="216504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2" name="CustomShape 36"/>
          <p:cNvSpPr/>
          <p:nvPr/>
        </p:nvSpPr>
        <p:spPr>
          <a:xfrm>
            <a:off x="2040480" y="216504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Intel Core i7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3" name="CustomShape 37"/>
          <p:cNvSpPr/>
          <p:nvPr/>
        </p:nvSpPr>
        <p:spPr>
          <a:xfrm>
            <a:off x="1298160" y="255600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4" name="CustomShape 38"/>
          <p:cNvSpPr/>
          <p:nvPr/>
        </p:nvSpPr>
        <p:spPr>
          <a:xfrm>
            <a:off x="2040480" y="255600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Intel Xeon Silver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5" name="CustomShape 39"/>
          <p:cNvSpPr/>
          <p:nvPr/>
        </p:nvSpPr>
        <p:spPr>
          <a:xfrm>
            <a:off x="2040480" y="177408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6" name="CustomShape 40"/>
          <p:cNvSpPr/>
          <p:nvPr/>
        </p:nvSpPr>
        <p:spPr>
          <a:xfrm>
            <a:off x="1298160" y="177372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7" name="CustomShape 41"/>
          <p:cNvSpPr/>
          <p:nvPr/>
        </p:nvSpPr>
        <p:spPr>
          <a:xfrm>
            <a:off x="1298160" y="294696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8" name="CustomShape 42"/>
          <p:cNvSpPr/>
          <p:nvPr/>
        </p:nvSpPr>
        <p:spPr>
          <a:xfrm>
            <a:off x="2040480" y="294696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AMD Ryzen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9" name="CustomShape 43"/>
          <p:cNvSpPr/>
          <p:nvPr/>
        </p:nvSpPr>
        <p:spPr>
          <a:xfrm>
            <a:off x="1298160" y="333828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0" name="CustomShape 44"/>
          <p:cNvSpPr/>
          <p:nvPr/>
        </p:nvSpPr>
        <p:spPr>
          <a:xfrm>
            <a:off x="2040480" y="333828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GeForce GTX 1060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1" name="CustomShape 45"/>
          <p:cNvSpPr/>
          <p:nvPr/>
        </p:nvSpPr>
        <p:spPr>
          <a:xfrm>
            <a:off x="1298160" y="372960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2" name="CustomShape 46"/>
          <p:cNvSpPr/>
          <p:nvPr/>
        </p:nvSpPr>
        <p:spPr>
          <a:xfrm>
            <a:off x="2040480" y="372960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GeForce GTX 1070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3" name="CustomShape 47"/>
          <p:cNvSpPr/>
          <p:nvPr/>
        </p:nvSpPr>
        <p:spPr>
          <a:xfrm>
            <a:off x="1298160" y="412056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4" name="CustomShape 48"/>
          <p:cNvSpPr/>
          <p:nvPr/>
        </p:nvSpPr>
        <p:spPr>
          <a:xfrm>
            <a:off x="2040480" y="412056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Radeon RX 580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5" name="CustomShape 49"/>
          <p:cNvSpPr/>
          <p:nvPr/>
        </p:nvSpPr>
        <p:spPr>
          <a:xfrm>
            <a:off x="4073400" y="177372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category_id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6" name="CustomShape 50"/>
          <p:cNvSpPr/>
          <p:nvPr/>
        </p:nvSpPr>
        <p:spPr>
          <a:xfrm>
            <a:off x="4073400" y="216504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7" name="CustomShape 51"/>
          <p:cNvSpPr/>
          <p:nvPr/>
        </p:nvSpPr>
        <p:spPr>
          <a:xfrm>
            <a:off x="4073400" y="255636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8" name="CustomShape 52"/>
          <p:cNvSpPr/>
          <p:nvPr/>
        </p:nvSpPr>
        <p:spPr>
          <a:xfrm>
            <a:off x="4073400" y="294696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9" name="CustomShape 53"/>
          <p:cNvSpPr/>
          <p:nvPr/>
        </p:nvSpPr>
        <p:spPr>
          <a:xfrm>
            <a:off x="4073400" y="333900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0" name="CustomShape 54"/>
          <p:cNvSpPr/>
          <p:nvPr/>
        </p:nvSpPr>
        <p:spPr>
          <a:xfrm>
            <a:off x="4073400" y="372888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1" name="CustomShape 55"/>
          <p:cNvSpPr/>
          <p:nvPr/>
        </p:nvSpPr>
        <p:spPr>
          <a:xfrm>
            <a:off x="4073400" y="412200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CustomShape 56"/>
          <p:cNvSpPr/>
          <p:nvPr/>
        </p:nvSpPr>
        <p:spPr>
          <a:xfrm rot="10800000">
            <a:off x="5202720" y="2360160"/>
            <a:ext cx="113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57"/>
          <p:cNvSpPr/>
          <p:nvPr/>
        </p:nvSpPr>
        <p:spPr>
          <a:xfrm flipH="1">
            <a:off x="5202720" y="2360880"/>
            <a:ext cx="1134720" cy="3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58"/>
          <p:cNvSpPr/>
          <p:nvPr/>
        </p:nvSpPr>
        <p:spPr>
          <a:xfrm flipH="1">
            <a:off x="5202720" y="2360880"/>
            <a:ext cx="1134720" cy="78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59"/>
          <p:cNvSpPr/>
          <p:nvPr/>
        </p:nvSpPr>
        <p:spPr>
          <a:xfrm flipH="1">
            <a:off x="5202720" y="2751840"/>
            <a:ext cx="1134720" cy="7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60"/>
          <p:cNvSpPr/>
          <p:nvPr/>
        </p:nvSpPr>
        <p:spPr>
          <a:xfrm flipH="1">
            <a:off x="5202720" y="2751840"/>
            <a:ext cx="113472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61"/>
          <p:cNvSpPr/>
          <p:nvPr/>
        </p:nvSpPr>
        <p:spPr>
          <a:xfrm flipH="1">
            <a:off x="5202720" y="2751840"/>
            <a:ext cx="1134720" cy="156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62"/>
          <p:cNvSpPr/>
          <p:nvPr/>
        </p:nvSpPr>
        <p:spPr>
          <a:xfrm>
            <a:off x="1298160" y="1383120"/>
            <a:ext cx="10177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products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9" name="CustomShape 63"/>
          <p:cNvSpPr/>
          <p:nvPr/>
        </p:nvSpPr>
        <p:spPr>
          <a:xfrm>
            <a:off x="6342480" y="1383120"/>
            <a:ext cx="10177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catalogs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1142280" y="571680"/>
            <a:ext cx="7735680" cy="793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Нарушение ссылочной целостности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87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7" name="Google Shape;1010;p35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08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29"/>
          <p:cNvSpPr/>
          <p:nvPr/>
        </p:nvSpPr>
        <p:spPr>
          <a:xfrm>
            <a:off x="6337440" y="2165400"/>
            <a:ext cx="74196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0" name="CustomShape 30"/>
          <p:cNvSpPr/>
          <p:nvPr/>
        </p:nvSpPr>
        <p:spPr>
          <a:xfrm>
            <a:off x="7079760" y="2165400"/>
            <a:ext cx="133668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Процессоры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1" name="CustomShape 31"/>
          <p:cNvSpPr/>
          <p:nvPr/>
        </p:nvSpPr>
        <p:spPr>
          <a:xfrm>
            <a:off x="6337440" y="255636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2" name="CustomShape 32"/>
          <p:cNvSpPr/>
          <p:nvPr/>
        </p:nvSpPr>
        <p:spPr>
          <a:xfrm>
            <a:off x="7079760" y="2556360"/>
            <a:ext cx="133668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3" name="CustomShape 33"/>
          <p:cNvSpPr/>
          <p:nvPr/>
        </p:nvSpPr>
        <p:spPr>
          <a:xfrm>
            <a:off x="7079760" y="1774440"/>
            <a:ext cx="133668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4" name="CustomShape 34"/>
          <p:cNvSpPr/>
          <p:nvPr/>
        </p:nvSpPr>
        <p:spPr>
          <a:xfrm>
            <a:off x="6337440" y="177408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5" name="CustomShape 35"/>
          <p:cNvSpPr/>
          <p:nvPr/>
        </p:nvSpPr>
        <p:spPr>
          <a:xfrm>
            <a:off x="1298160" y="2165040"/>
            <a:ext cx="74196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6" name="CustomShape 36"/>
          <p:cNvSpPr/>
          <p:nvPr/>
        </p:nvSpPr>
        <p:spPr>
          <a:xfrm>
            <a:off x="2040480" y="2165040"/>
            <a:ext cx="203220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Intel Core i7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7" name="CustomShape 37"/>
          <p:cNvSpPr/>
          <p:nvPr/>
        </p:nvSpPr>
        <p:spPr>
          <a:xfrm>
            <a:off x="1298160" y="2556000"/>
            <a:ext cx="74196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8" name="CustomShape 38"/>
          <p:cNvSpPr/>
          <p:nvPr/>
        </p:nvSpPr>
        <p:spPr>
          <a:xfrm>
            <a:off x="2040480" y="2556000"/>
            <a:ext cx="203220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Intel Xeon Silver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9" name="CustomShape 39"/>
          <p:cNvSpPr/>
          <p:nvPr/>
        </p:nvSpPr>
        <p:spPr>
          <a:xfrm>
            <a:off x="2040480" y="177408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0" name="CustomShape 40"/>
          <p:cNvSpPr/>
          <p:nvPr/>
        </p:nvSpPr>
        <p:spPr>
          <a:xfrm>
            <a:off x="1298160" y="177372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1" name="CustomShape 41"/>
          <p:cNvSpPr/>
          <p:nvPr/>
        </p:nvSpPr>
        <p:spPr>
          <a:xfrm>
            <a:off x="1298160" y="2946960"/>
            <a:ext cx="74196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2" name="CustomShape 42"/>
          <p:cNvSpPr/>
          <p:nvPr/>
        </p:nvSpPr>
        <p:spPr>
          <a:xfrm>
            <a:off x="2040480" y="2946960"/>
            <a:ext cx="203220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AMD Ryzen 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CustomShape 43"/>
          <p:cNvSpPr/>
          <p:nvPr/>
        </p:nvSpPr>
        <p:spPr>
          <a:xfrm>
            <a:off x="1298160" y="333828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4" name="CustomShape 44"/>
          <p:cNvSpPr/>
          <p:nvPr/>
        </p:nvSpPr>
        <p:spPr>
          <a:xfrm>
            <a:off x="2040480" y="333828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GeForce GTX 1060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CustomShape 45"/>
          <p:cNvSpPr/>
          <p:nvPr/>
        </p:nvSpPr>
        <p:spPr>
          <a:xfrm>
            <a:off x="1298160" y="372960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6" name="CustomShape 46"/>
          <p:cNvSpPr/>
          <p:nvPr/>
        </p:nvSpPr>
        <p:spPr>
          <a:xfrm>
            <a:off x="2040480" y="372960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GeForce GTX 1070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7" name="CustomShape 47"/>
          <p:cNvSpPr/>
          <p:nvPr/>
        </p:nvSpPr>
        <p:spPr>
          <a:xfrm>
            <a:off x="1298160" y="4120560"/>
            <a:ext cx="74196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CustomShape 48"/>
          <p:cNvSpPr/>
          <p:nvPr/>
        </p:nvSpPr>
        <p:spPr>
          <a:xfrm>
            <a:off x="2040480" y="4120560"/>
            <a:ext cx="203220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Radeon RX 580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9" name="CustomShape 49"/>
          <p:cNvSpPr/>
          <p:nvPr/>
        </p:nvSpPr>
        <p:spPr>
          <a:xfrm>
            <a:off x="4073400" y="177372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category_id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0" name="CustomShape 50"/>
          <p:cNvSpPr/>
          <p:nvPr/>
        </p:nvSpPr>
        <p:spPr>
          <a:xfrm>
            <a:off x="4073400" y="2165040"/>
            <a:ext cx="112932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1" name="CustomShape 51"/>
          <p:cNvSpPr/>
          <p:nvPr/>
        </p:nvSpPr>
        <p:spPr>
          <a:xfrm>
            <a:off x="4073400" y="2556360"/>
            <a:ext cx="112932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2" name="CustomShape 52"/>
          <p:cNvSpPr/>
          <p:nvPr/>
        </p:nvSpPr>
        <p:spPr>
          <a:xfrm>
            <a:off x="4073400" y="2946960"/>
            <a:ext cx="1129320" cy="390600"/>
          </a:xfrm>
          <a:prstGeom prst="rect">
            <a:avLst/>
          </a:prstGeom>
          <a:solidFill>
            <a:srgbClr val="efefe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3" name="CustomShape 53"/>
          <p:cNvSpPr/>
          <p:nvPr/>
        </p:nvSpPr>
        <p:spPr>
          <a:xfrm>
            <a:off x="4073400" y="333900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4" name="CustomShape 54"/>
          <p:cNvSpPr/>
          <p:nvPr/>
        </p:nvSpPr>
        <p:spPr>
          <a:xfrm>
            <a:off x="4073400" y="372888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5" name="CustomShape 55"/>
          <p:cNvSpPr/>
          <p:nvPr/>
        </p:nvSpPr>
        <p:spPr>
          <a:xfrm>
            <a:off x="4073400" y="4122000"/>
            <a:ext cx="1129320" cy="39060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36" name="CustomShape 56"/>
          <p:cNvSpPr/>
          <p:nvPr/>
        </p:nvSpPr>
        <p:spPr>
          <a:xfrm rot="10800000">
            <a:off x="5202720" y="2360160"/>
            <a:ext cx="113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57"/>
          <p:cNvSpPr/>
          <p:nvPr/>
        </p:nvSpPr>
        <p:spPr>
          <a:xfrm flipH="1">
            <a:off x="5202720" y="2360880"/>
            <a:ext cx="1134720" cy="3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58"/>
          <p:cNvSpPr/>
          <p:nvPr/>
        </p:nvSpPr>
        <p:spPr>
          <a:xfrm flipH="1">
            <a:off x="5202720" y="2360880"/>
            <a:ext cx="1134720" cy="78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59"/>
          <p:cNvSpPr/>
          <p:nvPr/>
        </p:nvSpPr>
        <p:spPr>
          <a:xfrm flipH="1">
            <a:off x="5202720" y="2751840"/>
            <a:ext cx="1134720" cy="78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60"/>
          <p:cNvSpPr/>
          <p:nvPr/>
        </p:nvSpPr>
        <p:spPr>
          <a:xfrm flipH="1">
            <a:off x="5202720" y="2751840"/>
            <a:ext cx="113472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61"/>
          <p:cNvSpPr/>
          <p:nvPr/>
        </p:nvSpPr>
        <p:spPr>
          <a:xfrm flipH="1">
            <a:off x="5202720" y="2751840"/>
            <a:ext cx="1134720" cy="156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62"/>
          <p:cNvSpPr/>
          <p:nvPr/>
        </p:nvSpPr>
        <p:spPr>
          <a:xfrm>
            <a:off x="1298160" y="1383120"/>
            <a:ext cx="10177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products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43" name="CustomShape 63"/>
          <p:cNvSpPr/>
          <p:nvPr/>
        </p:nvSpPr>
        <p:spPr>
          <a:xfrm>
            <a:off x="6342480" y="1383120"/>
            <a:ext cx="101772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catalogs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Shape 1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FOREIGN KEY (col1, ...) REFERENCES tbl (tbl_col, ...)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[ON DELETE ...]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[ON UPDATE ...]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TextShape 2"/>
          <p:cNvSpPr txBox="1"/>
          <p:nvPr/>
        </p:nvSpPr>
        <p:spPr>
          <a:xfrm>
            <a:off x="1142280" y="571680"/>
            <a:ext cx="773568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Команда FOREIGN KEY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2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2" name="Google Shape;1079;p36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973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Shape 1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CASCADE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SET NULL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NO ACTION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RESTRICT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SET DEFAULT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TextShape 2"/>
          <p:cNvSpPr txBox="1"/>
          <p:nvPr/>
        </p:nvSpPr>
        <p:spPr>
          <a:xfrm>
            <a:off x="1142280" y="571680"/>
            <a:ext cx="773568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Ограничение внешнего ключа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82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2" name="Google Shape;1113;p37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003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Домашнее задание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Составьте список пользователей users, которые осуществили хотя бы один заказ orders в интернет магазине.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Выведите список товаров products и разделов catalogs, который соответствует товару.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12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2" name="Google Shape;1147;p38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033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Shape 1"/>
          <p:cNvSpPr txBox="1"/>
          <p:nvPr/>
        </p:nvSpPr>
        <p:spPr>
          <a:xfrm>
            <a:off x="1142280" y="57168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Домашнее задание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spcAft>
                <a:spcPts val="1001"/>
              </a:spcAft>
              <a:buClr>
                <a:srgbClr val="2c2d30"/>
              </a:buClr>
              <a:buFont typeface="Arial"/>
              <a:buChar char="●"/>
            </a:pPr>
            <a:r>
              <a:rPr b="1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(по желанию)</a:t>
            </a: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 Пусть имеется таблица рейсов flights (id, from, to) и таблица городов cities (label, name). Поля from, to и label содержат английские названия городов, поле name — русское. Выведите список рейсов flights с русскими названиями городов.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42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2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3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4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5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16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7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8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19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0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1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2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3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4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5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6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7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2" name="Google Shape;1181;p39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063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extShape 1"/>
          <p:cNvSpPr txBox="1"/>
          <p:nvPr/>
        </p:nvSpPr>
        <p:spPr>
          <a:xfrm>
            <a:off x="1142280" y="571680"/>
            <a:ext cx="6854040" cy="7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Домашнее задание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71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11"/>
          <p:cNvSpPr/>
          <p:nvPr/>
        </p:nvSpPr>
        <p:spPr>
          <a:xfrm>
            <a:off x="2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12"/>
          <p:cNvSpPr/>
          <p:nvPr/>
        </p:nvSpPr>
        <p:spPr>
          <a:xfrm>
            <a:off x="5734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13"/>
          <p:cNvSpPr/>
          <p:nvPr/>
        </p:nvSpPr>
        <p:spPr>
          <a:xfrm>
            <a:off x="1144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4"/>
          <p:cNvSpPr/>
          <p:nvPr/>
        </p:nvSpPr>
        <p:spPr>
          <a:xfrm>
            <a:off x="1716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5"/>
          <p:cNvSpPr/>
          <p:nvPr/>
        </p:nvSpPr>
        <p:spPr>
          <a:xfrm>
            <a:off x="2287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6"/>
          <p:cNvSpPr/>
          <p:nvPr/>
        </p:nvSpPr>
        <p:spPr>
          <a:xfrm>
            <a:off x="2858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7"/>
          <p:cNvSpPr/>
          <p:nvPr/>
        </p:nvSpPr>
        <p:spPr>
          <a:xfrm>
            <a:off x="3429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8"/>
          <p:cNvSpPr/>
          <p:nvPr/>
        </p:nvSpPr>
        <p:spPr>
          <a:xfrm>
            <a:off x="40006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9"/>
          <p:cNvSpPr/>
          <p:nvPr/>
        </p:nvSpPr>
        <p:spPr>
          <a:xfrm>
            <a:off x="45720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20"/>
          <p:cNvSpPr/>
          <p:nvPr/>
        </p:nvSpPr>
        <p:spPr>
          <a:xfrm>
            <a:off x="51433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21"/>
          <p:cNvSpPr/>
          <p:nvPr/>
        </p:nvSpPr>
        <p:spPr>
          <a:xfrm>
            <a:off x="5714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22"/>
          <p:cNvSpPr/>
          <p:nvPr/>
        </p:nvSpPr>
        <p:spPr>
          <a:xfrm>
            <a:off x="6285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23"/>
          <p:cNvSpPr/>
          <p:nvPr/>
        </p:nvSpPr>
        <p:spPr>
          <a:xfrm>
            <a:off x="6856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24"/>
          <p:cNvSpPr/>
          <p:nvPr/>
        </p:nvSpPr>
        <p:spPr>
          <a:xfrm>
            <a:off x="7427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25"/>
          <p:cNvSpPr/>
          <p:nvPr/>
        </p:nvSpPr>
        <p:spPr>
          <a:xfrm>
            <a:off x="79992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26"/>
          <p:cNvSpPr/>
          <p:nvPr/>
        </p:nvSpPr>
        <p:spPr>
          <a:xfrm>
            <a:off x="85705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1" name="Google Shape;1214;p40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092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29"/>
          <p:cNvSpPr/>
          <p:nvPr/>
        </p:nvSpPr>
        <p:spPr>
          <a:xfrm>
            <a:off x="1240920" y="2251080"/>
            <a:ext cx="7225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4" name="CustomShape 30"/>
          <p:cNvSpPr/>
          <p:nvPr/>
        </p:nvSpPr>
        <p:spPr>
          <a:xfrm>
            <a:off x="1240920" y="2673000"/>
            <a:ext cx="7225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5" name="CustomShape 31"/>
          <p:cNvSpPr/>
          <p:nvPr/>
        </p:nvSpPr>
        <p:spPr>
          <a:xfrm>
            <a:off x="1240920" y="3095280"/>
            <a:ext cx="7225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6" name="CustomShape 32"/>
          <p:cNvSpPr/>
          <p:nvPr/>
        </p:nvSpPr>
        <p:spPr>
          <a:xfrm>
            <a:off x="1240920" y="3517200"/>
            <a:ext cx="7225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7" name="CustomShape 33"/>
          <p:cNvSpPr/>
          <p:nvPr/>
        </p:nvSpPr>
        <p:spPr>
          <a:xfrm>
            <a:off x="1240920" y="3939480"/>
            <a:ext cx="7225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8" name="CustomShape 34"/>
          <p:cNvSpPr/>
          <p:nvPr/>
        </p:nvSpPr>
        <p:spPr>
          <a:xfrm>
            <a:off x="1240920" y="1828800"/>
            <a:ext cx="7225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9" name="CustomShape 35"/>
          <p:cNvSpPr/>
          <p:nvPr/>
        </p:nvSpPr>
        <p:spPr>
          <a:xfrm>
            <a:off x="1963800" y="22510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moscow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0" name="CustomShape 36"/>
          <p:cNvSpPr/>
          <p:nvPr/>
        </p:nvSpPr>
        <p:spPr>
          <a:xfrm>
            <a:off x="1963800" y="26730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novgorod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1" name="CustomShape 37"/>
          <p:cNvSpPr/>
          <p:nvPr/>
        </p:nvSpPr>
        <p:spPr>
          <a:xfrm>
            <a:off x="1963800" y="30952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irkutsk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2" name="CustomShape 38"/>
          <p:cNvSpPr/>
          <p:nvPr/>
        </p:nvSpPr>
        <p:spPr>
          <a:xfrm>
            <a:off x="1963800" y="35172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omsk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3" name="CustomShape 39"/>
          <p:cNvSpPr/>
          <p:nvPr/>
        </p:nvSpPr>
        <p:spPr>
          <a:xfrm>
            <a:off x="1963800" y="39394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moscow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4" name="CustomShape 40"/>
          <p:cNvSpPr/>
          <p:nvPr/>
        </p:nvSpPr>
        <p:spPr>
          <a:xfrm>
            <a:off x="1963800" y="18288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5" name="CustomShape 41"/>
          <p:cNvSpPr/>
          <p:nvPr/>
        </p:nvSpPr>
        <p:spPr>
          <a:xfrm>
            <a:off x="3221280" y="22510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omsk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6" name="CustomShape 42"/>
          <p:cNvSpPr/>
          <p:nvPr/>
        </p:nvSpPr>
        <p:spPr>
          <a:xfrm>
            <a:off x="3221280" y="26730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kazan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7" name="CustomShape 43"/>
          <p:cNvSpPr/>
          <p:nvPr/>
        </p:nvSpPr>
        <p:spPr>
          <a:xfrm>
            <a:off x="3221280" y="30952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moscow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8" name="CustomShape 44"/>
          <p:cNvSpPr/>
          <p:nvPr/>
        </p:nvSpPr>
        <p:spPr>
          <a:xfrm>
            <a:off x="3221280" y="35172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irkutsk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9" name="CustomShape 45"/>
          <p:cNvSpPr/>
          <p:nvPr/>
        </p:nvSpPr>
        <p:spPr>
          <a:xfrm>
            <a:off x="3221280" y="39394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kazan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0" name="CustomShape 46"/>
          <p:cNvSpPr/>
          <p:nvPr/>
        </p:nvSpPr>
        <p:spPr>
          <a:xfrm>
            <a:off x="3221280" y="18288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to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1" name="CustomShape 47"/>
          <p:cNvSpPr/>
          <p:nvPr/>
        </p:nvSpPr>
        <p:spPr>
          <a:xfrm>
            <a:off x="5735520" y="22734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moscow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2" name="CustomShape 48"/>
          <p:cNvSpPr/>
          <p:nvPr/>
        </p:nvSpPr>
        <p:spPr>
          <a:xfrm>
            <a:off x="5735520" y="26956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irkutsk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3" name="CustomShape 49"/>
          <p:cNvSpPr/>
          <p:nvPr/>
        </p:nvSpPr>
        <p:spPr>
          <a:xfrm>
            <a:off x="5735520" y="31176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novgorod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4" name="CustomShape 50"/>
          <p:cNvSpPr/>
          <p:nvPr/>
        </p:nvSpPr>
        <p:spPr>
          <a:xfrm>
            <a:off x="5735520" y="35398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kazan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5" name="CustomShape 51"/>
          <p:cNvSpPr/>
          <p:nvPr/>
        </p:nvSpPr>
        <p:spPr>
          <a:xfrm>
            <a:off x="5735520" y="39618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omsk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6" name="CustomShape 52"/>
          <p:cNvSpPr/>
          <p:nvPr/>
        </p:nvSpPr>
        <p:spPr>
          <a:xfrm>
            <a:off x="5735520" y="18514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label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7" name="CustomShape 53"/>
          <p:cNvSpPr/>
          <p:nvPr/>
        </p:nvSpPr>
        <p:spPr>
          <a:xfrm>
            <a:off x="6993000" y="22734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Москва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8" name="CustomShape 54"/>
          <p:cNvSpPr/>
          <p:nvPr/>
        </p:nvSpPr>
        <p:spPr>
          <a:xfrm>
            <a:off x="6993000" y="26956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Иркутск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19" name="CustomShape 55"/>
          <p:cNvSpPr/>
          <p:nvPr/>
        </p:nvSpPr>
        <p:spPr>
          <a:xfrm>
            <a:off x="6993000" y="31176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Новгород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0" name="CustomShape 56"/>
          <p:cNvSpPr/>
          <p:nvPr/>
        </p:nvSpPr>
        <p:spPr>
          <a:xfrm>
            <a:off x="6993000" y="35398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Казань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1" name="CustomShape 57"/>
          <p:cNvSpPr/>
          <p:nvPr/>
        </p:nvSpPr>
        <p:spPr>
          <a:xfrm>
            <a:off x="6993000" y="396180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Омск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2" name="CustomShape 58"/>
          <p:cNvSpPr/>
          <p:nvPr/>
        </p:nvSpPr>
        <p:spPr>
          <a:xfrm>
            <a:off x="6993000" y="1851480"/>
            <a:ext cx="1257120" cy="42192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3" name="CustomShape 59"/>
          <p:cNvSpPr/>
          <p:nvPr/>
        </p:nvSpPr>
        <p:spPr>
          <a:xfrm>
            <a:off x="1240920" y="1362240"/>
            <a:ext cx="8816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flights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124" name="CustomShape 60"/>
          <p:cNvSpPr/>
          <p:nvPr/>
        </p:nvSpPr>
        <p:spPr>
          <a:xfrm>
            <a:off x="5735520" y="1384560"/>
            <a:ext cx="8816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cities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2280" y="571320"/>
            <a:ext cx="68540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Типы многотабличных запросов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2280" y="1714320"/>
            <a:ext cx="6854040" cy="28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29760">
              <a:lnSpc>
                <a:spcPct val="115000"/>
              </a:lnSpc>
              <a:buClr>
                <a:srgbClr val="2c2d3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Объединение (UNION)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Вложенные запросы</a:t>
            </a:r>
            <a:br/>
            <a:r>
              <a:rPr b="0" lang="ru" sz="1600" spc="-1" strike="noStrike">
                <a:solidFill>
                  <a:srgbClr val="2c2d30"/>
                </a:solidFill>
                <a:latin typeface="Arial"/>
                <a:ea typeface="Arial"/>
              </a:rPr>
              <a:t>Соединенение (JOIN)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149;p15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9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Операции со множествами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Google Shape;182;p16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15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9"/>
          <p:cNvSpPr/>
          <p:nvPr/>
        </p:nvSpPr>
        <p:spPr>
          <a:xfrm>
            <a:off x="4259160" y="1468800"/>
            <a:ext cx="1263960" cy="608040"/>
          </a:xfrm>
          <a:prstGeom prst="ellipse">
            <a:avLst/>
          </a:prstGeom>
          <a:solidFill>
            <a:srgbClr val="c9da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TABLE II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6096960" y="1468800"/>
            <a:ext cx="1221840" cy="60804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1"/>
          <p:cNvSpPr/>
          <p:nvPr/>
        </p:nvSpPr>
        <p:spPr>
          <a:xfrm>
            <a:off x="2463480" y="1468800"/>
            <a:ext cx="1221840" cy="608040"/>
          </a:xfrm>
          <a:prstGeom prst="ellipse">
            <a:avLst/>
          </a:prstGeom>
          <a:solidFill>
            <a:srgbClr val="c9da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TABLE 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0" name="CustomShape 32"/>
          <p:cNvSpPr/>
          <p:nvPr/>
        </p:nvSpPr>
        <p:spPr>
          <a:xfrm>
            <a:off x="6736320" y="1468800"/>
            <a:ext cx="1221840" cy="60804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3"/>
          <p:cNvSpPr/>
          <p:nvPr/>
        </p:nvSpPr>
        <p:spPr>
          <a:xfrm>
            <a:off x="6694560" y="1468800"/>
            <a:ext cx="1263960" cy="608040"/>
          </a:xfrm>
          <a:prstGeom prst="arc">
            <a:avLst>
              <a:gd name="adj1" fmla="val 13134157"/>
              <a:gd name="adj2" fmla="val 8451288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4"/>
          <p:cNvSpPr/>
          <p:nvPr/>
        </p:nvSpPr>
        <p:spPr>
          <a:xfrm>
            <a:off x="6096960" y="146880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5"/>
          <p:cNvSpPr/>
          <p:nvPr/>
        </p:nvSpPr>
        <p:spPr>
          <a:xfrm>
            <a:off x="5574240" y="1608480"/>
            <a:ext cx="471600" cy="32832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c9da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6"/>
          <p:cNvSpPr/>
          <p:nvPr/>
        </p:nvSpPr>
        <p:spPr>
          <a:xfrm>
            <a:off x="3773160" y="1581480"/>
            <a:ext cx="398520" cy="382320"/>
          </a:xfrm>
          <a:prstGeom prst="mathPlus">
            <a:avLst>
              <a:gd name="adj1" fmla="val 23520"/>
            </a:avLst>
          </a:prstGeom>
          <a:solidFill>
            <a:srgbClr val="c9daf8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7"/>
          <p:cNvSpPr/>
          <p:nvPr/>
        </p:nvSpPr>
        <p:spPr>
          <a:xfrm>
            <a:off x="4259160" y="2658240"/>
            <a:ext cx="1263960" cy="608040"/>
          </a:xfrm>
          <a:prstGeom prst="ellipse">
            <a:avLst/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TABLE II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6" name="CustomShape 38"/>
          <p:cNvSpPr/>
          <p:nvPr/>
        </p:nvSpPr>
        <p:spPr>
          <a:xfrm>
            <a:off x="6096960" y="2658240"/>
            <a:ext cx="1221840" cy="60804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9"/>
          <p:cNvSpPr/>
          <p:nvPr/>
        </p:nvSpPr>
        <p:spPr>
          <a:xfrm>
            <a:off x="2463480" y="2658240"/>
            <a:ext cx="1221840" cy="608040"/>
          </a:xfrm>
          <a:prstGeom prst="ellipse">
            <a:avLst/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TABLE 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8" name="CustomShape 40"/>
          <p:cNvSpPr/>
          <p:nvPr/>
        </p:nvSpPr>
        <p:spPr>
          <a:xfrm>
            <a:off x="6736320" y="2658240"/>
            <a:ext cx="1221840" cy="60804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1"/>
          <p:cNvSpPr/>
          <p:nvPr/>
        </p:nvSpPr>
        <p:spPr>
          <a:xfrm>
            <a:off x="6096600" y="265824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2"/>
          <p:cNvSpPr/>
          <p:nvPr/>
        </p:nvSpPr>
        <p:spPr>
          <a:xfrm>
            <a:off x="5574240" y="2798280"/>
            <a:ext cx="471600" cy="32832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3"/>
          <p:cNvSpPr/>
          <p:nvPr/>
        </p:nvSpPr>
        <p:spPr>
          <a:xfrm>
            <a:off x="3773160" y="2798280"/>
            <a:ext cx="398520" cy="328320"/>
          </a:xfrm>
          <a:prstGeom prst="mathMinus">
            <a:avLst>
              <a:gd name="adj1" fmla="val 23520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4"/>
          <p:cNvSpPr/>
          <p:nvPr/>
        </p:nvSpPr>
        <p:spPr>
          <a:xfrm>
            <a:off x="4259160" y="3795120"/>
            <a:ext cx="1263960" cy="608040"/>
          </a:xfrm>
          <a:prstGeom prst="ellipse">
            <a:avLst/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TABLE II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3" name="CustomShape 45"/>
          <p:cNvSpPr/>
          <p:nvPr/>
        </p:nvSpPr>
        <p:spPr>
          <a:xfrm>
            <a:off x="6096960" y="3795120"/>
            <a:ext cx="1221840" cy="6080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6"/>
          <p:cNvSpPr/>
          <p:nvPr/>
        </p:nvSpPr>
        <p:spPr>
          <a:xfrm>
            <a:off x="2463480" y="3795120"/>
            <a:ext cx="1221840" cy="608040"/>
          </a:xfrm>
          <a:prstGeom prst="ellipse">
            <a:avLst/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TABLE 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5" name="CustomShape 47"/>
          <p:cNvSpPr/>
          <p:nvPr/>
        </p:nvSpPr>
        <p:spPr>
          <a:xfrm>
            <a:off x="6736320" y="3795120"/>
            <a:ext cx="1221840" cy="6080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8"/>
          <p:cNvSpPr/>
          <p:nvPr/>
        </p:nvSpPr>
        <p:spPr>
          <a:xfrm>
            <a:off x="5574240" y="3935160"/>
            <a:ext cx="471600" cy="32832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9"/>
          <p:cNvSpPr/>
          <p:nvPr/>
        </p:nvSpPr>
        <p:spPr>
          <a:xfrm>
            <a:off x="3812040" y="3935160"/>
            <a:ext cx="320400" cy="541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0"/>
          <p:cNvSpPr/>
          <p:nvPr/>
        </p:nvSpPr>
        <p:spPr>
          <a:xfrm>
            <a:off x="6750000" y="3801960"/>
            <a:ext cx="1037880" cy="608040"/>
          </a:xfrm>
          <a:prstGeom prst="arc">
            <a:avLst>
              <a:gd name="adj1" fmla="val 7955172"/>
              <a:gd name="adj2" fmla="val 13726900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1"/>
          <p:cNvSpPr/>
          <p:nvPr/>
        </p:nvSpPr>
        <p:spPr>
          <a:xfrm>
            <a:off x="6274440" y="3795120"/>
            <a:ext cx="1037880" cy="608040"/>
          </a:xfrm>
          <a:prstGeom prst="arc">
            <a:avLst>
              <a:gd name="adj1" fmla="val 18687445"/>
              <a:gd name="adj2" fmla="val 3031838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2"/>
          <p:cNvSpPr/>
          <p:nvPr/>
        </p:nvSpPr>
        <p:spPr>
          <a:xfrm>
            <a:off x="6676560" y="3795120"/>
            <a:ext cx="1263960" cy="608040"/>
          </a:xfrm>
          <a:prstGeom prst="arc">
            <a:avLst>
              <a:gd name="adj1" fmla="val 13265173"/>
              <a:gd name="adj2" fmla="val 8344196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3"/>
          <p:cNvSpPr/>
          <p:nvPr/>
        </p:nvSpPr>
        <p:spPr>
          <a:xfrm>
            <a:off x="6123600" y="3803040"/>
            <a:ext cx="1221840" cy="608040"/>
          </a:xfrm>
          <a:prstGeom prst="arc">
            <a:avLst>
              <a:gd name="adj1" fmla="val 2500329"/>
              <a:gd name="adj2" fmla="val 19065256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4"/>
          <p:cNvSpPr/>
          <p:nvPr/>
        </p:nvSpPr>
        <p:spPr>
          <a:xfrm>
            <a:off x="1428840" y="1445400"/>
            <a:ext cx="8553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UNION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3" name="CustomShape 55"/>
          <p:cNvSpPr/>
          <p:nvPr/>
        </p:nvSpPr>
        <p:spPr>
          <a:xfrm>
            <a:off x="1328760" y="2617200"/>
            <a:ext cx="94644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EXCEPT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4" name="CustomShape 56"/>
          <p:cNvSpPr/>
          <p:nvPr/>
        </p:nvSpPr>
        <p:spPr>
          <a:xfrm>
            <a:off x="1053360" y="3789000"/>
            <a:ext cx="122184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INTERSECT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5" name="CustomShape 57"/>
          <p:cNvSpPr/>
          <p:nvPr/>
        </p:nvSpPr>
        <p:spPr>
          <a:xfrm>
            <a:off x="690120" y="1771920"/>
            <a:ext cx="159444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ОБЪЕДИНЕНИЕ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6" name="CustomShape 58"/>
          <p:cNvSpPr/>
          <p:nvPr/>
        </p:nvSpPr>
        <p:spPr>
          <a:xfrm>
            <a:off x="690120" y="2944440"/>
            <a:ext cx="159444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РАЗНОСТЬ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7" name="CustomShape 59"/>
          <p:cNvSpPr/>
          <p:nvPr/>
        </p:nvSpPr>
        <p:spPr>
          <a:xfrm>
            <a:off x="690120" y="4134960"/>
            <a:ext cx="159444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ПЕРЕСЕЧЕНИЕ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Вложенные запросы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oogle Shape;246;p17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1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9"/>
          <p:cNvSpPr/>
          <p:nvPr/>
        </p:nvSpPr>
        <p:spPr>
          <a:xfrm>
            <a:off x="3447360" y="1666440"/>
            <a:ext cx="2248920" cy="25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WHERE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GROUP BY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HAVING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&lt;SUBQUERY&gt;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Типы JOIN соединений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Google Shape;280;p18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46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9"/>
          <p:cNvSpPr/>
          <p:nvPr/>
        </p:nvSpPr>
        <p:spPr>
          <a:xfrm>
            <a:off x="4421520" y="3963600"/>
            <a:ext cx="1221840" cy="60804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0"/>
          <p:cNvSpPr/>
          <p:nvPr/>
        </p:nvSpPr>
        <p:spPr>
          <a:xfrm>
            <a:off x="5060880" y="3963600"/>
            <a:ext cx="1221840" cy="60804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1"/>
          <p:cNvSpPr/>
          <p:nvPr/>
        </p:nvSpPr>
        <p:spPr>
          <a:xfrm>
            <a:off x="5019120" y="3963600"/>
            <a:ext cx="1263960" cy="608040"/>
          </a:xfrm>
          <a:prstGeom prst="arc">
            <a:avLst>
              <a:gd name="adj1" fmla="val 13134157"/>
              <a:gd name="adj2" fmla="val 8451288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2"/>
          <p:cNvSpPr/>
          <p:nvPr/>
        </p:nvSpPr>
        <p:spPr>
          <a:xfrm>
            <a:off x="4421520" y="396360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solidFill>
            <a:srgbClr val="f4cccc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3"/>
          <p:cNvSpPr/>
          <p:nvPr/>
        </p:nvSpPr>
        <p:spPr>
          <a:xfrm>
            <a:off x="5060880" y="3078000"/>
            <a:ext cx="1221840" cy="608040"/>
          </a:xfrm>
          <a:prstGeom prst="ellipse">
            <a:avLst/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4"/>
          <p:cNvSpPr/>
          <p:nvPr/>
        </p:nvSpPr>
        <p:spPr>
          <a:xfrm>
            <a:off x="4421520" y="307800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5"/>
          <p:cNvSpPr/>
          <p:nvPr/>
        </p:nvSpPr>
        <p:spPr>
          <a:xfrm>
            <a:off x="4394520" y="1427760"/>
            <a:ext cx="1221840" cy="6080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6"/>
          <p:cNvSpPr/>
          <p:nvPr/>
        </p:nvSpPr>
        <p:spPr>
          <a:xfrm>
            <a:off x="5034240" y="1427760"/>
            <a:ext cx="1221840" cy="60804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7"/>
          <p:cNvSpPr/>
          <p:nvPr/>
        </p:nvSpPr>
        <p:spPr>
          <a:xfrm>
            <a:off x="5047920" y="1434240"/>
            <a:ext cx="1037880" cy="608040"/>
          </a:xfrm>
          <a:prstGeom prst="arc">
            <a:avLst>
              <a:gd name="adj1" fmla="val 7955172"/>
              <a:gd name="adj2" fmla="val 13726900"/>
            </a:avLst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8"/>
          <p:cNvSpPr/>
          <p:nvPr/>
        </p:nvSpPr>
        <p:spPr>
          <a:xfrm>
            <a:off x="4578480" y="1435680"/>
            <a:ext cx="1037880" cy="608040"/>
          </a:xfrm>
          <a:prstGeom prst="arc">
            <a:avLst>
              <a:gd name="adj1" fmla="val 18687445"/>
              <a:gd name="adj2" fmla="val 3031838"/>
            </a:avLst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9"/>
          <p:cNvSpPr/>
          <p:nvPr/>
        </p:nvSpPr>
        <p:spPr>
          <a:xfrm>
            <a:off x="4974480" y="1427760"/>
            <a:ext cx="1263960" cy="608040"/>
          </a:xfrm>
          <a:prstGeom prst="arc">
            <a:avLst>
              <a:gd name="adj1" fmla="val 13265173"/>
              <a:gd name="adj2" fmla="val 8344196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0"/>
          <p:cNvSpPr/>
          <p:nvPr/>
        </p:nvSpPr>
        <p:spPr>
          <a:xfrm>
            <a:off x="4421520" y="1435680"/>
            <a:ext cx="1221840" cy="608040"/>
          </a:xfrm>
          <a:prstGeom prst="arc">
            <a:avLst>
              <a:gd name="adj1" fmla="val 2500329"/>
              <a:gd name="adj2" fmla="val 19065256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1"/>
          <p:cNvSpPr/>
          <p:nvPr/>
        </p:nvSpPr>
        <p:spPr>
          <a:xfrm flipH="1">
            <a:off x="4394520" y="2252880"/>
            <a:ext cx="1221840" cy="608040"/>
          </a:xfrm>
          <a:prstGeom prst="ellipse">
            <a:avLst/>
          </a:prstGeom>
          <a:solidFill>
            <a:srgbClr val="cfe2f3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2"/>
          <p:cNvSpPr/>
          <p:nvPr/>
        </p:nvSpPr>
        <p:spPr>
          <a:xfrm flipH="1">
            <a:off x="5034240" y="2252880"/>
            <a:ext cx="1221840" cy="608040"/>
          </a:xfrm>
          <a:prstGeom prst="arc">
            <a:avLst>
              <a:gd name="adj1" fmla="val 2315035"/>
              <a:gd name="adj2" fmla="val 19314015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3"/>
          <p:cNvSpPr/>
          <p:nvPr/>
        </p:nvSpPr>
        <p:spPr>
          <a:xfrm>
            <a:off x="1326600" y="1526400"/>
            <a:ext cx="18817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JOIN (INNERT JOIN)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1326600" y="4054320"/>
            <a:ext cx="14083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OUTER JOIN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1326600" y="2343600"/>
            <a:ext cx="1135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LEFT JOIN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1326600" y="3160800"/>
            <a:ext cx="12218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RIGHT JOIN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Объединение UNION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Google Shape;331;p19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293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"/>
          <p:cNvSpPr/>
          <p:nvPr/>
        </p:nvSpPr>
        <p:spPr>
          <a:xfrm>
            <a:off x="2030760" y="20988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Процессор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5" name="CustomShape 30"/>
          <p:cNvSpPr/>
          <p:nvPr/>
        </p:nvSpPr>
        <p:spPr>
          <a:xfrm>
            <a:off x="2030760" y="24624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Мат.платы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6" name="CustomShape 31"/>
          <p:cNvSpPr/>
          <p:nvPr/>
        </p:nvSpPr>
        <p:spPr>
          <a:xfrm>
            <a:off x="2030760" y="28260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7" name="CustomShape 32"/>
          <p:cNvSpPr/>
          <p:nvPr/>
        </p:nvSpPr>
        <p:spPr>
          <a:xfrm>
            <a:off x="2030760" y="17352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8" name="CustomShape 33"/>
          <p:cNvSpPr/>
          <p:nvPr/>
        </p:nvSpPr>
        <p:spPr>
          <a:xfrm>
            <a:off x="2030760" y="1371600"/>
            <a:ext cx="999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catalogs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9" name="CustomShape 34"/>
          <p:cNvSpPr/>
          <p:nvPr/>
        </p:nvSpPr>
        <p:spPr>
          <a:xfrm>
            <a:off x="2030760" y="40590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0" name="CustomShape 35"/>
          <p:cNvSpPr/>
          <p:nvPr/>
        </p:nvSpPr>
        <p:spPr>
          <a:xfrm>
            <a:off x="2030760" y="44226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Память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1" name="CustomShape 36"/>
          <p:cNvSpPr/>
          <p:nvPr/>
        </p:nvSpPr>
        <p:spPr>
          <a:xfrm>
            <a:off x="2030760" y="36954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2" name="CustomShape 37"/>
          <p:cNvSpPr/>
          <p:nvPr/>
        </p:nvSpPr>
        <p:spPr>
          <a:xfrm>
            <a:off x="2030760" y="3332160"/>
            <a:ext cx="999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rubrics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3" name="CustomShape 38"/>
          <p:cNvSpPr/>
          <p:nvPr/>
        </p:nvSpPr>
        <p:spPr>
          <a:xfrm>
            <a:off x="4246200" y="1705320"/>
            <a:ext cx="1217520" cy="31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catalogs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UNION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rubrics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ORDER BY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4" name="CustomShape 39"/>
          <p:cNvSpPr/>
          <p:nvPr/>
        </p:nvSpPr>
        <p:spPr>
          <a:xfrm>
            <a:off x="6348240" y="36885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Процессор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5" name="CustomShape 40"/>
          <p:cNvSpPr/>
          <p:nvPr/>
        </p:nvSpPr>
        <p:spPr>
          <a:xfrm>
            <a:off x="6348240" y="29613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Мат.платы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6" name="CustomShape 41"/>
          <p:cNvSpPr/>
          <p:nvPr/>
        </p:nvSpPr>
        <p:spPr>
          <a:xfrm>
            <a:off x="6348240" y="25977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7" name="CustomShape 42"/>
          <p:cNvSpPr/>
          <p:nvPr/>
        </p:nvSpPr>
        <p:spPr>
          <a:xfrm>
            <a:off x="6348240" y="22341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8" name="CustomShape 43"/>
          <p:cNvSpPr/>
          <p:nvPr/>
        </p:nvSpPr>
        <p:spPr>
          <a:xfrm>
            <a:off x="6348240" y="33249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Память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Объединение UNION ALL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Google Shape;379;p20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37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9"/>
          <p:cNvSpPr/>
          <p:nvPr/>
        </p:nvSpPr>
        <p:spPr>
          <a:xfrm>
            <a:off x="2030760" y="20988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Процессор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9" name="CustomShape 30"/>
          <p:cNvSpPr/>
          <p:nvPr/>
        </p:nvSpPr>
        <p:spPr>
          <a:xfrm>
            <a:off x="2030760" y="24624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Мат.платы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0" name="CustomShape 31"/>
          <p:cNvSpPr/>
          <p:nvPr/>
        </p:nvSpPr>
        <p:spPr>
          <a:xfrm>
            <a:off x="2030760" y="28260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1" name="CustomShape 32"/>
          <p:cNvSpPr/>
          <p:nvPr/>
        </p:nvSpPr>
        <p:spPr>
          <a:xfrm>
            <a:off x="2030760" y="17352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2" name="CustomShape 33"/>
          <p:cNvSpPr/>
          <p:nvPr/>
        </p:nvSpPr>
        <p:spPr>
          <a:xfrm>
            <a:off x="2030760" y="1371600"/>
            <a:ext cx="999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catalogs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3" name="CustomShape 34"/>
          <p:cNvSpPr/>
          <p:nvPr/>
        </p:nvSpPr>
        <p:spPr>
          <a:xfrm>
            <a:off x="2030760" y="40590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4" name="CustomShape 35"/>
          <p:cNvSpPr/>
          <p:nvPr/>
        </p:nvSpPr>
        <p:spPr>
          <a:xfrm>
            <a:off x="2030760" y="44226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Память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5" name="CustomShape 36"/>
          <p:cNvSpPr/>
          <p:nvPr/>
        </p:nvSpPr>
        <p:spPr>
          <a:xfrm>
            <a:off x="2030760" y="369540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6" name="CustomShape 37"/>
          <p:cNvSpPr/>
          <p:nvPr/>
        </p:nvSpPr>
        <p:spPr>
          <a:xfrm>
            <a:off x="2030760" y="3332160"/>
            <a:ext cx="999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rubrics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7" name="CustomShape 38"/>
          <p:cNvSpPr/>
          <p:nvPr/>
        </p:nvSpPr>
        <p:spPr>
          <a:xfrm>
            <a:off x="4246200" y="1705320"/>
            <a:ext cx="1217520" cy="31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catalogs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UNION ALL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rubrics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ORDER BY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8" name="CustomShape 39"/>
          <p:cNvSpPr/>
          <p:nvPr/>
        </p:nvSpPr>
        <p:spPr>
          <a:xfrm>
            <a:off x="6348240" y="39909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Процессор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9" name="CustomShape 40"/>
          <p:cNvSpPr/>
          <p:nvPr/>
        </p:nvSpPr>
        <p:spPr>
          <a:xfrm>
            <a:off x="6348240" y="32637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Мат.платы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0" name="CustomShape 41"/>
          <p:cNvSpPr/>
          <p:nvPr/>
        </p:nvSpPr>
        <p:spPr>
          <a:xfrm>
            <a:off x="6348240" y="29001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1" name="CustomShape 42"/>
          <p:cNvSpPr/>
          <p:nvPr/>
        </p:nvSpPr>
        <p:spPr>
          <a:xfrm>
            <a:off x="6348240" y="21729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2" name="CustomShape 43"/>
          <p:cNvSpPr/>
          <p:nvPr/>
        </p:nvSpPr>
        <p:spPr>
          <a:xfrm>
            <a:off x="6348240" y="36273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Память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3" name="CustomShape 44"/>
          <p:cNvSpPr/>
          <p:nvPr/>
        </p:nvSpPr>
        <p:spPr>
          <a:xfrm>
            <a:off x="6348240" y="2536560"/>
            <a:ext cx="1330920" cy="36324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Видеокарты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144800" y="455040"/>
            <a:ext cx="685404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4c5d6e"/>
                </a:solidFill>
                <a:latin typeface="Arial"/>
                <a:ea typeface="Arial"/>
              </a:rPr>
              <a:t>Ключевые слова ALL и DISTINCT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-799920" y="1714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-799920" y="2286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"/>
          <p:cNvSpPr/>
          <p:nvPr/>
        </p:nvSpPr>
        <p:spPr>
          <a:xfrm>
            <a:off x="-799920" y="2857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5"/>
          <p:cNvSpPr/>
          <p:nvPr/>
        </p:nvSpPr>
        <p:spPr>
          <a:xfrm>
            <a:off x="-799920" y="3429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-799920" y="4000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"/>
          <p:cNvSpPr/>
          <p:nvPr/>
        </p:nvSpPr>
        <p:spPr>
          <a:xfrm>
            <a:off x="-799920" y="457200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1" name="CustomShape 8"/>
          <p:cNvSpPr/>
          <p:nvPr/>
        </p:nvSpPr>
        <p:spPr>
          <a:xfrm>
            <a:off x="-799920" y="114300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9"/>
          <p:cNvSpPr/>
          <p:nvPr/>
        </p:nvSpPr>
        <p:spPr>
          <a:xfrm>
            <a:off x="-799920" y="5716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0"/>
          <p:cNvSpPr/>
          <p:nvPr/>
        </p:nvSpPr>
        <p:spPr>
          <a:xfrm>
            <a:off x="-799920" y="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1"/>
          <p:cNvSpPr/>
          <p:nvPr/>
        </p:nvSpPr>
        <p:spPr>
          <a:xfrm>
            <a:off x="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2"/>
          <p:cNvSpPr/>
          <p:nvPr/>
        </p:nvSpPr>
        <p:spPr>
          <a:xfrm>
            <a:off x="57132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3"/>
          <p:cNvSpPr/>
          <p:nvPr/>
        </p:nvSpPr>
        <p:spPr>
          <a:xfrm>
            <a:off x="11422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4"/>
          <p:cNvSpPr/>
          <p:nvPr/>
        </p:nvSpPr>
        <p:spPr>
          <a:xfrm>
            <a:off x="17136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5"/>
          <p:cNvSpPr/>
          <p:nvPr/>
        </p:nvSpPr>
        <p:spPr>
          <a:xfrm>
            <a:off x="22849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6"/>
          <p:cNvSpPr/>
          <p:nvPr/>
        </p:nvSpPr>
        <p:spPr>
          <a:xfrm>
            <a:off x="28558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7"/>
          <p:cNvSpPr/>
          <p:nvPr/>
        </p:nvSpPr>
        <p:spPr>
          <a:xfrm>
            <a:off x="34272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8"/>
          <p:cNvSpPr/>
          <p:nvPr/>
        </p:nvSpPr>
        <p:spPr>
          <a:xfrm>
            <a:off x="39985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9"/>
          <p:cNvSpPr/>
          <p:nvPr/>
        </p:nvSpPr>
        <p:spPr>
          <a:xfrm>
            <a:off x="45694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0"/>
          <p:cNvSpPr/>
          <p:nvPr/>
        </p:nvSpPr>
        <p:spPr>
          <a:xfrm>
            <a:off x="51408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1"/>
          <p:cNvSpPr/>
          <p:nvPr/>
        </p:nvSpPr>
        <p:spPr>
          <a:xfrm>
            <a:off x="57121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2"/>
          <p:cNvSpPr/>
          <p:nvPr/>
        </p:nvSpPr>
        <p:spPr>
          <a:xfrm>
            <a:off x="628308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3"/>
          <p:cNvSpPr/>
          <p:nvPr/>
        </p:nvSpPr>
        <p:spPr>
          <a:xfrm>
            <a:off x="685440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4"/>
          <p:cNvSpPr/>
          <p:nvPr/>
        </p:nvSpPr>
        <p:spPr>
          <a:xfrm>
            <a:off x="7425720" y="-800280"/>
            <a:ext cx="570960" cy="571320"/>
          </a:xfrm>
          <a:prstGeom prst="rect">
            <a:avLst/>
          </a:prstGeom>
          <a:solidFill>
            <a:schemeClr val="lt2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5"/>
          <p:cNvSpPr/>
          <p:nvPr/>
        </p:nvSpPr>
        <p:spPr>
          <a:xfrm>
            <a:off x="799668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6"/>
          <p:cNvSpPr/>
          <p:nvPr/>
        </p:nvSpPr>
        <p:spPr>
          <a:xfrm>
            <a:off x="8568000" y="-800280"/>
            <a:ext cx="570960" cy="571320"/>
          </a:xfrm>
          <a:prstGeom prst="rect">
            <a:avLst/>
          </a:prstGeom>
          <a:solidFill>
            <a:srgbClr val="fff2cc"/>
          </a:solidFill>
          <a:ln w="9360">
            <a:solidFill>
              <a:srgbClr val="bdc2c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7"/>
          <p:cNvSpPr/>
          <p:nvPr/>
        </p:nvSpPr>
        <p:spPr>
          <a:xfrm>
            <a:off x="571320" y="4572000"/>
            <a:ext cx="570960" cy="5713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1" name="Google Shape;428;p21" descr="loading-logo.png"/>
          <p:cNvPicPr/>
          <p:nvPr/>
        </p:nvPicPr>
        <p:blipFill>
          <a:blip r:embed="rId1"/>
          <a:srcRect l="-19011" t="-14477" r="-19030" b="-14477"/>
          <a:stretch/>
        </p:blipFill>
        <p:spPr>
          <a:xfrm>
            <a:off x="571320" y="4572000"/>
            <a:ext cx="570960" cy="571320"/>
          </a:xfrm>
          <a:prstGeom prst="rect">
            <a:avLst/>
          </a:prstGeom>
          <a:ln>
            <a:noFill/>
          </a:ln>
        </p:spPr>
      </p:pic>
      <p:sp>
        <p:nvSpPr>
          <p:cNvPr id="382" name="CustomShape 28"/>
          <p:cNvSpPr/>
          <p:nvPr/>
        </p:nvSpPr>
        <p:spPr>
          <a:xfrm>
            <a:off x="571320" y="0"/>
            <a:ext cx="570960" cy="18972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9"/>
          <p:cNvSpPr/>
          <p:nvPr/>
        </p:nvSpPr>
        <p:spPr>
          <a:xfrm>
            <a:off x="1368360" y="1544760"/>
            <a:ext cx="158112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SELECT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 catalogs;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4" name="CustomShape 30"/>
          <p:cNvSpPr/>
          <p:nvPr/>
        </p:nvSpPr>
        <p:spPr>
          <a:xfrm>
            <a:off x="1368360" y="2590920"/>
            <a:ext cx="175500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SELECT ALL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 catalogs;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5" name="CustomShape 31"/>
          <p:cNvSpPr/>
          <p:nvPr/>
        </p:nvSpPr>
        <p:spPr>
          <a:xfrm>
            <a:off x="1386720" y="3637080"/>
            <a:ext cx="226584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SELECT DISTINCT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name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FROM catalogs;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6" name="CustomShape 32"/>
          <p:cNvSpPr/>
          <p:nvPr/>
        </p:nvSpPr>
        <p:spPr>
          <a:xfrm>
            <a:off x="4732920" y="1544760"/>
            <a:ext cx="27514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 name FROM catalogs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UNION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 name FROM rubrics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7" name="CustomShape 33"/>
          <p:cNvSpPr/>
          <p:nvPr/>
        </p:nvSpPr>
        <p:spPr>
          <a:xfrm>
            <a:off x="4732920" y="2590920"/>
            <a:ext cx="29811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 name FROM catalogs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ff"/>
                </a:solidFill>
                <a:latin typeface="Arial"/>
                <a:ea typeface="Arial"/>
              </a:rPr>
              <a:t>UNION DISTINCT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 name FROM rubrics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8" name="CustomShape 34"/>
          <p:cNvSpPr/>
          <p:nvPr/>
        </p:nvSpPr>
        <p:spPr>
          <a:xfrm>
            <a:off x="4732920" y="3637080"/>
            <a:ext cx="29811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 name FROM catalogs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0000"/>
                </a:solidFill>
                <a:latin typeface="Arial"/>
                <a:ea typeface="Arial"/>
              </a:rPr>
              <a:t>UNION ALL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SELECT name FROM rubrics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9" name="CustomShape 35"/>
          <p:cNvSpPr/>
          <p:nvPr/>
        </p:nvSpPr>
        <p:spPr>
          <a:xfrm>
            <a:off x="4570920" y="1408680"/>
            <a:ext cx="3080160" cy="21171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6"/>
          <p:cNvSpPr/>
          <p:nvPr/>
        </p:nvSpPr>
        <p:spPr>
          <a:xfrm>
            <a:off x="1256040" y="1408680"/>
            <a:ext cx="3080160" cy="21171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cp:revision>0</cp:revision>
  <dc:subject/>
  <dc:title/>
</cp:coreProperties>
</file>