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9D4A5-8BB8-4703-8FDD-9ACABCB74AAA}" type="datetimeFigureOut">
              <a:rPr lang="en-IN" smtClean="0"/>
              <a:t>09-12-2017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35E81-D8A2-46CD-BC12-0A62DA41B1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95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35E81-D8A2-46CD-BC12-0A62DA41B13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50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9AE0-AE90-44F3-8E8F-05E8E95B0CCE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D9D9-B685-4C1A-9AE7-B1E26B2347AB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44E8-B448-4E19-B24B-9C647358A170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64E0-E3AD-4D7A-9EC8-8F03BC969B69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EEC4B1-94EA-4C07-85B5-05D65A13D4AB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5C60-8F95-4522-B801-743F9AB791F1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5D0-EB5C-448C-8161-D8953E115C8D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706-3097-4AB0-B499-1894F43E56E4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A951-B3A8-4DA1-9C1B-F582B9A9774D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D7C4-8C37-447B-9DF1-FD0C105F0166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57E-976A-49BB-8A76-5C21113901DA}" type="datetime1">
              <a:rPr lang="en-US" smtClean="0"/>
              <a:t>12/9/2017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E8B98A-5707-41A7-AC87-B3B906A97801}" type="datetime1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BFS graph traversal using </a:t>
            </a:r>
            <a:r>
              <a:rPr lang="en-IN" dirty="0" smtClean="0"/>
              <a:t>cuda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Hardeep</a:t>
            </a:r>
            <a:r>
              <a:rPr lang="en-IN" dirty="0" smtClean="0"/>
              <a:t> Singh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level synchronization?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Instead of processing node 1 by 1, parallel BFS uses level synchronization.</a:t>
            </a:r>
          </a:p>
          <a:p>
            <a:r>
              <a:rPr lang="en-IN" dirty="0" smtClean="0"/>
              <a:t>In which all vertices in one level are traversed once.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E..g</a:t>
            </a:r>
            <a:r>
              <a:rPr lang="en-IN" dirty="0" smtClean="0"/>
              <a:t>                                                                     Level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Level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       Level 3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Fig 5. showing levels of graph</a:t>
            </a:r>
            <a:endParaRPr lang="en-IN" dirty="0"/>
          </a:p>
          <a:p>
            <a:r>
              <a:rPr lang="en-IN" dirty="0" smtClean="0"/>
              <a:t>One thread is assigned to each vertex.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93265" y="3040912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805576" y="4509764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593265" y="4509764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627174" y="3781645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607981" y="3781646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3"/>
            <a:endCxn id="9" idx="7"/>
          </p:cNvCxnSpPr>
          <p:nvPr/>
        </p:nvCxnSpPr>
        <p:spPr>
          <a:xfrm flipH="1">
            <a:off x="4043603" y="3458382"/>
            <a:ext cx="624403" cy="3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7"/>
          </p:cNvCxnSpPr>
          <p:nvPr/>
        </p:nvCxnSpPr>
        <p:spPr>
          <a:xfrm flipH="1">
            <a:off x="5028887" y="4199115"/>
            <a:ext cx="673028" cy="38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4034901" y="4203403"/>
            <a:ext cx="633105" cy="37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028888" y="3458382"/>
            <a:ext cx="673027" cy="39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6137537" y="4026194"/>
            <a:ext cx="742780" cy="55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18344" y="3040912"/>
            <a:ext cx="1508830" cy="48909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4072335" y="4433455"/>
            <a:ext cx="3560724" cy="646001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3246474" y="3701050"/>
            <a:ext cx="3252570" cy="646001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7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arrays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5 input arrays used for parallel algorithm:-</a:t>
            </a:r>
          </a:p>
          <a:p>
            <a:pPr hangingPunct="0"/>
            <a:r>
              <a:rPr lang="en-US" dirty="0"/>
              <a:t>Vertices array = contains all vertices of the </a:t>
            </a:r>
            <a:r>
              <a:rPr lang="en-US" dirty="0" smtClean="0"/>
              <a:t>graph.</a:t>
            </a:r>
            <a:endParaRPr lang="en-IN" dirty="0"/>
          </a:p>
          <a:p>
            <a:pPr hangingPunct="0"/>
            <a:r>
              <a:rPr lang="en-US" dirty="0"/>
              <a:t>Edges array = contains nodes adjacent to the vertices in vertices array</a:t>
            </a:r>
            <a:r>
              <a:rPr lang="en-US" dirty="0" smtClean="0"/>
              <a:t>.</a:t>
            </a:r>
            <a:endParaRPr lang="en-IN" dirty="0"/>
          </a:p>
          <a:p>
            <a:pPr hangingPunct="0"/>
            <a:r>
              <a:rPr lang="en-US" dirty="0"/>
              <a:t>Frontier array = It is a Boolean array contains true value for every unprocessed nodes.                                                         </a:t>
            </a:r>
            <a:endParaRPr lang="en-IN" dirty="0"/>
          </a:p>
          <a:p>
            <a:pPr hangingPunct="0"/>
            <a:r>
              <a:rPr lang="en-US" dirty="0"/>
              <a:t>Visited array = It is also a Boolean array contains true value for all traversed nodes.</a:t>
            </a:r>
            <a:endParaRPr lang="en-IN" dirty="0"/>
          </a:p>
          <a:p>
            <a:pPr hangingPunct="0"/>
            <a:r>
              <a:rPr lang="en-US" dirty="0"/>
              <a:t>Cost array </a:t>
            </a:r>
            <a:r>
              <a:rPr lang="en-US" dirty="0" smtClean="0"/>
              <a:t>is </a:t>
            </a:r>
            <a:r>
              <a:rPr lang="en-US" dirty="0"/>
              <a:t>an integer array contains number edges required for source vertex to </a:t>
            </a:r>
            <a:r>
              <a:rPr lang="en-US" dirty="0" smtClean="0"/>
              <a:t> </a:t>
            </a:r>
            <a:r>
              <a:rPr lang="en-US" dirty="0"/>
              <a:t>Reach all other vertices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 BFS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rmAutofit fontScale="85000" lnSpcReduction="20000"/>
          </a:bodyPr>
          <a:lstStyle/>
          <a:p>
            <a:pPr marL="0" lvl="0" indent="0" hangingPunct="0">
              <a:buNone/>
            </a:pPr>
            <a:r>
              <a:rPr lang="en-US" dirty="0" smtClean="0"/>
              <a:t>1. Begin</a:t>
            </a:r>
            <a:endParaRPr lang="en-IN" dirty="0"/>
          </a:p>
          <a:p>
            <a:pPr lvl="0" hangingPunct="0"/>
            <a:r>
              <a:rPr lang="en-US" dirty="0" smtClean="0"/>
              <a:t>  Initialize </a:t>
            </a:r>
            <a:r>
              <a:rPr lang="en-US" dirty="0"/>
              <a:t>frontier and visited array as false.</a:t>
            </a:r>
            <a:endParaRPr lang="en-IN" dirty="0"/>
          </a:p>
          <a:p>
            <a:pPr lvl="0" hangingPunct="0"/>
            <a:r>
              <a:rPr lang="en-US" dirty="0" smtClean="0"/>
              <a:t>  Initialize </a:t>
            </a:r>
            <a:r>
              <a:rPr lang="en-US" dirty="0"/>
              <a:t>cost array to ∞</a:t>
            </a:r>
            <a:r>
              <a:rPr lang="en-US" dirty="0" smtClean="0"/>
              <a:t>.</a:t>
            </a:r>
          </a:p>
          <a:p>
            <a:pPr lvl="0" hangingPunct="0"/>
            <a:r>
              <a:rPr lang="en-US" dirty="0"/>
              <a:t> </a:t>
            </a:r>
            <a:r>
              <a:rPr lang="en-US" dirty="0" smtClean="0"/>
              <a:t> Frontier[S]         true and cost[S]        0.</a:t>
            </a:r>
          </a:p>
          <a:p>
            <a:pPr lvl="0" hangingPunct="0"/>
            <a:r>
              <a:rPr lang="en-US" dirty="0" smtClean="0"/>
              <a:t>  While Frontier[S] not empty do</a:t>
            </a:r>
          </a:p>
          <a:p>
            <a:pPr marL="0" lvl="0" indent="0" hangingPunct="0">
              <a:buNone/>
            </a:pPr>
            <a:r>
              <a:rPr lang="en-US" dirty="0" smtClean="0"/>
              <a:t>2.For </a:t>
            </a:r>
            <a:r>
              <a:rPr lang="en-US" dirty="0"/>
              <a:t>each vertex in parallel do (Kernel algorithm)</a:t>
            </a:r>
            <a:endParaRPr lang="en-IN" dirty="0"/>
          </a:p>
          <a:p>
            <a:pPr lvl="0" hangingPunct="0"/>
            <a:r>
              <a:rPr lang="en-US" dirty="0" smtClean="0"/>
              <a:t>  Compute </a:t>
            </a:r>
            <a:r>
              <a:rPr lang="en-US" dirty="0"/>
              <a:t>adjacent number of vertices.</a:t>
            </a:r>
            <a:endParaRPr lang="en-IN" dirty="0"/>
          </a:p>
          <a:p>
            <a:pPr lvl="0" hangingPunct="0"/>
            <a:r>
              <a:rPr lang="en-US" dirty="0" smtClean="0"/>
              <a:t>  Allocate </a:t>
            </a:r>
            <a:r>
              <a:rPr lang="en-US" dirty="0"/>
              <a:t>thread to every vertex present in the level.</a:t>
            </a:r>
            <a:endParaRPr lang="en-IN" dirty="0"/>
          </a:p>
          <a:p>
            <a:pPr lvl="0" hangingPunct="0"/>
            <a:r>
              <a:rPr lang="en-US" dirty="0" smtClean="0"/>
              <a:t>  Check </a:t>
            </a:r>
            <a:r>
              <a:rPr lang="en-US" dirty="0"/>
              <a:t>if vertex is not visited yet</a:t>
            </a:r>
            <a:r>
              <a:rPr lang="en-US" dirty="0" smtClean="0"/>
              <a:t>.</a:t>
            </a:r>
            <a:endParaRPr lang="en-IN" dirty="0"/>
          </a:p>
          <a:p>
            <a:pPr lvl="0" hangingPunct="0"/>
            <a:r>
              <a:rPr lang="en-IN" dirty="0"/>
              <a:t> </a:t>
            </a:r>
            <a:r>
              <a:rPr lang="en-IN" dirty="0" smtClean="0"/>
              <a:t> Cost[V]          Cost[V] + 1.</a:t>
            </a:r>
          </a:p>
          <a:p>
            <a:pPr lvl="0" hangingPunct="0"/>
            <a:r>
              <a:rPr lang="en-IN" dirty="0" smtClean="0"/>
              <a:t>  Store  traversed vertex in visited array.</a:t>
            </a:r>
          </a:p>
          <a:p>
            <a:pPr marL="0" lvl="0" indent="0" hangingPunct="0">
              <a:buNone/>
            </a:pPr>
            <a:r>
              <a:rPr lang="en-IN" dirty="0" smtClean="0"/>
              <a:t>End for</a:t>
            </a:r>
          </a:p>
          <a:p>
            <a:pPr marL="0" lvl="0" indent="0" hangingPunct="0">
              <a:buNone/>
            </a:pPr>
            <a:r>
              <a:rPr lang="en-IN" dirty="0" smtClean="0"/>
              <a:t>End while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14600" y="3235843"/>
            <a:ext cx="430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54282" y="3235843"/>
            <a:ext cx="379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13811" y="5231218"/>
            <a:ext cx="486859" cy="2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/>
              <a:t>In the given parallel breadth first search algorithm, for every iteration, each </a:t>
            </a:r>
            <a:r>
              <a:rPr lang="en-US" dirty="0" smtClean="0"/>
              <a:t>vertex Look </a:t>
            </a:r>
            <a:r>
              <a:rPr lang="en-US" dirty="0"/>
              <a:t>for its value in frontier array. </a:t>
            </a:r>
            <a:endParaRPr lang="en-US" dirty="0" smtClean="0"/>
          </a:p>
          <a:p>
            <a:pPr hangingPunct="0"/>
            <a:r>
              <a:rPr lang="en-US" dirty="0" smtClean="0"/>
              <a:t>If </a:t>
            </a:r>
            <a:r>
              <a:rPr lang="en-US" dirty="0"/>
              <a:t>the value is true for that vertex, than the cost is updated to the cost array. </a:t>
            </a:r>
            <a:endParaRPr lang="en-US" dirty="0" smtClean="0"/>
          </a:p>
          <a:p>
            <a:pPr hangingPunct="0"/>
            <a:r>
              <a:rPr lang="en-US" dirty="0" smtClean="0"/>
              <a:t>After </a:t>
            </a:r>
            <a:r>
              <a:rPr lang="en-US" dirty="0"/>
              <a:t>updating cost, the vertex removed from the frontier array and added to the visited array. </a:t>
            </a:r>
            <a:endParaRPr lang="en-US" dirty="0" smtClean="0"/>
          </a:p>
          <a:p>
            <a:pPr hangingPunct="0"/>
            <a:r>
              <a:rPr lang="en-US" dirty="0" smtClean="0"/>
              <a:t>Moreover</a:t>
            </a:r>
            <a:r>
              <a:rPr lang="en-US" dirty="0"/>
              <a:t>, all the adjacent nodes to the recently traversed vertex added to the frontier array. </a:t>
            </a:r>
            <a:endParaRPr lang="en-US" dirty="0" smtClean="0"/>
          </a:p>
          <a:p>
            <a:pPr hangingPunct="0"/>
            <a:r>
              <a:rPr lang="en-US" dirty="0" smtClean="0"/>
              <a:t>This </a:t>
            </a:r>
            <a:r>
              <a:rPr lang="en-US" dirty="0"/>
              <a:t>process will repeated until frontier array is empty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execution 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3618"/>
            <a:ext cx="10058400" cy="52843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4708" y="1753734"/>
            <a:ext cx="4380614" cy="680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 graph data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04708" y="2774761"/>
            <a:ext cx="4380611" cy="680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Define BFS kernel function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104708" y="5854969"/>
            <a:ext cx="4380611" cy="680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Transfer result from device to host and release host and device memories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104708" y="4851939"/>
            <a:ext cx="4380611" cy="680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Launch BFS kernel function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104708" y="3830912"/>
            <a:ext cx="4380611" cy="680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Allocate host and device memory and transfer data from host to device 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5053263" y="2434218"/>
            <a:ext cx="241750" cy="3405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>
            <a:off x="5053263" y="5540892"/>
            <a:ext cx="241750" cy="3405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5053263" y="4520395"/>
            <a:ext cx="241750" cy="3405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5053263" y="3455245"/>
            <a:ext cx="241750" cy="3405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4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6927"/>
            <a:ext cx="10058400" cy="4760982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b="1" dirty="0"/>
              <a:t>Software </a:t>
            </a:r>
            <a:r>
              <a:rPr lang="en-US" b="1" dirty="0" smtClean="0"/>
              <a:t>architecture           </a:t>
            </a:r>
            <a:endParaRPr lang="en-IN" b="1" dirty="0"/>
          </a:p>
          <a:p>
            <a:pPr lvl="0" hangingPunct="0"/>
            <a:r>
              <a:rPr lang="en-US" dirty="0"/>
              <a:t>NVidia </a:t>
            </a:r>
            <a:r>
              <a:rPr lang="en-US" dirty="0" err="1"/>
              <a:t>Nsight</a:t>
            </a:r>
            <a:r>
              <a:rPr lang="en-US" dirty="0"/>
              <a:t> Eclipse edition 7.5</a:t>
            </a:r>
            <a:endParaRPr lang="en-IN" dirty="0"/>
          </a:p>
          <a:p>
            <a:pPr lvl="0" hangingPunct="0"/>
            <a:r>
              <a:rPr lang="en-US" dirty="0"/>
              <a:t>CUDA Toolkit </a:t>
            </a:r>
            <a:r>
              <a:rPr lang="en-US" dirty="0" smtClean="0"/>
              <a:t>7.5</a:t>
            </a:r>
            <a:endParaRPr lang="en-IN" dirty="0"/>
          </a:p>
          <a:p>
            <a:pPr marL="0" lvl="0" indent="0" hangingPunct="0">
              <a:buNone/>
            </a:pPr>
            <a:r>
              <a:rPr lang="en-US" b="1" dirty="0" smtClean="0"/>
              <a:t> </a:t>
            </a:r>
            <a:r>
              <a:rPr lang="en-US" b="1" dirty="0"/>
              <a:t>Hardware </a:t>
            </a:r>
            <a:r>
              <a:rPr lang="en-US" b="1" dirty="0" smtClean="0"/>
              <a:t>architecture</a:t>
            </a:r>
            <a:r>
              <a:rPr lang="en-US" dirty="0"/>
              <a:t> </a:t>
            </a:r>
            <a:endParaRPr lang="en-IN" dirty="0"/>
          </a:p>
          <a:p>
            <a:pPr lvl="0" hangingPunct="0"/>
            <a:r>
              <a:rPr lang="en-US" dirty="0"/>
              <a:t>N</a:t>
            </a:r>
            <a:r>
              <a:rPr lang="en-US" dirty="0" smtClean="0"/>
              <a:t>VIDIA </a:t>
            </a:r>
            <a:r>
              <a:rPr lang="en-US" dirty="0"/>
              <a:t>GeForce GTX 780</a:t>
            </a:r>
            <a:endParaRPr lang="en-IN" dirty="0"/>
          </a:p>
          <a:p>
            <a:pPr lvl="0" hangingPunct="0"/>
            <a:r>
              <a:rPr lang="en-US" dirty="0"/>
              <a:t>Intel CORE </a:t>
            </a:r>
            <a:r>
              <a:rPr lang="en-US" dirty="0" smtClean="0"/>
              <a:t>i5</a:t>
            </a:r>
            <a:r>
              <a:rPr lang="en-US" b="1" dirty="0"/>
              <a:t> </a:t>
            </a:r>
            <a:endParaRPr lang="en-IN" dirty="0"/>
          </a:p>
          <a:p>
            <a:pPr marL="0" indent="0" hangingPunct="0">
              <a:buNone/>
            </a:pPr>
            <a:r>
              <a:rPr lang="en-US" b="1" dirty="0"/>
              <a:t>Language used :- </a:t>
            </a:r>
            <a:r>
              <a:rPr lang="en-US" dirty="0"/>
              <a:t>CUDA</a:t>
            </a:r>
            <a:r>
              <a:rPr lang="en-US" b="1" dirty="0"/>
              <a:t>-</a:t>
            </a:r>
            <a:r>
              <a:rPr lang="en-US" dirty="0"/>
              <a:t>C    </a:t>
            </a:r>
            <a:endParaRPr lang="en-US" dirty="0"/>
          </a:p>
          <a:p>
            <a:pPr marL="0" indent="0" hangingPunct="0">
              <a:buNone/>
            </a:pPr>
            <a:r>
              <a:rPr lang="en-US" b="1" dirty="0" smtClean="0"/>
              <a:t>Development </a:t>
            </a:r>
            <a:r>
              <a:rPr lang="en-US" b="1" dirty="0"/>
              <a:t>environment</a:t>
            </a:r>
            <a:endParaRPr lang="en-IN" b="1" dirty="0"/>
          </a:p>
          <a:p>
            <a:pPr hangingPunct="0"/>
            <a:r>
              <a:rPr lang="en-US" dirty="0"/>
              <a:t>The BFS parallel algorithm is implemented by using NVIDIA </a:t>
            </a:r>
            <a:r>
              <a:rPr lang="en-US" dirty="0"/>
              <a:t>Nsight</a:t>
            </a:r>
            <a:r>
              <a:rPr lang="en-US" dirty="0"/>
              <a:t> development environment. </a:t>
            </a:r>
            <a:endParaRPr lang="en-US" dirty="0" smtClean="0"/>
          </a:p>
          <a:p>
            <a:pPr hangingPunct="0"/>
            <a:r>
              <a:rPr lang="en-US" dirty="0" smtClean="0"/>
              <a:t>It </a:t>
            </a:r>
            <a:r>
              <a:rPr lang="en-US" dirty="0"/>
              <a:t>is the platform for heterogeneous computing. </a:t>
            </a:r>
            <a:endParaRPr lang="en-US" dirty="0" smtClean="0"/>
          </a:p>
          <a:p>
            <a:pPr hangingPunct="0"/>
            <a:r>
              <a:rPr lang="en-US" dirty="0" smtClean="0"/>
              <a:t>NVIDIA </a:t>
            </a:r>
            <a:r>
              <a:rPr lang="en-US" dirty="0"/>
              <a:t>Nsight</a:t>
            </a:r>
            <a:r>
              <a:rPr lang="en-US" dirty="0"/>
              <a:t> is a full featured IDE platform which provides all in one integrated environment to edit, build, debug CUDA-C, C++ and FORTRAN applications.</a:t>
            </a:r>
            <a:endParaRPr lang="en-IN" dirty="0"/>
          </a:p>
          <a:p>
            <a:pPr marL="0" indent="0" hangingPunc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Code diagram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CUDA-C code for the </a:t>
            </a:r>
            <a:r>
              <a:rPr lang="en-IN" dirty="0" err="1" smtClean="0"/>
              <a:t>kenel</a:t>
            </a:r>
            <a:r>
              <a:rPr lang="en-IN" dirty="0" smtClean="0"/>
              <a:t> algorithm discussed above.</a:t>
            </a:r>
          </a:p>
          <a:p>
            <a:pPr lvl="0" hangingPunct="0"/>
            <a:r>
              <a:rPr lang="en-US" dirty="0" err="1"/>
              <a:t>f_index</a:t>
            </a:r>
            <a:r>
              <a:rPr lang="en-US" dirty="0"/>
              <a:t> :- It is the index of first adjacent node in array edges.</a:t>
            </a:r>
            <a:endParaRPr lang="en-IN" dirty="0"/>
          </a:p>
          <a:p>
            <a:pPr lvl="0" hangingPunct="0"/>
            <a:r>
              <a:rPr lang="en-US" dirty="0"/>
              <a:t>tnodes</a:t>
            </a:r>
            <a:r>
              <a:rPr lang="en-US" dirty="0"/>
              <a:t> :-  It is the number of adjacent nodes to a vertex.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6" r="55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Transferring data from host to device memory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/>
              <a:t>allocating the device memory to all the arrays, data is transferred from host to device. Which is accomplished by calling CUDA API functions like </a:t>
            </a:r>
            <a:r>
              <a:rPr lang="en-US" dirty="0"/>
              <a:t>cudaMemcpy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maximum threads per block can be 512. 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 descr="C:\Users\Hardeap\AppData\Local\Microsoft\Windows\INetCache\Content.Word\allo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20833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4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launch host code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have defined variable to check the total execution time of the parallel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Moreover, we launch BFS_KERNEL and then copy cost array data from device memory to host memory.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cost need to reach every vertex from source vertex is calculated.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device memory used by the variables get free using API function </a:t>
            </a:r>
            <a:r>
              <a:rPr lang="en-US" dirty="0"/>
              <a:t>cudaFree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 descr="C:\Users\Hardeap\AppData\Local\Microsoft\Windows\INetCache\Content.Word\exe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25086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7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 results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023113"/>
              </p:ext>
            </p:extLst>
          </p:nvPr>
        </p:nvGraphicFramePr>
        <p:xfrm>
          <a:off x="1069848" y="2093976"/>
          <a:ext cx="10058400" cy="364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897238">
                <a:tc>
                  <a:txBody>
                    <a:bodyPr/>
                    <a:lstStyle/>
                    <a:p>
                      <a:r>
                        <a:rPr lang="en-IN" dirty="0" smtClean="0"/>
                        <a:t>Experiment</a:t>
                      </a:r>
                    </a:p>
                    <a:p>
                      <a:r>
                        <a:rPr lang="en-IN" dirty="0" smtClean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</a:t>
                      </a:r>
                    </a:p>
                    <a:p>
                      <a:r>
                        <a:rPr lang="en-IN" dirty="0" smtClean="0"/>
                        <a:t>Graph</a:t>
                      </a:r>
                    </a:p>
                    <a:p>
                      <a:r>
                        <a:rPr lang="en-IN" dirty="0" smtClean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GPU</a:t>
                      </a:r>
                    </a:p>
                    <a:p>
                      <a:r>
                        <a:rPr lang="en-IN" baseline="0" dirty="0" smtClean="0"/>
                        <a:t>Execution</a:t>
                      </a:r>
                    </a:p>
                    <a:p>
                      <a:r>
                        <a:rPr lang="en-IN" baseline="0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CPU</a:t>
                      </a:r>
                    </a:p>
                    <a:p>
                      <a:r>
                        <a:rPr lang="en-IN" dirty="0" smtClean="0"/>
                        <a:t>Execution</a:t>
                      </a:r>
                    </a:p>
                    <a:p>
                      <a:r>
                        <a:rPr lang="en-IN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times kernel</a:t>
                      </a:r>
                    </a:p>
                    <a:p>
                      <a:r>
                        <a:rPr lang="en-IN" dirty="0" smtClean="0"/>
                        <a:t>called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Speedup</a:t>
                      </a:r>
                    </a:p>
                    <a:p>
                      <a:r>
                        <a:rPr lang="en-IN" dirty="0" smtClean="0"/>
                        <a:t>Factor</a:t>
                      </a:r>
                      <a:endParaRPr lang="en-IN" dirty="0"/>
                    </a:p>
                  </a:txBody>
                  <a:tcPr/>
                </a:tc>
              </a:tr>
              <a:tr h="909701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0.10500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1.3000 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12.4x</a:t>
                      </a:r>
                      <a:endParaRPr lang="en-IN" dirty="0"/>
                    </a:p>
                  </a:txBody>
                  <a:tcPr/>
                </a:tc>
              </a:tr>
              <a:tr h="909701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0.10800 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1.5300  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7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14.1x</a:t>
                      </a:r>
                      <a:endParaRPr lang="en-IN" dirty="0"/>
                    </a:p>
                  </a:txBody>
                  <a:tcPr/>
                </a:tc>
              </a:tr>
              <a:tr h="909701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0.11000</a:t>
                      </a:r>
                      <a:r>
                        <a:rPr lang="en-IN" baseline="0" dirty="0" smtClean="0"/>
                        <a:t> 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2.7100</a:t>
                      </a:r>
                      <a:r>
                        <a:rPr lang="en-IN" baseline="0" dirty="0" smtClean="0"/>
                        <a:t> 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24.6x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Background information</a:t>
            </a:r>
          </a:p>
          <a:p>
            <a:r>
              <a:rPr lang="en-IN" dirty="0" smtClean="0"/>
              <a:t>Theoretical framework</a:t>
            </a:r>
          </a:p>
          <a:p>
            <a:r>
              <a:rPr lang="en-IN" dirty="0" smtClean="0"/>
              <a:t>Implementation</a:t>
            </a:r>
          </a:p>
          <a:p>
            <a:r>
              <a:rPr lang="en-IN" dirty="0" smtClean="0"/>
              <a:t>Experiments and results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 4.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en-US" dirty="0"/>
              <a:t>This experiment </a:t>
            </a:r>
            <a:r>
              <a:rPr lang="en-US" dirty="0" smtClean="0"/>
              <a:t>is </a:t>
            </a:r>
            <a:r>
              <a:rPr lang="en-US" dirty="0"/>
              <a:t>done by using the graph given in the Fig.1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fig. 9 output screenshot from </a:t>
            </a:r>
            <a:r>
              <a:rPr lang="en-IN" dirty="0" smtClean="0"/>
              <a:t>Nsight</a:t>
            </a:r>
            <a:endParaRPr lang="en-IN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total number of times kernel called is 3.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cost required to reach nodes 3 and 4 from source node is 2.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nodes are traversed in the order 0 &gt; 1 &gt; 2 &gt; 3 &gt; 4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C:\Users\Hardeap\AppData\Local\Microsoft\Windows\INetCache\Content.Word\ex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49" y="2821061"/>
            <a:ext cx="5252483" cy="1921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3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results shows that the computation speed of parallel algorithm on GPU is faster than the sequential BFS algorithm. </a:t>
            </a:r>
            <a:endParaRPr lang="en-US" dirty="0" smtClean="0"/>
          </a:p>
          <a:p>
            <a:pPr algn="just"/>
            <a:r>
              <a:rPr lang="en-US" dirty="0" smtClean="0"/>
              <a:t>Moreover</a:t>
            </a:r>
            <a:r>
              <a:rPr lang="en-US" dirty="0"/>
              <a:t>, it also demonstrates that the compact adjacency list graph representation data structure makes it possible for parallel algorithm traverse graph faster as compare to the queue and matrix adjacency data structure.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parallel approach to many other real world applications can make huge difference in term of computation speed using GPUs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future, Hierarchical </a:t>
            </a:r>
            <a:r>
              <a:rPr lang="en-US" dirty="0"/>
              <a:t>queues can be used as graph representation data structure</a:t>
            </a:r>
            <a:r>
              <a:rPr lang="en-US" dirty="0" smtClean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hangingPunct="0">
              <a:buFont typeface="+mj-lt"/>
              <a:buAutoNum type="arabicPeriod"/>
            </a:pPr>
            <a:r>
              <a:rPr lang="en-IN" dirty="0"/>
              <a:t>J.D Owens, </a:t>
            </a:r>
            <a:r>
              <a:rPr lang="en-IN" dirty="0"/>
              <a:t>D.Luebke</a:t>
            </a:r>
            <a:r>
              <a:rPr lang="en-IN" dirty="0"/>
              <a:t>, N.K </a:t>
            </a:r>
            <a:r>
              <a:rPr lang="en-IN" dirty="0"/>
              <a:t>Govindaraju</a:t>
            </a:r>
            <a:r>
              <a:rPr lang="en-IN" dirty="0"/>
              <a:t>, </a:t>
            </a:r>
            <a:r>
              <a:rPr lang="en-IN" dirty="0"/>
              <a:t>M.Harris</a:t>
            </a:r>
            <a:r>
              <a:rPr lang="en-IN" dirty="0"/>
              <a:t>, </a:t>
            </a:r>
            <a:r>
              <a:rPr lang="en-IN" dirty="0"/>
              <a:t>J.kruger</a:t>
            </a:r>
            <a:r>
              <a:rPr lang="en-IN" dirty="0"/>
              <a:t>, “A survey of general purpose computation on graphics hardware, “in Proc. </a:t>
            </a:r>
            <a:r>
              <a:rPr lang="en-IN" dirty="0"/>
              <a:t>Eurographics</a:t>
            </a:r>
            <a:r>
              <a:rPr lang="en-IN" dirty="0"/>
              <a:t>, state Art Rep, 2005, pp. </a:t>
            </a:r>
            <a:r>
              <a:rPr lang="en-IN" dirty="0" smtClean="0"/>
              <a:t>21-51.</a:t>
            </a:r>
          </a:p>
          <a:p>
            <a:pPr marL="457200" lvl="0" indent="-457200" hangingPunct="0">
              <a:buFont typeface="+mj-lt"/>
              <a:buAutoNum type="arabicPeriod"/>
            </a:pPr>
            <a:r>
              <a:rPr lang="en-IN" dirty="0" smtClean="0"/>
              <a:t>Jun-Dong </a:t>
            </a:r>
            <a:r>
              <a:rPr lang="en-IN" dirty="0"/>
              <a:t>Cho, </a:t>
            </a:r>
            <a:r>
              <a:rPr lang="en-IN" dirty="0"/>
              <a:t>Salil</a:t>
            </a:r>
            <a:r>
              <a:rPr lang="en-IN" dirty="0"/>
              <a:t> </a:t>
            </a:r>
            <a:r>
              <a:rPr lang="en-IN" dirty="0"/>
              <a:t>Raje</a:t>
            </a:r>
            <a:r>
              <a:rPr lang="en-IN" dirty="0"/>
              <a:t>, and Majid </a:t>
            </a:r>
            <a:r>
              <a:rPr lang="en-IN" dirty="0"/>
              <a:t>Sarrafzadeh</a:t>
            </a:r>
            <a:r>
              <a:rPr lang="en-IN" dirty="0"/>
              <a:t>, “Fast approximation algorithms on </a:t>
            </a:r>
            <a:r>
              <a:rPr lang="en-IN" dirty="0"/>
              <a:t>maxcutm</a:t>
            </a:r>
            <a:r>
              <a:rPr lang="en-IN" dirty="0"/>
              <a:t> k-</a:t>
            </a:r>
            <a:r>
              <a:rPr lang="en-IN" dirty="0"/>
              <a:t>coloring</a:t>
            </a:r>
            <a:r>
              <a:rPr lang="en-IN" dirty="0"/>
              <a:t> and l-</a:t>
            </a:r>
            <a:r>
              <a:rPr lang="en-IN" dirty="0"/>
              <a:t>color</a:t>
            </a:r>
            <a:r>
              <a:rPr lang="en-IN" dirty="0"/>
              <a:t> ordering for </a:t>
            </a:r>
            <a:r>
              <a:rPr lang="en-IN" dirty="0"/>
              <a:t>ylsi</a:t>
            </a:r>
            <a:r>
              <a:rPr lang="en-IN" dirty="0"/>
              <a:t> applications,” IEEE transactions on </a:t>
            </a:r>
            <a:r>
              <a:rPr lang="en-IN" dirty="0" smtClean="0"/>
              <a:t>Computers,1998.</a:t>
            </a:r>
          </a:p>
          <a:p>
            <a:pPr marL="457200" lvl="0" indent="-457200" hangingPunct="0">
              <a:buFont typeface="+mj-lt"/>
              <a:buAutoNum type="arabicPeriod"/>
            </a:pPr>
            <a:r>
              <a:rPr lang="en-IN" dirty="0" smtClean="0"/>
              <a:t>David </a:t>
            </a:r>
            <a:r>
              <a:rPr lang="en-IN" dirty="0"/>
              <a:t>A.Bader</a:t>
            </a:r>
            <a:r>
              <a:rPr lang="en-IN" dirty="0"/>
              <a:t> and </a:t>
            </a:r>
            <a:r>
              <a:rPr lang="en-IN" dirty="0"/>
              <a:t>Kamnesh</a:t>
            </a:r>
            <a:r>
              <a:rPr lang="en-IN" dirty="0"/>
              <a:t> </a:t>
            </a:r>
            <a:r>
              <a:rPr lang="en-IN" dirty="0"/>
              <a:t>Madduri</a:t>
            </a:r>
            <a:r>
              <a:rPr lang="en-IN" dirty="0"/>
              <a:t>, “Designing multithreaded algorithms for breadth-first search and </a:t>
            </a:r>
            <a:r>
              <a:rPr lang="en-IN" dirty="0"/>
              <a:t>st</a:t>
            </a:r>
            <a:r>
              <a:rPr lang="en-IN" dirty="0"/>
              <a:t>-connectivity on MTA-2,” In </a:t>
            </a:r>
            <a:r>
              <a:rPr lang="en-IN" dirty="0"/>
              <a:t>ICPP,pages</a:t>
            </a:r>
            <a:r>
              <a:rPr lang="en-IN" dirty="0"/>
              <a:t> 523-530, 2006</a:t>
            </a:r>
            <a:r>
              <a:rPr lang="en-IN" dirty="0" smtClean="0"/>
              <a:t>.</a:t>
            </a:r>
          </a:p>
          <a:p>
            <a:pPr marL="457200" lvl="0" indent="-457200" hangingPunct="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/>
              <a:t>P.Harish</a:t>
            </a:r>
            <a:r>
              <a:rPr lang="en-IN" dirty="0"/>
              <a:t> and P.J Narayanan, Accelerating Large Graph Algorithms on the GPU using CUDA, “ in proc. </a:t>
            </a:r>
            <a:r>
              <a:rPr lang="en-IN" dirty="0"/>
              <a:t>HiPC</a:t>
            </a:r>
            <a:r>
              <a:rPr lang="en-IN" dirty="0"/>
              <a:t>, 2007, pp 197-208</a:t>
            </a:r>
            <a:r>
              <a:rPr lang="en-IN" dirty="0" smtClean="0"/>
              <a:t>.</a:t>
            </a:r>
          </a:p>
          <a:p>
            <a:pPr marL="457200" lvl="0" indent="-457200" hangingPunct="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/>
              <a:t>L. Luo, M. Wong, and W.-M. </a:t>
            </a:r>
            <a:r>
              <a:rPr lang="en-IN" dirty="0"/>
              <a:t>Hwu</a:t>
            </a:r>
            <a:r>
              <a:rPr lang="en-IN" dirty="0"/>
              <a:t>, An Effective GPU implementation of Breadth first search, 2010.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0387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is a collection of vertices and these vertices have connection through edges. </a:t>
            </a:r>
            <a:endParaRPr lang="en-US" dirty="0" smtClean="0"/>
          </a:p>
          <a:p>
            <a:r>
              <a:rPr lang="en-US" dirty="0" smtClean="0"/>
              <a:t>Graphs </a:t>
            </a:r>
            <a:r>
              <a:rPr lang="en-US" dirty="0"/>
              <a:t>are represented through </a:t>
            </a:r>
            <a:r>
              <a:rPr lang="en-US" i="1" dirty="0"/>
              <a:t>G (V, E</a:t>
            </a:r>
            <a:r>
              <a:rPr lang="en-US" i="1" dirty="0" smtClean="0"/>
              <a:t>).</a:t>
            </a:r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              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                  FIG 1. Directed graph</a:t>
            </a:r>
          </a:p>
          <a:p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is the set of vertices or nodes and </a:t>
            </a:r>
            <a:r>
              <a:rPr lang="en-US" i="1" dirty="0"/>
              <a:t>E</a:t>
            </a:r>
            <a:r>
              <a:rPr lang="en-US" dirty="0"/>
              <a:t> is the set of edges.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93265" y="3040912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7160813" y="3824175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4593265" y="4509764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5627174" y="3781645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3607981" y="3781646"/>
            <a:ext cx="510363" cy="489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8" idx="3"/>
            <a:endCxn id="22" idx="7"/>
          </p:cNvCxnSpPr>
          <p:nvPr/>
        </p:nvCxnSpPr>
        <p:spPr>
          <a:xfrm flipH="1">
            <a:off x="4043603" y="3458382"/>
            <a:ext cx="624403" cy="3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0" idx="7"/>
          </p:cNvCxnSpPr>
          <p:nvPr/>
        </p:nvCxnSpPr>
        <p:spPr>
          <a:xfrm flipH="1">
            <a:off x="5028887" y="4199115"/>
            <a:ext cx="673028" cy="38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1"/>
          </p:cNvCxnSpPr>
          <p:nvPr/>
        </p:nvCxnSpPr>
        <p:spPr>
          <a:xfrm>
            <a:off x="4034901" y="4203403"/>
            <a:ext cx="633105" cy="37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1"/>
          </p:cNvCxnSpPr>
          <p:nvPr/>
        </p:nvCxnSpPr>
        <p:spPr>
          <a:xfrm>
            <a:off x="5028888" y="3458382"/>
            <a:ext cx="673027" cy="39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159082" y="3987954"/>
            <a:ext cx="1001731" cy="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graph traversal?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2038"/>
            <a:ext cx="10058400" cy="3863339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In computer science, graph traversal refers to the process of visiting each vertex in a graph.</a:t>
            </a:r>
          </a:p>
          <a:p>
            <a:r>
              <a:rPr lang="en-IN" dirty="0" smtClean="0"/>
              <a:t>Graph traversal are classified by the order in which the vertices are visited.</a:t>
            </a:r>
          </a:p>
          <a:p>
            <a:r>
              <a:rPr lang="en-IN" dirty="0" smtClean="0"/>
              <a:t>There are two types of graph traversal techniques:-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Breadth first search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Depth first search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breadth first search?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Breadth first search is the technique for traversing a finite graph.</a:t>
            </a:r>
          </a:p>
          <a:p>
            <a:r>
              <a:rPr lang="en-IN" dirty="0" smtClean="0"/>
              <a:t>BFS visits adjacent vertices  before visiting the child vertices.</a:t>
            </a:r>
          </a:p>
          <a:p>
            <a:r>
              <a:rPr lang="en-IN" dirty="0" smtClean="0"/>
              <a:t>The cost from source node to all other nodes calculated in terms of number edges required to reach every other node in the given graph.</a:t>
            </a:r>
          </a:p>
          <a:p>
            <a:pPr marL="0" indent="0">
              <a:buNone/>
            </a:pPr>
            <a:r>
              <a:rPr lang="en-IN" dirty="0" smtClean="0"/>
              <a:t>Applications of BFS:-</a:t>
            </a:r>
          </a:p>
          <a:p>
            <a:r>
              <a:rPr lang="en-IN" dirty="0" smtClean="0"/>
              <a:t>Finding shortest path between two vertices.</a:t>
            </a:r>
          </a:p>
          <a:p>
            <a:r>
              <a:rPr lang="en-IN" dirty="0" smtClean="0"/>
              <a:t>Testing a graph for </a:t>
            </a:r>
            <a:r>
              <a:rPr lang="en-IN" dirty="0" smtClean="0"/>
              <a:t>bipartiteness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Network analysis.</a:t>
            </a:r>
          </a:p>
          <a:p>
            <a:r>
              <a:rPr lang="en-IN" dirty="0" smtClean="0"/>
              <a:t>GPS navigation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6456"/>
          </a:xfrm>
        </p:spPr>
        <p:txBody>
          <a:bodyPr/>
          <a:lstStyle/>
          <a:p>
            <a:r>
              <a:rPr lang="en-IN" dirty="0" smtClean="0"/>
              <a:t>How to store graph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69041"/>
            <a:ext cx="10058400" cy="46889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 Using adjacency matrix representation</a:t>
            </a:r>
          </a:p>
          <a:p>
            <a:pPr marL="0" indent="0">
              <a:buNone/>
            </a:pPr>
            <a:r>
              <a:rPr lang="en-IN" dirty="0" smtClean="0"/>
              <a:t>It is basically a 2D array of size V*V,  where V is the number of vertices.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0         1         2        3        4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Fig 2. Adjacency matrix representation</a:t>
            </a:r>
          </a:p>
          <a:p>
            <a:pPr marL="0" indent="0">
              <a:buNone/>
            </a:pPr>
            <a:r>
              <a:rPr lang="en-IN" dirty="0" smtClean="0"/>
              <a:t>Space complexity = O( v</a:t>
            </a:r>
            <a:r>
              <a:rPr lang="en-IN" baseline="30000" dirty="0" smtClean="0"/>
              <a:t>2</a:t>
            </a:r>
            <a:r>
              <a:rPr lang="en-IN" dirty="0" smtClean="0"/>
              <a:t> ), very sparse matrix,  hard to fit, more copy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58163"/>
              </p:ext>
            </p:extLst>
          </p:nvPr>
        </p:nvGraphicFramePr>
        <p:xfrm>
          <a:off x="3508743" y="3381151"/>
          <a:ext cx="3402420" cy="212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84"/>
                <a:gridCol w="680484"/>
                <a:gridCol w="680484"/>
                <a:gridCol w="680484"/>
                <a:gridCol w="680484"/>
              </a:tblGrid>
              <a:tr h="425303">
                <a:tc>
                  <a:txBody>
                    <a:bodyPr/>
                    <a:lstStyle/>
                    <a:p>
                      <a:r>
                        <a:rPr lang="en-IN" dirty="0" smtClean="0"/>
                        <a:t>   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    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    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5303">
                <a:tc>
                  <a:txBody>
                    <a:bodyPr/>
                    <a:lstStyle/>
                    <a:p>
                      <a:r>
                        <a:rPr lang="en-IN" dirty="0" smtClean="0"/>
                        <a:t>   0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0</a:t>
                      </a:r>
                      <a:endParaRPr lang="en-IN" dirty="0"/>
                    </a:p>
                  </a:txBody>
                  <a:tcPr/>
                </a:tc>
              </a:tr>
              <a:tr h="425303">
                <a:tc>
                  <a:txBody>
                    <a:bodyPr/>
                    <a:lstStyle/>
                    <a:p>
                      <a:r>
                        <a:rPr lang="en-IN" dirty="0" smtClean="0"/>
                        <a:t>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/>
                </a:tc>
              </a:tr>
              <a:tr h="425303">
                <a:tc>
                  <a:txBody>
                    <a:bodyPr/>
                    <a:lstStyle/>
                    <a:p>
                      <a:r>
                        <a:rPr lang="en-IN" dirty="0" smtClean="0"/>
                        <a:t>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0</a:t>
                      </a:r>
                      <a:endParaRPr lang="en-IN" dirty="0"/>
                    </a:p>
                  </a:txBody>
                  <a:tcPr/>
                </a:tc>
              </a:tr>
              <a:tr h="425303">
                <a:tc>
                  <a:txBody>
                    <a:bodyPr/>
                    <a:lstStyle/>
                    <a:p>
                      <a:r>
                        <a:rPr lang="en-IN" dirty="0" smtClean="0"/>
                        <a:t>   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736593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IN" dirty="0" smtClean="0"/>
              <a:t>Using Adjacency list representation:-</a:t>
            </a:r>
          </a:p>
          <a:p>
            <a:pPr marL="0" indent="0">
              <a:buNone/>
            </a:pPr>
            <a:r>
              <a:rPr lang="en-IN" dirty="0" smtClean="0"/>
              <a:t>In this representation, an array of linked list is used and size of array is set equal to the number of nodes in graph.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3</a:t>
            </a:r>
          </a:p>
          <a:p>
            <a:pPr marL="0" indent="0">
              <a:buNone/>
            </a:pPr>
            <a:r>
              <a:rPr lang="en-IN" dirty="0" smtClean="0"/>
              <a:t>                       4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Fig 3. Adjacency list representation</a:t>
            </a:r>
          </a:p>
          <a:p>
            <a:pPr marL="0" indent="0">
              <a:buNone/>
            </a:pPr>
            <a:r>
              <a:rPr lang="en-IN" dirty="0" smtClean="0"/>
              <a:t>Space complexity :- </a:t>
            </a:r>
            <a:r>
              <a:rPr lang="en-IN" i="1" dirty="0" smtClean="0"/>
              <a:t>O(V+E), </a:t>
            </a:r>
            <a:r>
              <a:rPr lang="en-IN" dirty="0" smtClean="0"/>
              <a:t>Less copy overhead.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7114" y="3393873"/>
            <a:ext cx="616689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77116" y="3916325"/>
            <a:ext cx="616689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77116" y="4391246"/>
            <a:ext cx="616689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77115" y="4906713"/>
            <a:ext cx="616689" cy="491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77114" y="5381634"/>
            <a:ext cx="616689" cy="47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618074" y="3378601"/>
            <a:ext cx="616689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34763" y="3378601"/>
            <a:ext cx="616689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833686" y="3378601"/>
            <a:ext cx="616689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450374" y="3378601"/>
            <a:ext cx="616689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618074" y="3958075"/>
            <a:ext cx="616689" cy="433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34763" y="3958075"/>
            <a:ext cx="616689" cy="433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618074" y="4439092"/>
            <a:ext cx="616689" cy="433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34763" y="4439093"/>
            <a:ext cx="616689" cy="427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833685" y="4423143"/>
            <a:ext cx="616689" cy="443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450374" y="4423143"/>
            <a:ext cx="616689" cy="443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/</a:t>
            </a:r>
            <a:endParaRPr lang="en-IN" dirty="0"/>
          </a:p>
        </p:txBody>
      </p:sp>
      <p:cxnSp>
        <p:nvCxnSpPr>
          <p:cNvPr id="21" name="Straight Arrow Connector 20"/>
          <p:cNvCxnSpPr>
            <a:endCxn id="10" idx="1"/>
          </p:cNvCxnSpPr>
          <p:nvPr/>
        </p:nvCxnSpPr>
        <p:spPr>
          <a:xfrm flipV="1">
            <a:off x="3376901" y="3644415"/>
            <a:ext cx="1241173" cy="1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76901" y="4158111"/>
            <a:ext cx="1241173" cy="1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51985" y="4625164"/>
            <a:ext cx="1241173" cy="1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92512" y="3649731"/>
            <a:ext cx="1241173" cy="1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92511" y="4655677"/>
            <a:ext cx="1241173" cy="1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22474"/>
            <a:ext cx="10058400" cy="49154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3. Using compact-adjacency representation :-</a:t>
            </a:r>
          </a:p>
          <a:p>
            <a:pPr marL="0" indent="0">
              <a:buNone/>
            </a:pPr>
            <a:r>
              <a:rPr lang="en-IN" dirty="0" smtClean="0"/>
              <a:t>It is required to use two different arrays to store graph data.</a:t>
            </a:r>
          </a:p>
          <a:p>
            <a:pPr marL="0" indent="0">
              <a:buNone/>
            </a:pPr>
            <a:r>
              <a:rPr lang="en-IN" dirty="0" smtClean="0"/>
              <a:t>Vertices array :- Stores all the vertices of the graph.</a:t>
            </a:r>
          </a:p>
          <a:p>
            <a:pPr marL="0" indent="0">
              <a:buNone/>
            </a:pPr>
            <a:r>
              <a:rPr lang="en-IN" dirty="0" smtClean="0"/>
              <a:t>Edges array:- Each entry in this array refers to a vertex in the vertex array.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Vertices array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Edges array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Fig 4. Compact-adjacency representation</a:t>
            </a:r>
          </a:p>
          <a:p>
            <a:pPr marL="0" indent="0">
              <a:buNone/>
            </a:pPr>
            <a:r>
              <a:rPr lang="en-IN" dirty="0" smtClean="0"/>
              <a:t>Used to implement parallel algorithm in our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0289" y="3694723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52036" y="3694724"/>
            <a:ext cx="595423" cy="558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29204" y="3694724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047458" y="3694723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09131" y="3694723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863203" y="4937968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629204" y="4937968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452036" y="4937969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033780" y="4937968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197269" y="4937968"/>
            <a:ext cx="595423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5" idx="2"/>
            <a:endCxn id="16" idx="0"/>
          </p:cNvCxnSpPr>
          <p:nvPr/>
        </p:nvCxnSpPr>
        <p:spPr>
          <a:xfrm flipH="1">
            <a:off x="3160915" y="4247616"/>
            <a:ext cx="7086" cy="690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</p:cNvCxnSpPr>
          <p:nvPr/>
        </p:nvCxnSpPr>
        <p:spPr>
          <a:xfrm>
            <a:off x="3749748" y="4253022"/>
            <a:ext cx="0" cy="34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42660" y="4595497"/>
            <a:ext cx="60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4331491" y="4607989"/>
            <a:ext cx="1" cy="329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</p:cNvCxnSpPr>
          <p:nvPr/>
        </p:nvCxnSpPr>
        <p:spPr>
          <a:xfrm>
            <a:off x="4345170" y="4247616"/>
            <a:ext cx="7086" cy="171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52257" y="4418855"/>
            <a:ext cx="581497" cy="12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>
            <a:off x="4913237" y="4436752"/>
            <a:ext cx="13679" cy="501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</a:t>
            </a:r>
            <a:r>
              <a:rPr lang="en-IN" dirty="0" smtClean="0"/>
              <a:t>Bfs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86270"/>
            <a:ext cx="10058400" cy="5071730"/>
          </a:xfrm>
        </p:spPr>
        <p:txBody>
          <a:bodyPr>
            <a:normAutofit/>
          </a:bodyPr>
          <a:lstStyle/>
          <a:p>
            <a:r>
              <a:rPr lang="en-US" dirty="0"/>
              <a:t>Sequential BFS uses queue data-structure to store </a:t>
            </a:r>
            <a:r>
              <a:rPr lang="en-US" dirty="0" smtClean="0"/>
              <a:t>vertices.</a:t>
            </a:r>
          </a:p>
          <a:p>
            <a:r>
              <a:rPr lang="en-US" dirty="0" smtClean="0"/>
              <a:t>All </a:t>
            </a:r>
            <a:r>
              <a:rPr lang="en-US" dirty="0"/>
              <a:t>the to-be-processed vertices are stored inside the queue and then algorithm </a:t>
            </a:r>
            <a:r>
              <a:rPr lang="en-US" dirty="0" err="1"/>
              <a:t>dequeue</a:t>
            </a:r>
            <a:r>
              <a:rPr lang="en-US" dirty="0"/>
              <a:t> them </a:t>
            </a:r>
            <a:r>
              <a:rPr lang="en-US" dirty="0" smtClean="0"/>
              <a:t>one-by-one.</a:t>
            </a:r>
          </a:p>
          <a:p>
            <a:pPr marL="0" indent="0">
              <a:buNone/>
            </a:pPr>
            <a:r>
              <a:rPr lang="en-US" b="1" dirty="0" smtClean="0"/>
              <a:t>Pseudocode:-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 smtClean="0"/>
              <a:t>Initially set all nodes to not visited.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new queue and </a:t>
            </a:r>
            <a:r>
              <a:rPr lang="en-US" dirty="0" smtClean="0"/>
              <a:t>enqueue</a:t>
            </a:r>
            <a:r>
              <a:rPr lang="en-US" dirty="0" smtClean="0"/>
              <a:t> first node of the graph.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while( queue is not empty ) do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dequeue</a:t>
            </a:r>
            <a:r>
              <a:rPr lang="en-US" dirty="0" smtClean="0"/>
              <a:t> the first node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the node not visited yet set visited = true for that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For ( </a:t>
            </a:r>
            <a:r>
              <a:rPr lang="en-US" dirty="0" smtClean="0"/>
              <a:t>enqueue</a:t>
            </a:r>
            <a:r>
              <a:rPr lang="en-US" dirty="0" smtClean="0"/>
              <a:t> all  adjacent nodes of processed vertex.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Repeat until queue is empty.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1045</TotalTime>
  <Words>1508</Words>
  <Application>Microsoft Office PowerPoint</Application>
  <PresentationFormat>Widescreen</PresentationFormat>
  <Paragraphs>305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Wingdings</vt:lpstr>
      <vt:lpstr>Wood Type</vt:lpstr>
      <vt:lpstr>BFS graph traversal using cuda</vt:lpstr>
      <vt:lpstr>Contents</vt:lpstr>
      <vt:lpstr>Introduction</vt:lpstr>
      <vt:lpstr>What is graph traversal?</vt:lpstr>
      <vt:lpstr>What is breadth first search?</vt:lpstr>
      <vt:lpstr>How to store graph data?</vt:lpstr>
      <vt:lpstr>Continued….</vt:lpstr>
      <vt:lpstr>Continued….</vt:lpstr>
      <vt:lpstr>Sequential Bfs algorithm</vt:lpstr>
      <vt:lpstr>What is level synchronization?</vt:lpstr>
      <vt:lpstr>Input arrays </vt:lpstr>
      <vt:lpstr>Parallel BFS algorithm</vt:lpstr>
      <vt:lpstr>Algorithm explanation</vt:lpstr>
      <vt:lpstr>Program execution flowchart</vt:lpstr>
      <vt:lpstr>System description</vt:lpstr>
      <vt:lpstr>Kernel Code diagram</vt:lpstr>
      <vt:lpstr>Transferring data from host to device memory </vt:lpstr>
      <vt:lpstr>Kernel launch host code</vt:lpstr>
      <vt:lpstr>Experiment results</vt:lpstr>
      <vt:lpstr>Experiment 4.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graph traversal using cuda</dc:title>
  <dc:creator>Microsoft account</dc:creator>
  <cp:lastModifiedBy>Microsoft account</cp:lastModifiedBy>
  <cp:revision>64</cp:revision>
  <dcterms:created xsi:type="dcterms:W3CDTF">2017-12-10T05:04:56Z</dcterms:created>
  <dcterms:modified xsi:type="dcterms:W3CDTF">2017-12-10T22:30:04Z</dcterms:modified>
</cp:coreProperties>
</file>