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93" r:id="rId25"/>
    <p:sldId id="295" r:id="rId26"/>
    <p:sldId id="297" r:id="rId27"/>
    <p:sldId id="298"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6433" autoAdjust="0"/>
  </p:normalViewPr>
  <p:slideViewPr>
    <p:cSldViewPr snapToGrid="0">
      <p:cViewPr varScale="1">
        <p:scale>
          <a:sx n="110" d="100"/>
          <a:sy n="110" d="100"/>
        </p:scale>
        <p:origin x="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045AF-63F9-4EB2-9461-6A9D185B25F2}" type="datetimeFigureOut">
              <a:rPr lang="en-US" smtClean="0"/>
              <a:t>12/17/2018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86018-1765-43F7-9CE7-C4A841211391}" type="slidenum">
              <a:rPr lang="en-US" smtClean="0"/>
              <a:t>‹#›</a:t>
            </a:fld>
            <a:endParaRPr lang="en-US"/>
          </a:p>
        </p:txBody>
      </p:sp>
    </p:spTree>
    <p:extLst>
      <p:ext uri="{BB962C8B-B14F-4D97-AF65-F5344CB8AC3E}">
        <p14:creationId xmlns:p14="http://schemas.microsoft.com/office/powerpoint/2010/main" val="257183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286018-1765-43F7-9CE7-C4A841211391}" type="slidenum">
              <a:rPr lang="en-US" smtClean="0"/>
              <a:t>1</a:t>
            </a:fld>
            <a:endParaRPr lang="en-US"/>
          </a:p>
        </p:txBody>
      </p:sp>
    </p:spTree>
    <p:extLst>
      <p:ext uri="{BB962C8B-B14F-4D97-AF65-F5344CB8AC3E}">
        <p14:creationId xmlns:p14="http://schemas.microsoft.com/office/powerpoint/2010/main" val="350414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86018-1765-43F7-9CE7-C4A841211391}" type="slidenum">
              <a:rPr lang="en-US" smtClean="0"/>
              <a:t>28</a:t>
            </a:fld>
            <a:endParaRPr lang="en-US"/>
          </a:p>
        </p:txBody>
      </p:sp>
    </p:spTree>
    <p:extLst>
      <p:ext uri="{BB962C8B-B14F-4D97-AF65-F5344CB8AC3E}">
        <p14:creationId xmlns:p14="http://schemas.microsoft.com/office/powerpoint/2010/main" val="32886893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B32C7C-AEF1-49C8-8A0F-16523CA4E980}" type="datetime1">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62931-785C-4563-83A7-6C5CC15DD9AC}" type="datetime1">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6BFA51-E8C5-4307-990B-BA3B0C8CF726}" type="datetime1">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F0E4C-EB49-4D68-8784-899E29FEE460}" type="datetime1">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887742F-9261-4222-B595-DCCCB11BAC92}" type="datetime1">
              <a:rPr lang="en-US" smtClean="0"/>
              <a:t>12/17/2018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AD2332-AA3A-4AEF-9E76-2CA4CABA187D}" type="datetime1">
              <a:rPr lang="en-US" smtClean="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D102C0-BA98-454D-9C13-855CB13F3238}" type="datetime1">
              <a:rPr lang="en-US" smtClean="0"/>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DDE33F-3B2B-4EC4-9C19-6D41F180721E}" type="datetime1">
              <a:rPr lang="en-US" smtClean="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7B047-EC04-4875-A3B4-05DA4AA62551}" type="datetime1">
              <a:rPr lang="en-US" smtClean="0"/>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DC57C-2A66-489C-808C-484D82136ABF}" type="datetime1">
              <a:rPr lang="en-US" smtClean="0"/>
              <a:t>12/17/2018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8BDD-D0A0-4F76-9CFD-DEE7BF125183}" type="datetime1">
              <a:rPr lang="en-US" smtClean="0"/>
              <a:t>12/17/2018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DDE1B65-64D7-4CF6-ACD7-074D2CFAE944}" type="datetime1">
              <a:rPr lang="en-US" smtClean="0"/>
              <a:t>12/17/2018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Comparison of various image restoration filters</a:t>
            </a:r>
            <a:endParaRPr lang="en-US" sz="7200" dirty="0"/>
          </a:p>
        </p:txBody>
      </p:sp>
      <p:sp>
        <p:nvSpPr>
          <p:cNvPr id="3" name="Subtitle 2"/>
          <p:cNvSpPr>
            <a:spLocks noGrp="1"/>
          </p:cNvSpPr>
          <p:nvPr>
            <p:ph type="subTitle" idx="1"/>
          </p:nvPr>
        </p:nvSpPr>
        <p:spPr/>
        <p:txBody>
          <a:bodyPr/>
          <a:lstStyle/>
          <a:p>
            <a:r>
              <a:rPr lang="en-US" dirty="0" smtClean="0"/>
              <a:t>Hardeep Singh</a:t>
            </a:r>
          </a:p>
          <a:p>
            <a:r>
              <a:rPr lang="en-US" dirty="0" smtClean="0"/>
              <a:t>3089450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750100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Poisson noise</a:t>
            </a:r>
            <a:endParaRPr lang="en-US" dirty="0"/>
          </a:p>
        </p:txBody>
      </p:sp>
      <p:pic>
        <p:nvPicPr>
          <p:cNvPr id="6" name="Content Placeholder 5"/>
          <p:cNvPicPr>
            <a:picLocks noGrp="1" noChangeAspect="1"/>
          </p:cNvPicPr>
          <p:nvPr>
            <p:ph idx="1"/>
          </p:nvPr>
        </p:nvPicPr>
        <p:blipFill>
          <a:blip r:embed="rId2"/>
          <a:stretch>
            <a:fillRect/>
          </a:stretch>
        </p:blipFill>
        <p:spPr>
          <a:xfrm>
            <a:off x="0" y="-82378"/>
            <a:ext cx="8344930" cy="6940378"/>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CA" dirty="0"/>
              <a:t>Poisson noise is also known as shot noise</a:t>
            </a:r>
            <a:r>
              <a:rPr lang="en-CA" dirty="0" smtClean="0"/>
              <a:t>. </a:t>
            </a:r>
            <a:r>
              <a:rPr lang="en-CA" dirty="0"/>
              <a:t>It is a type of electronic noise. </a:t>
            </a:r>
            <a:endParaRPr lang="en-CA" dirty="0" smtClean="0"/>
          </a:p>
          <a:p>
            <a:pPr marL="285750" indent="-285750">
              <a:buFont typeface="Arial" panose="020B0604020202020204" pitchFamily="34" charset="0"/>
              <a:buChar char="•"/>
            </a:pPr>
            <a:r>
              <a:rPr lang="en-CA" dirty="0" smtClean="0"/>
              <a:t>In </a:t>
            </a:r>
            <a:r>
              <a:rPr lang="en-CA" dirty="0"/>
              <a:t>electronics shot noise creates from discrete nature of electric charge</a:t>
            </a:r>
            <a:r>
              <a:rPr lang="en-CA" dirty="0" smtClean="0"/>
              <a:t>.</a:t>
            </a:r>
          </a:p>
          <a:p>
            <a:pPr marL="285750" indent="-285750">
              <a:buFont typeface="Arial" panose="020B0604020202020204" pitchFamily="34" charset="0"/>
              <a:buChar char="•"/>
            </a:pPr>
            <a:r>
              <a:rPr lang="en-CA" dirty="0" smtClean="0"/>
              <a:t> </a:t>
            </a:r>
            <a:r>
              <a:rPr lang="en-CA" dirty="0"/>
              <a:t>It also generates in photon counting in optical devices, where it is attached with particle of nature. [3]</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64939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9" y="484632"/>
            <a:ext cx="11108267" cy="1609344"/>
          </a:xfrm>
        </p:spPr>
        <p:txBody>
          <a:bodyPr>
            <a:normAutofit fontScale="90000"/>
          </a:bodyPr>
          <a:lstStyle/>
          <a:p>
            <a:r>
              <a:rPr lang="en-CA" dirty="0"/>
              <a:t>		</a:t>
            </a:r>
            <a:r>
              <a:rPr lang="en-US" dirty="0"/>
              <a:t/>
            </a:r>
            <a:br>
              <a:rPr lang="en-US" dirty="0"/>
            </a:br>
            <a:r>
              <a:rPr lang="en-CA" b="1" dirty="0"/>
              <a:t>Various Image restoration filters</a:t>
            </a:r>
            <a:endParaRPr lang="en-US" dirty="0"/>
          </a:p>
        </p:txBody>
      </p:sp>
      <p:sp>
        <p:nvSpPr>
          <p:cNvPr id="3" name="Content Placeholder 2"/>
          <p:cNvSpPr>
            <a:spLocks noGrp="1"/>
          </p:cNvSpPr>
          <p:nvPr>
            <p:ph idx="1"/>
          </p:nvPr>
        </p:nvSpPr>
        <p:spPr>
          <a:xfrm>
            <a:off x="643467" y="2387600"/>
            <a:ext cx="10484781" cy="3784600"/>
          </a:xfrm>
        </p:spPr>
        <p:txBody>
          <a:bodyPr/>
          <a:lstStyle/>
          <a:p>
            <a:pPr marL="0" indent="0">
              <a:buNone/>
            </a:pPr>
            <a:r>
              <a:rPr lang="en-CA" dirty="0"/>
              <a:t>various Image restoration </a:t>
            </a:r>
            <a:r>
              <a:rPr lang="en-CA" dirty="0" smtClean="0"/>
              <a:t>filters</a:t>
            </a:r>
          </a:p>
          <a:p>
            <a:r>
              <a:rPr lang="en-CA" dirty="0" smtClean="0"/>
              <a:t>Optimal </a:t>
            </a:r>
            <a:r>
              <a:rPr lang="en-CA" dirty="0"/>
              <a:t>Wiener </a:t>
            </a:r>
            <a:r>
              <a:rPr lang="en-CA" dirty="0" smtClean="0"/>
              <a:t>filter</a:t>
            </a:r>
          </a:p>
          <a:p>
            <a:r>
              <a:rPr lang="en-CA" dirty="0" smtClean="0"/>
              <a:t>Adaptive </a:t>
            </a:r>
            <a:r>
              <a:rPr lang="en-CA" dirty="0"/>
              <a:t>Wiener </a:t>
            </a:r>
            <a:r>
              <a:rPr lang="en-CA" dirty="0" smtClean="0"/>
              <a:t>filter</a:t>
            </a:r>
          </a:p>
          <a:p>
            <a:r>
              <a:rPr lang="en-CA" dirty="0" smtClean="0"/>
              <a:t>Median filter</a:t>
            </a:r>
          </a:p>
          <a:p>
            <a:r>
              <a:rPr lang="en-CA" dirty="0" smtClean="0"/>
              <a:t>Average filter</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14893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Wiener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Wiener filter is also known as Minimum mean square error filter. </a:t>
                </a:r>
                <a:endParaRPr lang="en-CA" dirty="0" smtClean="0"/>
              </a:p>
              <a:p>
                <a:r>
                  <a:rPr lang="en-CA" dirty="0" smtClean="0"/>
                  <a:t>In </a:t>
                </a:r>
                <a:r>
                  <a:rPr lang="en-CA" dirty="0"/>
                  <a:t>this type of filter, both the degradation function &amp; statistical characteristics are incorporates noise into the restoration process. [5] </a:t>
                </a:r>
                <a:endParaRPr lang="en-CA" dirty="0" smtClean="0"/>
              </a:p>
              <a:p>
                <a:r>
                  <a:rPr lang="en-CA" dirty="0" smtClean="0"/>
                  <a:t>The </a:t>
                </a:r>
                <a:r>
                  <a:rPr lang="en-CA" dirty="0"/>
                  <a:t>main goal of this type of filter is to minimized mean square error between restored &amp; corrupted image. </a:t>
                </a:r>
                <a:endParaRPr lang="en-US" dirty="0"/>
              </a:p>
              <a:p>
                <a:pPr marL="0" indent="0" algn="ctr">
                  <a:buNone/>
                </a:pPr>
                <a:r>
                  <a:rPr lang="en-CA" i="1" dirty="0"/>
                  <a:t>e</a:t>
                </a:r>
                <a:r>
                  <a:rPr lang="en-CA" i="1" baseline="30000" dirty="0"/>
                  <a:t>2</a:t>
                </a:r>
                <a:r>
                  <a:rPr lang="en-CA" i="1" dirty="0"/>
                  <a:t> = E(f-</a:t>
                </a:r>
                <a14:m>
                  <m:oMath xmlns:m="http://schemas.openxmlformats.org/officeDocument/2006/math">
                    <m:acc>
                      <m:accPr>
                        <m:chr m:val="̂"/>
                        <m:ctrlPr>
                          <a:rPr lang="en-US" i="1">
                            <a:latin typeface="Cambria Math" panose="02040503050406030204" pitchFamily="18" charset="0"/>
                          </a:rPr>
                        </m:ctrlPr>
                      </m:accPr>
                      <m:e>
                        <m:r>
                          <a:rPr lang="en-CA" i="1">
                            <a:latin typeface="Cambria Math" panose="02040503050406030204" pitchFamily="18" charset="0"/>
                          </a:rPr>
                          <m:t>𝑓</m:t>
                        </m:r>
                      </m:e>
                    </m:acc>
                  </m:oMath>
                </a14:m>
                <a:r>
                  <a:rPr lang="en-CA" i="1" dirty="0"/>
                  <a:t>)</a:t>
                </a:r>
                <a:r>
                  <a:rPr lang="en-CA" i="1" baseline="30000" dirty="0" smtClean="0"/>
                  <a:t>2</a:t>
                </a:r>
              </a:p>
              <a:p>
                <a:r>
                  <a:rPr lang="en-CA" dirty="0"/>
                  <a:t>Where </a:t>
                </a:r>
                <a:r>
                  <a:rPr lang="en-CA" i="1" dirty="0"/>
                  <a:t>f </a:t>
                </a:r>
                <a:r>
                  <a:rPr lang="en-CA" dirty="0"/>
                  <a:t>is corrupted image &amp; </a:t>
                </a:r>
                <a14:m>
                  <m:oMath xmlns:m="http://schemas.openxmlformats.org/officeDocument/2006/math">
                    <m:acc>
                      <m:accPr>
                        <m:chr m:val="̂"/>
                        <m:ctrlPr>
                          <a:rPr lang="en-US" i="1">
                            <a:latin typeface="Cambria Math" panose="02040503050406030204" pitchFamily="18" charset="0"/>
                          </a:rPr>
                        </m:ctrlPr>
                      </m:accPr>
                      <m:e>
                        <m:r>
                          <a:rPr lang="en-CA" i="1">
                            <a:latin typeface="Cambria Math" panose="02040503050406030204" pitchFamily="18" charset="0"/>
                          </a:rPr>
                          <m:t>𝑓</m:t>
                        </m:r>
                      </m:e>
                    </m:acc>
                  </m:oMath>
                </a14:m>
                <a:r>
                  <a:rPr lang="en-CA" dirty="0"/>
                  <a:t> is restored image &amp; </a:t>
                </a:r>
                <a:r>
                  <a:rPr lang="en-CA" i="1" dirty="0"/>
                  <a:t>E</a:t>
                </a:r>
                <a:r>
                  <a:rPr lang="en-CA" dirty="0"/>
                  <a:t>(.) is the expected value of the argument. Let noise and the image are uncorrelated. </a:t>
                </a:r>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549112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Wiener filter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093976"/>
                <a:ext cx="10058400" cy="4050792"/>
              </a:xfrm>
            </p:spPr>
            <p:txBody>
              <a:bodyPr/>
              <a:lstStyle/>
              <a:p>
                <a:r>
                  <a:rPr lang="en-CA" dirty="0"/>
                  <a:t>Expression for minimum of the error function &amp; Wiener </a:t>
                </a:r>
                <a:r>
                  <a:rPr lang="en-CA" dirty="0" smtClean="0"/>
                  <a:t>filter</a:t>
                </a:r>
              </a:p>
              <a:p>
                <a:pPr marL="0" indent="0" algn="ctr">
                  <a:buNone/>
                </a:pPr>
                <a14:m>
                  <m:oMath xmlns:m="http://schemas.openxmlformats.org/officeDocument/2006/math">
                    <m:acc>
                      <m:accPr>
                        <m:chr m:val="̂"/>
                        <m:ctrlPr>
                          <a:rPr lang="en-US" i="1">
                            <a:latin typeface="Cambria Math" panose="02040503050406030204" pitchFamily="18" charset="0"/>
                          </a:rPr>
                        </m:ctrlPr>
                      </m:accPr>
                      <m:e>
                        <m:r>
                          <a:rPr lang="en-CA" i="1">
                            <a:latin typeface="Cambria Math" panose="02040503050406030204" pitchFamily="18" charset="0"/>
                          </a:rPr>
                          <m:t>𝐹</m:t>
                        </m:r>
                      </m:e>
                    </m:acc>
                  </m:oMath>
                </a14:m>
                <a:r>
                  <a:rPr lang="en-CA" i="1" dirty="0"/>
                  <a:t>(u, v) </a:t>
                </a:r>
                <a:r>
                  <a:rPr lang="en-CA" dirty="0"/>
                  <a:t> =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CA" i="1">
                                    <a:latin typeface="Cambria Math" panose="02040503050406030204" pitchFamily="18" charset="0"/>
                                  </a:rPr>
                                  <m:t>𝐻</m:t>
                                </m:r>
                              </m:e>
                              <m:sup>
                                <m:r>
                                  <a:rPr lang="en-CA" i="1">
                                    <a:latin typeface="Cambria Math" panose="02040503050406030204" pitchFamily="18" charset="0"/>
                                  </a:rPr>
                                  <m:t>∗</m:t>
                                </m:r>
                              </m:sup>
                            </m:sSup>
                            <m:r>
                              <a:rPr lang="en-CA" i="1">
                                <a:latin typeface="Cambria Math" panose="02040503050406030204" pitchFamily="18" charset="0"/>
                              </a:rPr>
                              <m:t> </m:t>
                            </m:r>
                            <m:d>
                              <m:dPr>
                                <m:ctrlPr>
                                  <a:rPr lang="en-US" i="1">
                                    <a:latin typeface="Cambria Math" panose="02040503050406030204" pitchFamily="18" charset="0"/>
                                  </a:rPr>
                                </m:ctrlPr>
                              </m:dPr>
                              <m:e>
                                <m:r>
                                  <a:rPr lang="en-CA" i="1">
                                    <a:latin typeface="Cambria Math" panose="02040503050406030204" pitchFamily="18" charset="0"/>
                                  </a:rPr>
                                  <m:t>𝑢</m:t>
                                </m:r>
                                <m:r>
                                  <a:rPr lang="en-CA" i="1">
                                    <a:latin typeface="Cambria Math" panose="02040503050406030204" pitchFamily="18" charset="0"/>
                                  </a:rPr>
                                  <m:t>, </m:t>
                                </m:r>
                                <m:r>
                                  <a:rPr lang="en-CA" i="1">
                                    <a:latin typeface="Cambria Math" panose="02040503050406030204" pitchFamily="18" charset="0"/>
                                  </a:rPr>
                                  <m:t>𝑣</m:t>
                                </m:r>
                              </m:e>
                            </m:d>
                          </m:num>
                          <m:den>
                            <m:r>
                              <a:rPr lang="en-CA" i="1">
                                <a:latin typeface="Cambria Math" panose="02040503050406030204" pitchFamily="18" charset="0"/>
                              </a:rPr>
                              <m:t>| </m:t>
                            </m:r>
                            <m:r>
                              <a:rPr lang="en-CA" i="1">
                                <a:latin typeface="Cambria Math" panose="02040503050406030204" pitchFamily="18" charset="0"/>
                              </a:rPr>
                              <m:t>𝐻</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CA" i="1">
                                        <a:latin typeface="Cambria Math" panose="02040503050406030204" pitchFamily="18" charset="0"/>
                                      </a:rPr>
                                      <m:t>𝑢</m:t>
                                    </m:r>
                                    <m:r>
                                      <a:rPr lang="en-CA" i="1">
                                        <a:latin typeface="Cambria Math" panose="02040503050406030204" pitchFamily="18" charset="0"/>
                                      </a:rPr>
                                      <m:t>,</m:t>
                                    </m:r>
                                    <m:r>
                                      <a:rPr lang="en-CA" i="1">
                                        <a:latin typeface="Cambria Math" panose="02040503050406030204" pitchFamily="18" charset="0"/>
                                      </a:rPr>
                                      <m:t>𝑣</m:t>
                                    </m:r>
                                  </m:e>
                                </m:d>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𝑆</m:t>
                                </m:r>
                              </m:e>
                              <m:sub>
                                <m:r>
                                  <a:rPr lang="en-CA">
                                    <a:latin typeface="Cambria Math" panose="02040503050406030204" pitchFamily="18" charset="0"/>
                                  </a:rPr>
                                  <m:t>ɳ</m:t>
                                </m:r>
                              </m:sub>
                            </m:sSub>
                            <m:r>
                              <a:rPr lang="en-CA" i="1">
                                <a:latin typeface="Cambria Math" panose="02040503050406030204" pitchFamily="18" charset="0"/>
                              </a:rPr>
                              <m:t>(</m:t>
                            </m:r>
                            <m:r>
                              <a:rPr lang="en-CA" i="1">
                                <a:latin typeface="Cambria Math" panose="02040503050406030204" pitchFamily="18" charset="0"/>
                              </a:rPr>
                              <m:t>𝑢</m:t>
                            </m:r>
                            <m:r>
                              <a:rPr lang="en-CA" i="1">
                                <a:latin typeface="Cambria Math" panose="02040503050406030204" pitchFamily="18" charset="0"/>
                              </a:rPr>
                              <m:t>,</m:t>
                            </m:r>
                            <m:r>
                              <a:rPr lang="en-CA" i="1">
                                <a:latin typeface="Cambria Math" panose="02040503050406030204" pitchFamily="18" charset="0"/>
                              </a:rPr>
                              <m:t>𝑣</m:t>
                            </m:r>
                            <m:r>
                              <a:rPr lang="en-CA" i="1">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𝑆</m:t>
                                </m:r>
                              </m:e>
                              <m:sub>
                                <m:r>
                                  <a:rPr lang="en-CA" i="1">
                                    <a:latin typeface="Cambria Math" panose="02040503050406030204" pitchFamily="18" charset="0"/>
                                  </a:rPr>
                                  <m:t>𝑓</m:t>
                                </m:r>
                              </m:sub>
                            </m:sSub>
                            <m:r>
                              <a:rPr lang="en-CA" i="1">
                                <a:latin typeface="Cambria Math" panose="02040503050406030204" pitchFamily="18" charset="0"/>
                              </a:rPr>
                              <m:t>(</m:t>
                            </m:r>
                            <m:r>
                              <a:rPr lang="en-CA" i="1">
                                <a:latin typeface="Cambria Math" panose="02040503050406030204" pitchFamily="18" charset="0"/>
                              </a:rPr>
                              <m:t>𝑢</m:t>
                            </m:r>
                            <m:r>
                              <a:rPr lang="en-CA" i="1">
                                <a:latin typeface="Cambria Math" panose="02040503050406030204" pitchFamily="18" charset="0"/>
                              </a:rPr>
                              <m:t>,</m:t>
                            </m:r>
                            <m:r>
                              <a:rPr lang="en-CA" i="1">
                                <a:latin typeface="Cambria Math" panose="02040503050406030204" pitchFamily="18" charset="0"/>
                              </a:rPr>
                              <m:t>𝑣</m:t>
                            </m:r>
                            <m:r>
                              <a:rPr lang="en-CA" i="1">
                                <a:latin typeface="Cambria Math" panose="02040503050406030204" pitchFamily="18" charset="0"/>
                              </a:rPr>
                              <m:t>)</m:t>
                            </m:r>
                          </m:den>
                        </m:f>
                      </m:e>
                    </m:d>
                    <m:r>
                      <a:rPr lang="en-CA" i="1">
                        <a:latin typeface="Cambria Math" panose="02040503050406030204" pitchFamily="18" charset="0"/>
                      </a:rPr>
                      <m:t>𝐺</m:t>
                    </m:r>
                    <m:r>
                      <a:rPr lang="en-CA" i="1">
                        <a:latin typeface="Cambria Math" panose="02040503050406030204" pitchFamily="18" charset="0"/>
                      </a:rPr>
                      <m:t>(</m:t>
                    </m:r>
                    <m:r>
                      <a:rPr lang="en-CA" i="1">
                        <a:latin typeface="Cambria Math" panose="02040503050406030204" pitchFamily="18" charset="0"/>
                      </a:rPr>
                      <m:t>𝑢</m:t>
                    </m:r>
                    <m:r>
                      <a:rPr lang="en-CA" i="1">
                        <a:latin typeface="Cambria Math" panose="02040503050406030204" pitchFamily="18" charset="0"/>
                      </a:rPr>
                      <m:t>,</m:t>
                    </m:r>
                    <m:r>
                      <a:rPr lang="en-CA" i="1">
                        <a:latin typeface="Cambria Math" panose="02040503050406030204" pitchFamily="18" charset="0"/>
                      </a:rPr>
                      <m:t>𝑣</m:t>
                    </m:r>
                    <m:r>
                      <a:rPr lang="en-CA" i="1">
                        <a:latin typeface="Cambria Math" panose="02040503050406030204" pitchFamily="18" charset="0"/>
                      </a:rPr>
                      <m:t>)</m:t>
                    </m:r>
                  </m:oMath>
                </a14:m>
                <a:r>
                  <a:rPr lang="en-CA" dirty="0"/>
                  <a:t> </a:t>
                </a:r>
                <a:endParaRPr lang="en-CA" dirty="0" smtClean="0"/>
              </a:p>
              <a:p>
                <a:pPr marL="0" indent="0">
                  <a:buNone/>
                </a:pPr>
                <a:r>
                  <a:rPr lang="en-CA" dirty="0" smtClean="0"/>
                  <a:t>  </a:t>
                </a:r>
                <a:r>
                  <a:rPr lang="en-CA" dirty="0"/>
                  <a:t>Here, </a:t>
                </a:r>
                <a:r>
                  <a:rPr lang="en-CA" i="1" dirty="0"/>
                  <a:t>H(</a:t>
                </a:r>
                <a:r>
                  <a:rPr lang="en-CA" i="1" dirty="0" err="1"/>
                  <a:t>u,v</a:t>
                </a:r>
                <a:r>
                  <a:rPr lang="en-CA" i="1" dirty="0"/>
                  <a:t>) </a:t>
                </a:r>
                <a:r>
                  <a:rPr lang="en-CA" dirty="0"/>
                  <a:t>= degradation function</a:t>
                </a:r>
                <a:endParaRPr lang="en-US" dirty="0"/>
              </a:p>
              <a:p>
                <a:pPr marL="0" indent="0">
                  <a:buNone/>
                </a:pPr>
                <a:r>
                  <a:rPr lang="en-CA" dirty="0"/>
                  <a:t>                    </a:t>
                </a:r>
                <a:r>
                  <a:rPr lang="en-CA" i="1" dirty="0"/>
                  <a:t>H</a:t>
                </a:r>
                <a:r>
                  <a:rPr lang="en-CA" i="1" baseline="30000" dirty="0"/>
                  <a:t>*</a:t>
                </a:r>
                <a:r>
                  <a:rPr lang="en-CA" i="1" dirty="0"/>
                  <a:t>(</a:t>
                </a:r>
                <a:r>
                  <a:rPr lang="en-CA" i="1" dirty="0" err="1"/>
                  <a:t>u,v</a:t>
                </a:r>
                <a:r>
                  <a:rPr lang="en-CA" i="1" dirty="0"/>
                  <a:t>) </a:t>
                </a:r>
                <a:r>
                  <a:rPr lang="en-CA" dirty="0"/>
                  <a:t>= Complex conjugate of </a:t>
                </a:r>
                <a:r>
                  <a:rPr lang="en-CA" i="1" dirty="0"/>
                  <a:t>H(</a:t>
                </a:r>
                <a:r>
                  <a:rPr lang="en-CA" i="1" dirty="0" err="1"/>
                  <a:t>u,v</a:t>
                </a:r>
                <a:r>
                  <a:rPr lang="en-CA" i="1" dirty="0"/>
                  <a:t>)</a:t>
                </a:r>
                <a:endParaRPr lang="en-US" dirty="0"/>
              </a:p>
              <a:p>
                <a:pPr marL="0" indent="0">
                  <a:buNone/>
                </a:pPr>
                <a:r>
                  <a:rPr lang="en-CA" i="1" dirty="0"/>
                  <a:t>                   |H(</a:t>
                </a:r>
                <a:r>
                  <a:rPr lang="en-CA" i="1" dirty="0" err="1"/>
                  <a:t>u,v</a:t>
                </a:r>
                <a:r>
                  <a:rPr lang="en-CA" i="1" dirty="0"/>
                  <a:t>)|</a:t>
                </a:r>
                <a:r>
                  <a:rPr lang="en-CA" i="1" baseline="30000" dirty="0"/>
                  <a:t>2 </a:t>
                </a:r>
                <a:r>
                  <a:rPr lang="en-CA" dirty="0"/>
                  <a:t>= </a:t>
                </a:r>
                <a:r>
                  <a:rPr lang="en-CA" i="1" dirty="0"/>
                  <a:t>H</a:t>
                </a:r>
                <a:r>
                  <a:rPr lang="en-CA" i="1" baseline="30000" dirty="0"/>
                  <a:t>*</a:t>
                </a:r>
                <a:r>
                  <a:rPr lang="en-CA" i="1" dirty="0"/>
                  <a:t>(</a:t>
                </a:r>
                <a:r>
                  <a:rPr lang="en-CA" i="1" dirty="0" err="1"/>
                  <a:t>u,v</a:t>
                </a:r>
                <a:r>
                  <a:rPr lang="en-CA" i="1" dirty="0"/>
                  <a:t>). H(</a:t>
                </a:r>
                <a:r>
                  <a:rPr lang="en-CA" i="1" dirty="0" err="1"/>
                  <a:t>u,v</a:t>
                </a:r>
                <a:r>
                  <a:rPr lang="en-CA" i="1" dirty="0"/>
                  <a:t>)</a:t>
                </a:r>
                <a:endParaRPr lang="en-US" dirty="0"/>
              </a:p>
              <a:p>
                <a:pPr marL="0" indent="0">
                  <a:buNone/>
                </a:pPr>
                <a:r>
                  <a:rPr lang="en-CA" i="1" dirty="0" smtClean="0"/>
                  <a:t>                   </a:t>
                </a:r>
                <a:r>
                  <a:rPr lang="en-CA" i="1" dirty="0" err="1" smtClean="0"/>
                  <a:t>S</a:t>
                </a:r>
                <a:r>
                  <a:rPr lang="en-CA" baseline="-25000" dirty="0" err="1" smtClean="0"/>
                  <a:t>ɳ</a:t>
                </a:r>
                <a:r>
                  <a:rPr lang="en-CA" baseline="-25000" dirty="0" smtClean="0"/>
                  <a:t> </a:t>
                </a:r>
                <a:r>
                  <a:rPr lang="en-CA" i="1" dirty="0"/>
                  <a:t>(</a:t>
                </a:r>
                <a:r>
                  <a:rPr lang="en-CA" i="1" dirty="0" err="1"/>
                  <a:t>u,v</a:t>
                </a:r>
                <a:r>
                  <a:rPr lang="en-CA" i="1" dirty="0"/>
                  <a:t>)</a:t>
                </a:r>
                <a:r>
                  <a:rPr lang="en-CA" dirty="0"/>
                  <a:t> = </a:t>
                </a:r>
                <a:r>
                  <a:rPr lang="en-CA" i="1" dirty="0"/>
                  <a:t>|N(u, v)|</a:t>
                </a:r>
                <a:r>
                  <a:rPr lang="en-CA" i="1" baseline="30000" dirty="0"/>
                  <a:t>2</a:t>
                </a:r>
                <a:r>
                  <a:rPr lang="en-CA" i="1" dirty="0"/>
                  <a:t> </a:t>
                </a:r>
                <a:r>
                  <a:rPr lang="en-CA" dirty="0"/>
                  <a:t>= Power Spectrum of the noise</a:t>
                </a:r>
                <a:endParaRPr lang="en-US" dirty="0"/>
              </a:p>
              <a:p>
                <a:pPr marL="0" indent="0">
                  <a:buNone/>
                </a:pPr>
                <a:r>
                  <a:rPr lang="en-CA" dirty="0"/>
                  <a:t>                  </a:t>
                </a:r>
                <a:r>
                  <a:rPr lang="en-CA" i="1" dirty="0"/>
                  <a:t> S</a:t>
                </a:r>
                <a:r>
                  <a:rPr lang="en-CA" baseline="-25000" dirty="0"/>
                  <a:t>f </a:t>
                </a:r>
                <a:r>
                  <a:rPr lang="en-CA" i="1" dirty="0"/>
                  <a:t>(</a:t>
                </a:r>
                <a:r>
                  <a:rPr lang="en-CA" i="1" dirty="0" err="1"/>
                  <a:t>u,v</a:t>
                </a:r>
                <a:r>
                  <a:rPr lang="en-CA" i="1" dirty="0"/>
                  <a:t>)</a:t>
                </a:r>
                <a:r>
                  <a:rPr lang="en-CA" dirty="0"/>
                  <a:t> = </a:t>
                </a:r>
                <a:r>
                  <a:rPr lang="en-CA" i="1" dirty="0"/>
                  <a:t>|F(u, v)|</a:t>
                </a:r>
                <a:r>
                  <a:rPr lang="en-CA" i="1" baseline="30000" dirty="0"/>
                  <a:t>2</a:t>
                </a:r>
                <a:r>
                  <a:rPr lang="en-CA" i="1" dirty="0"/>
                  <a:t> </a:t>
                </a:r>
                <a:r>
                  <a:rPr lang="en-CA" dirty="0"/>
                  <a:t>= Power Spectrum of the </a:t>
                </a:r>
                <a:r>
                  <a:rPr lang="en-CA" dirty="0" err="1"/>
                  <a:t>undegraded</a:t>
                </a:r>
                <a:r>
                  <a:rPr lang="en-CA" dirty="0"/>
                  <a:t> image</a:t>
                </a:r>
                <a:endParaRPr lang="en-US" dirty="0"/>
              </a:p>
              <a:p>
                <a:r>
                  <a:rPr lang="en-CA" dirty="0" smtClean="0"/>
                  <a:t> </a:t>
                </a:r>
                <a:r>
                  <a:rPr lang="en-CA" dirty="0"/>
                  <a:t>Wiener filter doesn’t have the same problem like Inverse filter with zeroes in the degradation function, unless entire denominator is zero.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093976"/>
                <a:ext cx="10058400" cy="4050792"/>
              </a:xfrm>
              <a:blipFill rotWithShape="0">
                <a:blip r:embed="rId2"/>
                <a:stretch>
                  <a:fillRect l="-303" t="-1657" b="-4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588524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pic>
        <p:nvPicPr>
          <p:cNvPr id="24" name="Content Placeholder 23"/>
          <p:cNvPicPr>
            <a:picLocks noGrp="1" noChangeAspect="1"/>
          </p:cNvPicPr>
          <p:nvPr>
            <p:ph idx="1"/>
          </p:nvPr>
        </p:nvPicPr>
        <p:blipFill>
          <a:blip r:embed="rId2"/>
          <a:stretch>
            <a:fillRect/>
          </a:stretch>
        </p:blipFill>
        <p:spPr>
          <a:xfrm>
            <a:off x="914399" y="158537"/>
            <a:ext cx="6807201" cy="6479372"/>
          </a:xfrm>
          <a:prstGeom prst="rect">
            <a:avLst/>
          </a:prstGeom>
        </p:spPr>
      </p:pic>
      <p:sp>
        <p:nvSpPr>
          <p:cNvPr id="4" name="Text Placeholder 3"/>
          <p:cNvSpPr>
            <a:spLocks noGrp="1"/>
          </p:cNvSpPr>
          <p:nvPr>
            <p:ph type="body" sz="half" idx="2"/>
          </p:nvPr>
        </p:nvSpPr>
        <p:spPr/>
        <p:txBody>
          <a:bodyPr/>
          <a:lstStyle/>
          <a:p>
            <a:r>
              <a:rPr lang="en-CA" i="1" dirty="0"/>
              <a:t>Flow chart of using FFT in frequency domain to write mat lab </a:t>
            </a:r>
            <a:r>
              <a:rPr lang="en-CA" i="1" dirty="0" smtClean="0"/>
              <a:t>code</a:t>
            </a:r>
          </a:p>
          <a:p>
            <a:endParaRPr lang="en-CA" i="1" dirty="0"/>
          </a:p>
          <a:p>
            <a:endParaRPr lang="en-US" b="1"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870218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wiener filter</a:t>
            </a:r>
            <a:endParaRPr lang="en-US" dirty="0"/>
          </a:p>
        </p:txBody>
      </p:sp>
      <p:sp>
        <p:nvSpPr>
          <p:cNvPr id="3" name="Content Placeholder 2"/>
          <p:cNvSpPr>
            <a:spLocks noGrp="1"/>
          </p:cNvSpPr>
          <p:nvPr>
            <p:ph idx="1"/>
          </p:nvPr>
        </p:nvSpPr>
        <p:spPr/>
        <p:txBody>
          <a:bodyPr/>
          <a:lstStyle/>
          <a:p>
            <a:r>
              <a:rPr lang="en-CA" dirty="0" smtClean="0"/>
              <a:t>It </a:t>
            </a:r>
            <a:r>
              <a:rPr lang="en-CA" dirty="0"/>
              <a:t>is a type of linear filter. </a:t>
            </a:r>
            <a:endParaRPr lang="en-CA" dirty="0" smtClean="0"/>
          </a:p>
          <a:p>
            <a:r>
              <a:rPr lang="en-CA" dirty="0" smtClean="0"/>
              <a:t>In </a:t>
            </a:r>
            <a:r>
              <a:rPr lang="en-CA" dirty="0"/>
              <a:t>this type of filter, Wiener filter can be applied adaptively. </a:t>
            </a:r>
            <a:endParaRPr lang="en-CA" dirty="0" smtClean="0"/>
          </a:p>
          <a:p>
            <a:r>
              <a:rPr lang="en-CA" dirty="0" smtClean="0"/>
              <a:t>It </a:t>
            </a:r>
            <a:r>
              <a:rPr lang="en-CA" dirty="0"/>
              <a:t>generates better results than basic Wiener filter. It preserves edges &amp; high frequency parts of the images. </a:t>
            </a:r>
            <a:endParaRPr lang="en-CA" dirty="0" smtClean="0"/>
          </a:p>
          <a:p>
            <a:r>
              <a:rPr lang="en-CA" dirty="0" smtClean="0"/>
              <a:t>Adaptive Wiener </a:t>
            </a:r>
            <a:r>
              <a:rPr lang="en-CA" dirty="0"/>
              <a:t>filter performs great amount of image smoothing where variance is small between corrupted &amp; restored image</a:t>
            </a:r>
            <a:r>
              <a:rPr lang="en-CA" dirty="0" smtClean="0"/>
              <a:t>.</a:t>
            </a:r>
          </a:p>
          <a:p>
            <a:r>
              <a:rPr lang="en-CA" dirty="0" smtClean="0"/>
              <a:t> </a:t>
            </a:r>
            <a:r>
              <a:rPr lang="en-CA" dirty="0"/>
              <a:t>We have used Wiener2 function from Mat lab to implement it.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716365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filter</a:t>
            </a:r>
            <a:endParaRPr lang="en-US" dirty="0"/>
          </a:p>
        </p:txBody>
      </p:sp>
      <p:sp>
        <p:nvSpPr>
          <p:cNvPr id="3" name="Content Placeholder 2"/>
          <p:cNvSpPr>
            <a:spLocks noGrp="1"/>
          </p:cNvSpPr>
          <p:nvPr>
            <p:ph idx="1"/>
          </p:nvPr>
        </p:nvSpPr>
        <p:spPr/>
        <p:txBody>
          <a:bodyPr>
            <a:normAutofit fontScale="92500" lnSpcReduction="20000"/>
          </a:bodyPr>
          <a:lstStyle/>
          <a:p>
            <a:r>
              <a:rPr lang="en-CA" dirty="0"/>
              <a:t>Median filter is one of the powerful filter to remove Salt and pepper noise from the images. </a:t>
            </a:r>
            <a:endParaRPr lang="en-CA" dirty="0" smtClean="0"/>
          </a:p>
          <a:p>
            <a:r>
              <a:rPr lang="en-CA" dirty="0" smtClean="0"/>
              <a:t>It </a:t>
            </a:r>
            <a:r>
              <a:rPr lang="en-CA" dirty="0"/>
              <a:t>is very useful in removing noise from the corrupted image while preserving edges of the images. </a:t>
            </a:r>
            <a:endParaRPr lang="en-CA" dirty="0" smtClean="0"/>
          </a:p>
          <a:p>
            <a:r>
              <a:rPr lang="en-CA" dirty="0" smtClean="0"/>
              <a:t>The </a:t>
            </a:r>
            <a:r>
              <a:rPr lang="en-CA" dirty="0"/>
              <a:t>core criteria for this type of filter works as </a:t>
            </a:r>
            <a:r>
              <a:rPr lang="en-CA" dirty="0" smtClean="0"/>
              <a:t>follows,:</a:t>
            </a:r>
          </a:p>
          <a:p>
            <a:r>
              <a:rPr lang="en-CA" dirty="0" smtClean="0"/>
              <a:t>window slides </a:t>
            </a:r>
            <a:r>
              <a:rPr lang="en-CA" dirty="0"/>
              <a:t>through whole of the corrupted image pixel by pixel &amp; replace every pixel value with the median of its neighbouring pixels. </a:t>
            </a:r>
            <a:endParaRPr lang="en-CA" dirty="0" smtClean="0"/>
          </a:p>
          <a:p>
            <a:r>
              <a:rPr lang="en-CA" dirty="0"/>
              <a:t>Mathematically, it is one of the simplest filter to understand &amp; implement.</a:t>
            </a:r>
          </a:p>
          <a:p>
            <a:r>
              <a:rPr lang="en-CA" dirty="0"/>
              <a:t>Neighbourhood size can be defined &amp; overall it is known as window, which slides over all of the Image &amp; change pixel values. </a:t>
            </a:r>
          </a:p>
          <a:p>
            <a:r>
              <a:rPr lang="en-CA" dirty="0"/>
              <a:t>All the pixel values are calculated &amp; then values are sorted. Once sorted, middle value of the window is replaced. </a:t>
            </a:r>
          </a:p>
          <a:p>
            <a:r>
              <a:rPr lang="en-US" dirty="0" smtClean="0"/>
              <a:t>It is a slow filter.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001749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9848" y="2121407"/>
            <a:ext cx="10058400" cy="4516501"/>
          </a:xfrm>
        </p:spPr>
        <p:txBody>
          <a:bodyPr/>
          <a:lstStyle/>
          <a:p>
            <a:r>
              <a:rPr lang="en-CA" dirty="0"/>
              <a:t>Suppose there is 6x6 input image. We will use 3x3 window size to replace one of the pixel value of given image.</a:t>
            </a:r>
            <a:endParaRPr lang="en-US" dirty="0"/>
          </a:p>
          <a:p>
            <a:r>
              <a:rPr lang="en-CA" dirty="0"/>
              <a:t>We will replace circled pixel value with the median of the window 3x3.</a:t>
            </a:r>
            <a:endParaRPr lang="en-US" dirty="0"/>
          </a:p>
          <a:p>
            <a:r>
              <a:rPr lang="en-CA" dirty="0"/>
              <a:t>Input window: 1, 4, </a:t>
            </a:r>
            <a:r>
              <a:rPr lang="en-CA" dirty="0" smtClean="0"/>
              <a:t>0,2,2,4,1,0,1</a:t>
            </a:r>
            <a:endParaRPr lang="en-US" dirty="0"/>
          </a:p>
          <a:p>
            <a:r>
              <a:rPr lang="en-CA" dirty="0"/>
              <a:t>Sorted :-   0,0,1,1,1,2,2,4,4</a:t>
            </a:r>
            <a:endParaRPr lang="en-US" dirty="0"/>
          </a:p>
          <a:p>
            <a:r>
              <a:rPr lang="en-CA" dirty="0"/>
              <a:t>Median of sorted input is 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95121526"/>
              </p:ext>
            </p:extLst>
          </p:nvPr>
        </p:nvGraphicFramePr>
        <p:xfrm>
          <a:off x="4070350" y="4678105"/>
          <a:ext cx="1657350" cy="1387135"/>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28600">
                  <a:extLst>
                    <a:ext uri="{9D8B030D-6E8A-4147-A177-3AD203B41FA5}">
                      <a16:colId xmlns="" xmlns:a16="http://schemas.microsoft.com/office/drawing/2014/main" val="20005"/>
                    </a:ext>
                  </a:extLst>
                </a:gridCol>
              </a:tblGrid>
              <a:tr h="0">
                <a:tc>
                  <a:txBody>
                    <a:bodyPr/>
                    <a:lstStyle/>
                    <a:p>
                      <a:pPr marL="0" marR="0" algn="just">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24572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6" name="Rectangle 5"/>
          <p:cNvSpPr/>
          <p:nvPr/>
        </p:nvSpPr>
        <p:spPr>
          <a:xfrm>
            <a:off x="4024123" y="4628699"/>
            <a:ext cx="952500" cy="7334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p:nvPr/>
        </p:nvSpPr>
        <p:spPr>
          <a:xfrm>
            <a:off x="4343210" y="4847773"/>
            <a:ext cx="314325" cy="2952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4"/>
          <p:cNvSpPr>
            <a:spLocks noChangeArrowheads="1"/>
          </p:cNvSpPr>
          <p:nvPr/>
        </p:nvSpPr>
        <p:spPr bwMode="auto">
          <a:xfrm>
            <a:off x="5727700" y="3919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39875" algn="l"/>
              </a:tabLst>
              <a:defRPr>
                <a:solidFill>
                  <a:schemeClr val="tx1"/>
                </a:solidFill>
                <a:latin typeface="Arial" panose="020B0604020202020204" pitchFamily="34" charset="0"/>
              </a:defRPr>
            </a:lvl1pPr>
            <a:lvl2pPr eaLnBrk="0" fontAlgn="base" hangingPunct="0">
              <a:spcBef>
                <a:spcPct val="0"/>
              </a:spcBef>
              <a:spcAft>
                <a:spcPct val="0"/>
              </a:spcAft>
              <a:tabLst>
                <a:tab pos="1539875" algn="l"/>
              </a:tabLst>
              <a:defRPr>
                <a:solidFill>
                  <a:schemeClr val="tx1"/>
                </a:solidFill>
                <a:latin typeface="Arial" panose="020B0604020202020204" pitchFamily="34" charset="0"/>
              </a:defRPr>
            </a:lvl2pPr>
            <a:lvl3pPr eaLnBrk="0" fontAlgn="base" hangingPunct="0">
              <a:spcBef>
                <a:spcPct val="0"/>
              </a:spcBef>
              <a:spcAft>
                <a:spcPct val="0"/>
              </a:spcAft>
              <a:tabLst>
                <a:tab pos="1539875" algn="l"/>
              </a:tabLst>
              <a:defRPr>
                <a:solidFill>
                  <a:schemeClr val="tx1"/>
                </a:solidFill>
                <a:latin typeface="Arial" panose="020B0604020202020204" pitchFamily="34" charset="0"/>
              </a:defRPr>
            </a:lvl3pPr>
            <a:lvl4pPr eaLnBrk="0" fontAlgn="base" hangingPunct="0">
              <a:spcBef>
                <a:spcPct val="0"/>
              </a:spcBef>
              <a:spcAft>
                <a:spcPct val="0"/>
              </a:spcAft>
              <a:tabLst>
                <a:tab pos="1539875" algn="l"/>
              </a:tabLst>
              <a:defRPr>
                <a:solidFill>
                  <a:schemeClr val="tx1"/>
                </a:solidFill>
                <a:latin typeface="Arial" panose="020B0604020202020204" pitchFamily="34" charset="0"/>
              </a:defRPr>
            </a:lvl4pPr>
            <a:lvl5pPr eaLnBrk="0" fontAlgn="base" hangingPunct="0">
              <a:spcBef>
                <a:spcPct val="0"/>
              </a:spcBef>
              <a:spcAft>
                <a:spcPct val="0"/>
              </a:spcAft>
              <a:tabLst>
                <a:tab pos="1539875" algn="l"/>
              </a:tabLst>
              <a:defRPr>
                <a:solidFill>
                  <a:schemeClr val="tx1"/>
                </a:solidFill>
                <a:latin typeface="Arial" panose="020B0604020202020204" pitchFamily="34" charset="0"/>
              </a:defRPr>
            </a:lvl5pPr>
            <a:lvl6pPr eaLnBrk="0" fontAlgn="base" hangingPunct="0">
              <a:spcBef>
                <a:spcPct val="0"/>
              </a:spcBef>
              <a:spcAft>
                <a:spcPct val="0"/>
              </a:spcAft>
              <a:tabLst>
                <a:tab pos="1539875" algn="l"/>
              </a:tabLst>
              <a:defRPr>
                <a:solidFill>
                  <a:schemeClr val="tx1"/>
                </a:solidFill>
                <a:latin typeface="Arial" panose="020B0604020202020204" pitchFamily="34" charset="0"/>
              </a:defRPr>
            </a:lvl6pPr>
            <a:lvl7pPr eaLnBrk="0" fontAlgn="base" hangingPunct="0">
              <a:spcBef>
                <a:spcPct val="0"/>
              </a:spcBef>
              <a:spcAft>
                <a:spcPct val="0"/>
              </a:spcAft>
              <a:tabLst>
                <a:tab pos="1539875" algn="l"/>
              </a:tabLst>
              <a:defRPr>
                <a:solidFill>
                  <a:schemeClr val="tx1"/>
                </a:solidFill>
                <a:latin typeface="Arial" panose="020B0604020202020204" pitchFamily="34" charset="0"/>
              </a:defRPr>
            </a:lvl7pPr>
            <a:lvl8pPr eaLnBrk="0" fontAlgn="base" hangingPunct="0">
              <a:spcBef>
                <a:spcPct val="0"/>
              </a:spcBef>
              <a:spcAft>
                <a:spcPct val="0"/>
              </a:spcAft>
              <a:tabLst>
                <a:tab pos="1539875" algn="l"/>
              </a:tabLst>
              <a:defRPr>
                <a:solidFill>
                  <a:schemeClr val="tx1"/>
                </a:solidFill>
                <a:latin typeface="Arial" panose="020B0604020202020204" pitchFamily="34" charset="0"/>
              </a:defRPr>
            </a:lvl8pPr>
            <a:lvl9pPr eaLnBrk="0" fontAlgn="base" hangingPunct="0">
              <a:spcBef>
                <a:spcPct val="0"/>
              </a:spcBef>
              <a:spcAft>
                <a:spcPct val="0"/>
              </a:spcAft>
              <a:tabLst>
                <a:tab pos="1539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39875" algn="l"/>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5270500" y="391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5251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contd</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9205331"/>
              </p:ext>
            </p:extLst>
          </p:nvPr>
        </p:nvGraphicFramePr>
        <p:xfrm>
          <a:off x="2836476" y="2382544"/>
          <a:ext cx="1714500" cy="1369698"/>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tblGrid>
              <a:tr h="0">
                <a:tc>
                  <a:txBody>
                    <a:bodyPr/>
                    <a:lstStyle/>
                    <a:p>
                      <a:pPr marL="0" marR="0" algn="just">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
        <p:nvSpPr>
          <p:cNvPr id="7" name="Oval 6"/>
          <p:cNvSpPr/>
          <p:nvPr/>
        </p:nvSpPr>
        <p:spPr>
          <a:xfrm>
            <a:off x="3092107" y="2559182"/>
            <a:ext cx="314325" cy="2952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980302" y="1993727"/>
            <a:ext cx="6096000" cy="338554"/>
          </a:xfrm>
          <a:prstGeom prst="rect">
            <a:avLst/>
          </a:prstGeom>
        </p:spPr>
        <p:txBody>
          <a:bodyPr>
            <a:spAutoFit/>
          </a:bodyPr>
          <a:lstStyle/>
          <a:p>
            <a:pPr lvl="0" defTabSz="914400" eaLnBrk="0" fontAlgn="base" hangingPunct="0">
              <a:spcBef>
                <a:spcPct val="0"/>
              </a:spcBef>
              <a:spcAft>
                <a:spcPct val="0"/>
              </a:spcAft>
              <a:tabLst>
                <a:tab pos="1539875" algn="l"/>
              </a:tabLst>
            </a:pPr>
            <a:r>
              <a:rPr lang="en-CA" sz="1600" dirty="0">
                <a:latin typeface="Calibri" panose="020F0502020204030204" pitchFamily="34" charset="0"/>
                <a:ea typeface="Calibri" panose="020F0502020204030204" pitchFamily="34" charset="0"/>
                <a:cs typeface="Times New Roman" panose="02020603050405020304" pitchFamily="18" charset="0"/>
              </a:rPr>
              <a:t>Replace circled value from above matrix with calculated median 1</a:t>
            </a:r>
            <a:endParaRPr lang="en-US" sz="1600" dirty="0"/>
          </a:p>
        </p:txBody>
      </p:sp>
      <p:sp>
        <p:nvSpPr>
          <p:cNvPr id="9" name="Rectangle 8"/>
          <p:cNvSpPr/>
          <p:nvPr/>
        </p:nvSpPr>
        <p:spPr>
          <a:xfrm>
            <a:off x="980302" y="3806623"/>
            <a:ext cx="6096000" cy="322845"/>
          </a:xfrm>
          <a:prstGeom prst="rect">
            <a:avLst/>
          </a:prstGeom>
        </p:spPr>
        <p:txBody>
          <a:bodyPr>
            <a:spAutoFit/>
          </a:bodyPr>
          <a:lstStyle/>
          <a:p>
            <a:pPr algn="just">
              <a:lnSpc>
                <a:spcPct val="107000"/>
              </a:lnSpc>
              <a:spcAft>
                <a:spcPts val="800"/>
              </a:spcAft>
              <a:tabLst>
                <a:tab pos="1539240" algn="l"/>
              </a:tabLst>
            </a:pPr>
            <a:r>
              <a:rPr lang="en-CA" sz="1400" dirty="0">
                <a:latin typeface="Calibri" panose="020F0502020204030204" pitchFamily="34" charset="0"/>
                <a:ea typeface="Calibri" panose="020F0502020204030204" pitchFamily="34" charset="0"/>
                <a:cs typeface="Times New Roman" panose="02020603050405020304" pitchFamily="18" charset="0"/>
              </a:rPr>
              <a:t>Output Image after replacing all pixel values with corresponding median values.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14493802"/>
              </p:ext>
            </p:extLst>
          </p:nvPr>
        </p:nvGraphicFramePr>
        <p:xfrm>
          <a:off x="2852952" y="4293723"/>
          <a:ext cx="1714500" cy="1369698"/>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tblGrid>
              <a:tr h="0">
                <a:tc>
                  <a:txBody>
                    <a:bodyPr/>
                    <a:lstStyle/>
                    <a:p>
                      <a:pPr marL="0" marR="0" algn="just">
                        <a:lnSpc>
                          <a:spcPct val="107000"/>
                        </a:lnSpc>
                        <a:spcBef>
                          <a:spcPts val="0"/>
                        </a:spcBef>
                        <a:spcAft>
                          <a:spcPts val="0"/>
                        </a:spcAft>
                        <a:tabLst>
                          <a:tab pos="1539240" algn="l"/>
                        </a:tabLst>
                      </a:pPr>
                      <a:r>
                        <a:rPr lang="en-CA"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0730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filter</a:t>
            </a:r>
            <a:endParaRPr lang="en-US" dirty="0"/>
          </a:p>
        </p:txBody>
      </p:sp>
      <p:sp>
        <p:nvSpPr>
          <p:cNvPr id="3" name="Content Placeholder 2"/>
          <p:cNvSpPr>
            <a:spLocks noGrp="1"/>
          </p:cNvSpPr>
          <p:nvPr>
            <p:ph idx="1"/>
          </p:nvPr>
        </p:nvSpPr>
        <p:spPr/>
        <p:txBody>
          <a:bodyPr/>
          <a:lstStyle/>
          <a:p>
            <a:r>
              <a:rPr lang="en-CA" dirty="0"/>
              <a:t>Average filter is quite same like median filter</a:t>
            </a:r>
            <a:r>
              <a:rPr lang="en-CA" dirty="0" smtClean="0"/>
              <a:t>.</a:t>
            </a:r>
          </a:p>
          <a:p>
            <a:r>
              <a:rPr lang="en-CA" dirty="0" smtClean="0"/>
              <a:t> </a:t>
            </a:r>
            <a:r>
              <a:rPr lang="en-CA" dirty="0"/>
              <a:t>It also used in image smoothing process &amp; to remove different types of noises from the image. </a:t>
            </a:r>
            <a:endParaRPr lang="en-CA" dirty="0" smtClean="0"/>
          </a:p>
          <a:p>
            <a:r>
              <a:rPr lang="en-CA" dirty="0" smtClean="0"/>
              <a:t>In </a:t>
            </a:r>
            <a:r>
              <a:rPr lang="en-CA" dirty="0"/>
              <a:t>this filter, window size can be defined at the start of the image smoothing process. </a:t>
            </a:r>
            <a:endParaRPr lang="en-CA" dirty="0" smtClean="0"/>
          </a:p>
          <a:p>
            <a:r>
              <a:rPr lang="en-CA" dirty="0" smtClean="0"/>
              <a:t>After </a:t>
            </a:r>
            <a:r>
              <a:rPr lang="en-CA" dirty="0"/>
              <a:t>that, window slides over the image pixel by pixel &amp; replace every pixel value with the average of the neighbouring pixels. </a:t>
            </a:r>
            <a:endParaRPr lang="en-CA" dirty="0" smtClean="0"/>
          </a:p>
          <a:p>
            <a:r>
              <a:rPr lang="en-CA" dirty="0" smtClean="0"/>
              <a:t>There </a:t>
            </a:r>
            <a:r>
              <a:rPr lang="en-CA" dirty="0"/>
              <a:t>is a disadvantage of this kind of filter. </a:t>
            </a:r>
            <a:endParaRPr lang="en-CA" dirty="0" smtClean="0"/>
          </a:p>
          <a:p>
            <a:r>
              <a:rPr lang="en-CA" dirty="0" smtClean="0"/>
              <a:t>When </a:t>
            </a:r>
            <a:r>
              <a:rPr lang="en-CA" dirty="0"/>
              <a:t>window moves to the edges of the image, all the edge pixel values are replaced with average neighborhood values which leads to blurry edge pixels.</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321804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85000" lnSpcReduction="20000"/>
          </a:bodyPr>
          <a:lstStyle/>
          <a:p>
            <a:pPr lvl="0"/>
            <a:r>
              <a:rPr lang="en-CA" dirty="0"/>
              <a:t>Abstract</a:t>
            </a:r>
            <a:endParaRPr lang="en-US" dirty="0"/>
          </a:p>
          <a:p>
            <a:pPr lvl="0"/>
            <a:r>
              <a:rPr lang="en-CA" dirty="0"/>
              <a:t>Introduction</a:t>
            </a:r>
            <a:endParaRPr lang="en-US" dirty="0"/>
          </a:p>
          <a:p>
            <a:pPr lvl="0"/>
            <a:r>
              <a:rPr lang="en-CA" dirty="0"/>
              <a:t>Image degradation &amp; restoration model</a:t>
            </a:r>
            <a:endParaRPr lang="en-US" dirty="0"/>
          </a:p>
          <a:p>
            <a:pPr lvl="0"/>
            <a:r>
              <a:rPr lang="en-CA" dirty="0"/>
              <a:t>Various types of image noises </a:t>
            </a:r>
            <a:endParaRPr lang="en-US" dirty="0"/>
          </a:p>
          <a:p>
            <a:pPr lvl="0"/>
            <a:r>
              <a:rPr lang="en-CA" dirty="0"/>
              <a:t>Various types of image restoration filters</a:t>
            </a:r>
            <a:endParaRPr lang="en-US" dirty="0"/>
          </a:p>
          <a:p>
            <a:pPr lvl="0"/>
            <a:r>
              <a:rPr lang="en-CA" dirty="0"/>
              <a:t>Software and Hardware </a:t>
            </a:r>
            <a:r>
              <a:rPr lang="en-CA" dirty="0" smtClean="0"/>
              <a:t>architecture</a:t>
            </a:r>
          </a:p>
          <a:p>
            <a:pPr lvl="0"/>
            <a:r>
              <a:rPr lang="en-CA" dirty="0" smtClean="0"/>
              <a:t>Code Diagrams</a:t>
            </a:r>
            <a:endParaRPr lang="en-US" dirty="0"/>
          </a:p>
          <a:p>
            <a:pPr lvl="0"/>
            <a:r>
              <a:rPr lang="en-CA" dirty="0"/>
              <a:t>Experiments</a:t>
            </a:r>
            <a:endParaRPr lang="en-US" dirty="0"/>
          </a:p>
          <a:p>
            <a:pPr lvl="0"/>
            <a:r>
              <a:rPr lang="en-CA" dirty="0"/>
              <a:t>Conclusion</a:t>
            </a:r>
            <a:endParaRPr lang="en-US" dirty="0"/>
          </a:p>
          <a:p>
            <a:pPr lvl="0"/>
            <a:r>
              <a:rPr lang="en-CA" dirty="0"/>
              <a:t>Applications of Image restoration filters</a:t>
            </a:r>
            <a:endParaRPr lang="en-US" dirty="0"/>
          </a:p>
          <a:p>
            <a:pPr lvl="0"/>
            <a:r>
              <a:rPr lang="en-CA" dirty="0"/>
              <a:t>Future work</a:t>
            </a:r>
            <a:endParaRPr lang="en-US" dirty="0"/>
          </a:p>
          <a:p>
            <a:pPr lvl="0"/>
            <a:r>
              <a:rPr lang="en-CA" dirty="0"/>
              <a:t>References</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224237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CA" dirty="0"/>
              <a:t> Consider input image of pixel 6x6. We will use window size of 3x3</a:t>
            </a:r>
            <a:endParaRPr lang="en-US" dirty="0"/>
          </a:p>
          <a:p>
            <a:r>
              <a:rPr lang="en-CA" dirty="0"/>
              <a:t>In average Filter, values of border of the images remain unchanged. </a:t>
            </a:r>
            <a:endParaRPr lang="en-US" dirty="0"/>
          </a:p>
          <a:p>
            <a:r>
              <a:rPr lang="en-CA" dirty="0"/>
              <a:t>Input window values: 1, 6, 0,6,2,4,1,0,1</a:t>
            </a:r>
            <a:endParaRPr lang="en-US" dirty="0"/>
          </a:p>
          <a:p>
            <a:r>
              <a:rPr lang="en-CA" dirty="0"/>
              <a:t>Average of input values: round (1+6+0+6+2+4+1+0+1)/9 = 3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59593522"/>
              </p:ext>
            </p:extLst>
          </p:nvPr>
        </p:nvGraphicFramePr>
        <p:xfrm>
          <a:off x="3610833" y="4071301"/>
          <a:ext cx="1714500" cy="1369698"/>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tblGrid>
              <a:tr h="0">
                <a:tc>
                  <a:txBody>
                    <a:bodyPr/>
                    <a:lstStyle/>
                    <a:p>
                      <a:pPr marL="0" marR="0" algn="ctr">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6" name="Oval 5"/>
          <p:cNvSpPr/>
          <p:nvPr/>
        </p:nvSpPr>
        <p:spPr>
          <a:xfrm>
            <a:off x="3873800" y="4251197"/>
            <a:ext cx="314325" cy="2952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3554713" y="4032123"/>
            <a:ext cx="952500" cy="7334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4"/>
          <p:cNvSpPr>
            <a:spLocks noChangeArrowheads="1"/>
          </p:cNvSpPr>
          <p:nvPr/>
        </p:nvSpPr>
        <p:spPr bwMode="auto">
          <a:xfrm>
            <a:off x="5699125" y="3919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39875" algn="l"/>
              </a:tabLst>
              <a:defRPr>
                <a:solidFill>
                  <a:schemeClr val="tx1"/>
                </a:solidFill>
                <a:latin typeface="Arial" panose="020B0604020202020204" pitchFamily="34" charset="0"/>
              </a:defRPr>
            </a:lvl1pPr>
            <a:lvl2pPr eaLnBrk="0" fontAlgn="base" hangingPunct="0">
              <a:spcBef>
                <a:spcPct val="0"/>
              </a:spcBef>
              <a:spcAft>
                <a:spcPct val="0"/>
              </a:spcAft>
              <a:tabLst>
                <a:tab pos="1539875" algn="l"/>
              </a:tabLst>
              <a:defRPr>
                <a:solidFill>
                  <a:schemeClr val="tx1"/>
                </a:solidFill>
                <a:latin typeface="Arial" panose="020B0604020202020204" pitchFamily="34" charset="0"/>
              </a:defRPr>
            </a:lvl2pPr>
            <a:lvl3pPr eaLnBrk="0" fontAlgn="base" hangingPunct="0">
              <a:spcBef>
                <a:spcPct val="0"/>
              </a:spcBef>
              <a:spcAft>
                <a:spcPct val="0"/>
              </a:spcAft>
              <a:tabLst>
                <a:tab pos="1539875" algn="l"/>
              </a:tabLst>
              <a:defRPr>
                <a:solidFill>
                  <a:schemeClr val="tx1"/>
                </a:solidFill>
                <a:latin typeface="Arial" panose="020B0604020202020204" pitchFamily="34" charset="0"/>
              </a:defRPr>
            </a:lvl3pPr>
            <a:lvl4pPr eaLnBrk="0" fontAlgn="base" hangingPunct="0">
              <a:spcBef>
                <a:spcPct val="0"/>
              </a:spcBef>
              <a:spcAft>
                <a:spcPct val="0"/>
              </a:spcAft>
              <a:tabLst>
                <a:tab pos="1539875" algn="l"/>
              </a:tabLst>
              <a:defRPr>
                <a:solidFill>
                  <a:schemeClr val="tx1"/>
                </a:solidFill>
                <a:latin typeface="Arial" panose="020B0604020202020204" pitchFamily="34" charset="0"/>
              </a:defRPr>
            </a:lvl4pPr>
            <a:lvl5pPr eaLnBrk="0" fontAlgn="base" hangingPunct="0">
              <a:spcBef>
                <a:spcPct val="0"/>
              </a:spcBef>
              <a:spcAft>
                <a:spcPct val="0"/>
              </a:spcAft>
              <a:tabLst>
                <a:tab pos="1539875" algn="l"/>
              </a:tabLst>
              <a:defRPr>
                <a:solidFill>
                  <a:schemeClr val="tx1"/>
                </a:solidFill>
                <a:latin typeface="Arial" panose="020B0604020202020204" pitchFamily="34" charset="0"/>
              </a:defRPr>
            </a:lvl5pPr>
            <a:lvl6pPr eaLnBrk="0" fontAlgn="base" hangingPunct="0">
              <a:spcBef>
                <a:spcPct val="0"/>
              </a:spcBef>
              <a:spcAft>
                <a:spcPct val="0"/>
              </a:spcAft>
              <a:tabLst>
                <a:tab pos="1539875" algn="l"/>
              </a:tabLst>
              <a:defRPr>
                <a:solidFill>
                  <a:schemeClr val="tx1"/>
                </a:solidFill>
                <a:latin typeface="Arial" panose="020B0604020202020204" pitchFamily="34" charset="0"/>
              </a:defRPr>
            </a:lvl6pPr>
            <a:lvl7pPr eaLnBrk="0" fontAlgn="base" hangingPunct="0">
              <a:spcBef>
                <a:spcPct val="0"/>
              </a:spcBef>
              <a:spcAft>
                <a:spcPct val="0"/>
              </a:spcAft>
              <a:tabLst>
                <a:tab pos="1539875" algn="l"/>
              </a:tabLst>
              <a:defRPr>
                <a:solidFill>
                  <a:schemeClr val="tx1"/>
                </a:solidFill>
                <a:latin typeface="Arial" panose="020B0604020202020204" pitchFamily="34" charset="0"/>
              </a:defRPr>
            </a:lvl7pPr>
            <a:lvl8pPr eaLnBrk="0" fontAlgn="base" hangingPunct="0">
              <a:spcBef>
                <a:spcPct val="0"/>
              </a:spcBef>
              <a:spcAft>
                <a:spcPct val="0"/>
              </a:spcAft>
              <a:tabLst>
                <a:tab pos="1539875" algn="l"/>
              </a:tabLst>
              <a:defRPr>
                <a:solidFill>
                  <a:schemeClr val="tx1"/>
                </a:solidFill>
                <a:latin typeface="Arial" panose="020B0604020202020204" pitchFamily="34" charset="0"/>
              </a:defRPr>
            </a:lvl8pPr>
            <a:lvl9pPr eaLnBrk="0" fontAlgn="base" hangingPunct="0">
              <a:spcBef>
                <a:spcPct val="0"/>
              </a:spcBef>
              <a:spcAft>
                <a:spcPct val="0"/>
              </a:spcAft>
              <a:tabLst>
                <a:tab pos="1539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39875" algn="l"/>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34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contd</a:t>
            </a:r>
            <a:r>
              <a:rPr lang="en-US" dirty="0" smtClean="0"/>
              <a: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2806889"/>
              </p:ext>
            </p:extLst>
          </p:nvPr>
        </p:nvGraphicFramePr>
        <p:xfrm>
          <a:off x="3225220" y="2740248"/>
          <a:ext cx="1714500" cy="1369698"/>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tblGrid>
              <a:tr h="0">
                <a:tc>
                  <a:txBody>
                    <a:bodyPr/>
                    <a:lstStyle/>
                    <a:p>
                      <a:pPr marL="0" marR="0" algn="ctr">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
        <p:nvSpPr>
          <p:cNvPr id="6" name="Rectangle 2"/>
          <p:cNvSpPr>
            <a:spLocks noChangeArrowheads="1"/>
          </p:cNvSpPr>
          <p:nvPr/>
        </p:nvSpPr>
        <p:spPr bwMode="auto">
          <a:xfrm>
            <a:off x="1005483" y="2364743"/>
            <a:ext cx="45060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39875" algn="l"/>
              </a:tabLst>
              <a:defRPr>
                <a:solidFill>
                  <a:schemeClr val="tx1"/>
                </a:solidFill>
                <a:latin typeface="Arial" panose="020B0604020202020204" pitchFamily="34" charset="0"/>
              </a:defRPr>
            </a:lvl1pPr>
            <a:lvl2pPr eaLnBrk="0" fontAlgn="base" hangingPunct="0">
              <a:spcBef>
                <a:spcPct val="0"/>
              </a:spcBef>
              <a:spcAft>
                <a:spcPct val="0"/>
              </a:spcAft>
              <a:tabLst>
                <a:tab pos="1539875" algn="l"/>
              </a:tabLst>
              <a:defRPr>
                <a:solidFill>
                  <a:schemeClr val="tx1"/>
                </a:solidFill>
                <a:latin typeface="Arial" panose="020B0604020202020204" pitchFamily="34" charset="0"/>
              </a:defRPr>
            </a:lvl2pPr>
            <a:lvl3pPr eaLnBrk="0" fontAlgn="base" hangingPunct="0">
              <a:spcBef>
                <a:spcPct val="0"/>
              </a:spcBef>
              <a:spcAft>
                <a:spcPct val="0"/>
              </a:spcAft>
              <a:tabLst>
                <a:tab pos="1539875" algn="l"/>
              </a:tabLst>
              <a:defRPr>
                <a:solidFill>
                  <a:schemeClr val="tx1"/>
                </a:solidFill>
                <a:latin typeface="Arial" panose="020B0604020202020204" pitchFamily="34" charset="0"/>
              </a:defRPr>
            </a:lvl3pPr>
            <a:lvl4pPr eaLnBrk="0" fontAlgn="base" hangingPunct="0">
              <a:spcBef>
                <a:spcPct val="0"/>
              </a:spcBef>
              <a:spcAft>
                <a:spcPct val="0"/>
              </a:spcAft>
              <a:tabLst>
                <a:tab pos="1539875" algn="l"/>
              </a:tabLst>
              <a:defRPr>
                <a:solidFill>
                  <a:schemeClr val="tx1"/>
                </a:solidFill>
                <a:latin typeface="Arial" panose="020B0604020202020204" pitchFamily="34" charset="0"/>
              </a:defRPr>
            </a:lvl4pPr>
            <a:lvl5pPr eaLnBrk="0" fontAlgn="base" hangingPunct="0">
              <a:spcBef>
                <a:spcPct val="0"/>
              </a:spcBef>
              <a:spcAft>
                <a:spcPct val="0"/>
              </a:spcAft>
              <a:tabLst>
                <a:tab pos="1539875" algn="l"/>
              </a:tabLst>
              <a:defRPr>
                <a:solidFill>
                  <a:schemeClr val="tx1"/>
                </a:solidFill>
                <a:latin typeface="Arial" panose="020B0604020202020204" pitchFamily="34" charset="0"/>
              </a:defRPr>
            </a:lvl5pPr>
            <a:lvl6pPr eaLnBrk="0" fontAlgn="base" hangingPunct="0">
              <a:spcBef>
                <a:spcPct val="0"/>
              </a:spcBef>
              <a:spcAft>
                <a:spcPct val="0"/>
              </a:spcAft>
              <a:tabLst>
                <a:tab pos="1539875" algn="l"/>
              </a:tabLst>
              <a:defRPr>
                <a:solidFill>
                  <a:schemeClr val="tx1"/>
                </a:solidFill>
                <a:latin typeface="Arial" panose="020B0604020202020204" pitchFamily="34" charset="0"/>
              </a:defRPr>
            </a:lvl6pPr>
            <a:lvl7pPr eaLnBrk="0" fontAlgn="base" hangingPunct="0">
              <a:spcBef>
                <a:spcPct val="0"/>
              </a:spcBef>
              <a:spcAft>
                <a:spcPct val="0"/>
              </a:spcAft>
              <a:tabLst>
                <a:tab pos="1539875" algn="l"/>
              </a:tabLst>
              <a:defRPr>
                <a:solidFill>
                  <a:schemeClr val="tx1"/>
                </a:solidFill>
                <a:latin typeface="Arial" panose="020B0604020202020204" pitchFamily="34" charset="0"/>
              </a:defRPr>
            </a:lvl7pPr>
            <a:lvl8pPr eaLnBrk="0" fontAlgn="base" hangingPunct="0">
              <a:spcBef>
                <a:spcPct val="0"/>
              </a:spcBef>
              <a:spcAft>
                <a:spcPct val="0"/>
              </a:spcAft>
              <a:tabLst>
                <a:tab pos="1539875" algn="l"/>
              </a:tabLst>
              <a:defRPr>
                <a:solidFill>
                  <a:schemeClr val="tx1"/>
                </a:solidFill>
                <a:latin typeface="Arial" panose="020B0604020202020204" pitchFamily="34" charset="0"/>
              </a:defRPr>
            </a:lvl8pPr>
            <a:lvl9pPr eaLnBrk="0" fontAlgn="base" hangingPunct="0">
              <a:spcBef>
                <a:spcPct val="0"/>
              </a:spcBef>
              <a:spcAft>
                <a:spcPct val="0"/>
              </a:spcAft>
              <a:tabLst>
                <a:tab pos="153987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1539875" algn="l"/>
              </a:tabLst>
            </a:pPr>
            <a:r>
              <a:rPr kumimoji="0" lang="en-CA"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Replace circled value with the calculated Average =3</a:t>
            </a:r>
            <a:endParaRPr kumimoji="0" lang="en-CA" sz="1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461449" y="2917829"/>
            <a:ext cx="314325" cy="2952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277808665"/>
              </p:ext>
            </p:extLst>
          </p:nvPr>
        </p:nvGraphicFramePr>
        <p:xfrm>
          <a:off x="3196254" y="4715774"/>
          <a:ext cx="1714500" cy="1369698"/>
        </p:xfrm>
        <a:graphic>
          <a:graphicData uri="http://schemas.openxmlformats.org/drawingml/2006/table">
            <a:tbl>
              <a:tblPr firstRow="1" firstCol="1" bandRow="1">
                <a:tableStyleId>{0E3FDE45-AF77-4B5C-9715-49D594BDF05E}</a:tableStyleId>
              </a:tblPr>
              <a:tblGrid>
                <a:gridCol w="285750">
                  <a:extLst>
                    <a:ext uri="{9D8B030D-6E8A-4147-A177-3AD203B41FA5}">
                      <a16:colId xmlns="" xmlns:a16="http://schemas.microsoft.com/office/drawing/2014/main" val="20000"/>
                    </a:ext>
                  </a:extLst>
                </a:gridCol>
                <a:gridCol w="286385">
                  <a:extLst>
                    <a:ext uri="{9D8B030D-6E8A-4147-A177-3AD203B41FA5}">
                      <a16:colId xmlns="" xmlns:a16="http://schemas.microsoft.com/office/drawing/2014/main" val="20001"/>
                    </a:ext>
                  </a:extLst>
                </a:gridCol>
                <a:gridCol w="285115">
                  <a:extLst>
                    <a:ext uri="{9D8B030D-6E8A-4147-A177-3AD203B41FA5}">
                      <a16:colId xmlns="" xmlns:a16="http://schemas.microsoft.com/office/drawing/2014/main" val="20002"/>
                    </a:ext>
                  </a:extLst>
                </a:gridCol>
                <a:gridCol w="285750">
                  <a:extLst>
                    <a:ext uri="{9D8B030D-6E8A-4147-A177-3AD203B41FA5}">
                      <a16:colId xmlns="" xmlns:a16="http://schemas.microsoft.com/office/drawing/2014/main" val="20003"/>
                    </a:ext>
                  </a:extLst>
                </a:gridCol>
                <a:gridCol w="285750">
                  <a:extLst>
                    <a:ext uri="{9D8B030D-6E8A-4147-A177-3AD203B41FA5}">
                      <a16:colId xmlns="" xmlns:a16="http://schemas.microsoft.com/office/drawing/2014/main" val="20004"/>
                    </a:ext>
                  </a:extLst>
                </a:gridCol>
                <a:gridCol w="285750">
                  <a:extLst>
                    <a:ext uri="{9D8B030D-6E8A-4147-A177-3AD203B41FA5}">
                      <a16:colId xmlns="" xmlns:a16="http://schemas.microsoft.com/office/drawing/2014/main" val="20005"/>
                    </a:ext>
                  </a:extLst>
                </a:gridCol>
              </a:tblGrid>
              <a:tr h="0">
                <a:tc>
                  <a:txBody>
                    <a:bodyPr/>
                    <a:lstStyle/>
                    <a:p>
                      <a:pPr marL="0" marR="0" algn="ctr">
                        <a:lnSpc>
                          <a:spcPct val="107000"/>
                        </a:lnSpc>
                        <a:spcBef>
                          <a:spcPts val="0"/>
                        </a:spcBef>
                        <a:spcAft>
                          <a:spcPts val="0"/>
                        </a:spcAft>
                        <a:tabLst>
                          <a:tab pos="1539240" algn="l"/>
                        </a:tabLst>
                      </a:pPr>
                      <a:r>
                        <a:rPr lang="en-CA"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gn="just">
                        <a:lnSpc>
                          <a:spcPct val="107000"/>
                        </a:lnSpc>
                        <a:spcBef>
                          <a:spcPts val="0"/>
                        </a:spcBef>
                        <a:spcAft>
                          <a:spcPts val="0"/>
                        </a:spcAft>
                        <a:tabLst>
                          <a:tab pos="1539240" algn="l"/>
                        </a:tabLst>
                      </a:pPr>
                      <a:r>
                        <a:rPr lang="en-CA" sz="14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gn="just">
                        <a:lnSpc>
                          <a:spcPct val="107000"/>
                        </a:lnSpc>
                        <a:spcBef>
                          <a:spcPts val="0"/>
                        </a:spcBef>
                        <a:spcAft>
                          <a:spcPts val="0"/>
                        </a:spcAft>
                        <a:tabLst>
                          <a:tab pos="1539240" algn="l"/>
                        </a:tabLst>
                      </a:pPr>
                      <a:r>
                        <a:rPr lang="en-CA"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bl>
          </a:graphicData>
        </a:graphic>
      </p:graphicFrame>
      <p:sp>
        <p:nvSpPr>
          <p:cNvPr id="10" name="Rectangle 4"/>
          <p:cNvSpPr>
            <a:spLocks noChangeArrowheads="1"/>
          </p:cNvSpPr>
          <p:nvPr/>
        </p:nvSpPr>
        <p:spPr bwMode="auto">
          <a:xfrm>
            <a:off x="1005483" y="4130999"/>
            <a:ext cx="55505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39875" algn="l"/>
              </a:tabLst>
              <a:defRPr>
                <a:solidFill>
                  <a:schemeClr val="tx1"/>
                </a:solidFill>
                <a:latin typeface="Arial" panose="020B0604020202020204" pitchFamily="34" charset="0"/>
              </a:defRPr>
            </a:lvl1pPr>
            <a:lvl2pPr eaLnBrk="0" fontAlgn="base" hangingPunct="0">
              <a:spcBef>
                <a:spcPct val="0"/>
              </a:spcBef>
              <a:spcAft>
                <a:spcPct val="0"/>
              </a:spcAft>
              <a:tabLst>
                <a:tab pos="1539875" algn="l"/>
              </a:tabLst>
              <a:defRPr>
                <a:solidFill>
                  <a:schemeClr val="tx1"/>
                </a:solidFill>
                <a:latin typeface="Arial" panose="020B0604020202020204" pitchFamily="34" charset="0"/>
              </a:defRPr>
            </a:lvl2pPr>
            <a:lvl3pPr eaLnBrk="0" fontAlgn="base" hangingPunct="0">
              <a:spcBef>
                <a:spcPct val="0"/>
              </a:spcBef>
              <a:spcAft>
                <a:spcPct val="0"/>
              </a:spcAft>
              <a:tabLst>
                <a:tab pos="1539875" algn="l"/>
              </a:tabLst>
              <a:defRPr>
                <a:solidFill>
                  <a:schemeClr val="tx1"/>
                </a:solidFill>
                <a:latin typeface="Arial" panose="020B0604020202020204" pitchFamily="34" charset="0"/>
              </a:defRPr>
            </a:lvl3pPr>
            <a:lvl4pPr eaLnBrk="0" fontAlgn="base" hangingPunct="0">
              <a:spcBef>
                <a:spcPct val="0"/>
              </a:spcBef>
              <a:spcAft>
                <a:spcPct val="0"/>
              </a:spcAft>
              <a:tabLst>
                <a:tab pos="1539875" algn="l"/>
              </a:tabLst>
              <a:defRPr>
                <a:solidFill>
                  <a:schemeClr val="tx1"/>
                </a:solidFill>
                <a:latin typeface="Arial" panose="020B0604020202020204" pitchFamily="34" charset="0"/>
              </a:defRPr>
            </a:lvl4pPr>
            <a:lvl5pPr eaLnBrk="0" fontAlgn="base" hangingPunct="0">
              <a:spcBef>
                <a:spcPct val="0"/>
              </a:spcBef>
              <a:spcAft>
                <a:spcPct val="0"/>
              </a:spcAft>
              <a:tabLst>
                <a:tab pos="1539875" algn="l"/>
              </a:tabLst>
              <a:defRPr>
                <a:solidFill>
                  <a:schemeClr val="tx1"/>
                </a:solidFill>
                <a:latin typeface="Arial" panose="020B0604020202020204" pitchFamily="34" charset="0"/>
              </a:defRPr>
            </a:lvl5pPr>
            <a:lvl6pPr eaLnBrk="0" fontAlgn="base" hangingPunct="0">
              <a:spcBef>
                <a:spcPct val="0"/>
              </a:spcBef>
              <a:spcAft>
                <a:spcPct val="0"/>
              </a:spcAft>
              <a:tabLst>
                <a:tab pos="1539875" algn="l"/>
              </a:tabLst>
              <a:defRPr>
                <a:solidFill>
                  <a:schemeClr val="tx1"/>
                </a:solidFill>
                <a:latin typeface="Arial" panose="020B0604020202020204" pitchFamily="34" charset="0"/>
              </a:defRPr>
            </a:lvl6pPr>
            <a:lvl7pPr eaLnBrk="0" fontAlgn="base" hangingPunct="0">
              <a:spcBef>
                <a:spcPct val="0"/>
              </a:spcBef>
              <a:spcAft>
                <a:spcPct val="0"/>
              </a:spcAft>
              <a:tabLst>
                <a:tab pos="1539875" algn="l"/>
              </a:tabLst>
              <a:defRPr>
                <a:solidFill>
                  <a:schemeClr val="tx1"/>
                </a:solidFill>
                <a:latin typeface="Arial" panose="020B0604020202020204" pitchFamily="34" charset="0"/>
              </a:defRPr>
            </a:lvl7pPr>
            <a:lvl8pPr eaLnBrk="0" fontAlgn="base" hangingPunct="0">
              <a:spcBef>
                <a:spcPct val="0"/>
              </a:spcBef>
              <a:spcAft>
                <a:spcPct val="0"/>
              </a:spcAft>
              <a:tabLst>
                <a:tab pos="1539875" algn="l"/>
              </a:tabLst>
              <a:defRPr>
                <a:solidFill>
                  <a:schemeClr val="tx1"/>
                </a:solidFill>
                <a:latin typeface="Arial" panose="020B0604020202020204" pitchFamily="34" charset="0"/>
              </a:defRPr>
            </a:lvl8pPr>
            <a:lvl9pPr eaLnBrk="0" fontAlgn="base" hangingPunct="0">
              <a:spcBef>
                <a:spcPct val="0"/>
              </a:spcBef>
              <a:spcAft>
                <a:spcPct val="0"/>
              </a:spcAft>
              <a:tabLst>
                <a:tab pos="1539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39875" algn="l"/>
              </a:tabLst>
            </a:pPr>
            <a:r>
              <a:rPr kumimoji="0" lang="en-CA"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 Image after replacing values with average of the window values.</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53987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870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idx="1"/>
          </p:nvPr>
        </p:nvSpPr>
        <p:spPr/>
        <p:txBody>
          <a:bodyPr/>
          <a:lstStyle/>
          <a:p>
            <a:pPr marL="0" indent="0">
              <a:buNone/>
            </a:pPr>
            <a:r>
              <a:rPr lang="en-CA" b="1" dirty="0" smtClean="0"/>
              <a:t>Hardware </a:t>
            </a:r>
            <a:r>
              <a:rPr lang="en-CA" b="1" dirty="0"/>
              <a:t>Architecture:</a:t>
            </a:r>
            <a:endParaRPr lang="en-US" dirty="0"/>
          </a:p>
          <a:p>
            <a:pPr lvl="0"/>
            <a:r>
              <a:rPr lang="en-CA" dirty="0"/>
              <a:t>Processor used: Intel i5</a:t>
            </a:r>
            <a:endParaRPr lang="en-US" dirty="0"/>
          </a:p>
          <a:p>
            <a:pPr lvl="0"/>
            <a:r>
              <a:rPr lang="en-CA" dirty="0"/>
              <a:t>RAM size : 4 GB</a:t>
            </a:r>
            <a:endParaRPr lang="en-US" dirty="0"/>
          </a:p>
          <a:p>
            <a:pPr marL="0" indent="0">
              <a:buNone/>
            </a:pPr>
            <a:r>
              <a:rPr lang="en-CA" b="1" dirty="0"/>
              <a:t>Software Architecture:</a:t>
            </a:r>
            <a:endParaRPr lang="en-US" dirty="0"/>
          </a:p>
          <a:p>
            <a:pPr lvl="0"/>
            <a:r>
              <a:rPr lang="en-CA" dirty="0"/>
              <a:t>MATLAB R2017b</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886549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diagram</a:t>
            </a:r>
            <a:endParaRPr lang="en-US" dirty="0"/>
          </a:p>
        </p:txBody>
      </p:sp>
      <p:pic>
        <p:nvPicPr>
          <p:cNvPr id="6" name="Content Placeholder 5"/>
          <p:cNvPicPr>
            <a:picLocks noGrp="1" noChangeAspect="1"/>
          </p:cNvPicPr>
          <p:nvPr>
            <p:ph idx="1"/>
          </p:nvPr>
        </p:nvPicPr>
        <p:blipFill>
          <a:blip r:embed="rId2"/>
          <a:stretch>
            <a:fillRect/>
          </a:stretch>
        </p:blipFill>
        <p:spPr>
          <a:xfrm>
            <a:off x="-465667" y="0"/>
            <a:ext cx="8678333" cy="6731000"/>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Variable for Noise density</a:t>
            </a:r>
          </a:p>
          <a:p>
            <a:pPr marL="285750" indent="-285750">
              <a:buFont typeface="Arial" panose="020B0604020202020204" pitchFamily="34" charset="0"/>
              <a:buChar char="•"/>
            </a:pPr>
            <a:r>
              <a:rPr lang="en-US" dirty="0" smtClean="0"/>
              <a:t>Function Wiener2</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93337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diagram</a:t>
            </a:r>
          </a:p>
        </p:txBody>
      </p:sp>
      <p:pic>
        <p:nvPicPr>
          <p:cNvPr id="6" name="Content Placeholder 5"/>
          <p:cNvPicPr>
            <a:picLocks noGrp="1" noChangeAspect="1"/>
          </p:cNvPicPr>
          <p:nvPr>
            <p:ph idx="1"/>
          </p:nvPr>
        </p:nvPicPr>
        <p:blipFill>
          <a:blip r:embed="rId2"/>
          <a:stretch>
            <a:fillRect/>
          </a:stretch>
        </p:blipFill>
        <p:spPr>
          <a:xfrm>
            <a:off x="-101601" y="0"/>
            <a:ext cx="8297333" cy="6790267"/>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Wiener Filter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566649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diagram</a:t>
            </a:r>
          </a:p>
        </p:txBody>
      </p:sp>
      <p:pic>
        <p:nvPicPr>
          <p:cNvPr id="6" name="Content Placeholder 5"/>
          <p:cNvPicPr>
            <a:picLocks noGrp="1" noChangeAspect="1"/>
          </p:cNvPicPr>
          <p:nvPr>
            <p:ph idx="1"/>
          </p:nvPr>
        </p:nvPicPr>
        <p:blipFill>
          <a:blip r:embed="rId2"/>
          <a:stretch>
            <a:fillRect/>
          </a:stretch>
        </p:blipFill>
        <p:spPr>
          <a:xfrm>
            <a:off x="0" y="-6773"/>
            <a:ext cx="8280400" cy="7067973"/>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Inverse Fast Fourier to get enhanced Image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3208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diagram</a:t>
            </a:r>
          </a:p>
        </p:txBody>
      </p:sp>
      <p:pic>
        <p:nvPicPr>
          <p:cNvPr id="6" name="Content Placeholder 5"/>
          <p:cNvPicPr>
            <a:picLocks noGrp="1" noChangeAspect="1"/>
          </p:cNvPicPr>
          <p:nvPr>
            <p:ph idx="1"/>
          </p:nvPr>
        </p:nvPicPr>
        <p:blipFill>
          <a:blip r:embed="rId2"/>
          <a:stretch>
            <a:fillRect/>
          </a:stretch>
        </p:blipFill>
        <p:spPr>
          <a:xfrm>
            <a:off x="0" y="-67733"/>
            <a:ext cx="8314267" cy="6925733"/>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Function for Median filter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14999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Diagram</a:t>
            </a:r>
            <a:endParaRPr lang="en-US" dirty="0"/>
          </a:p>
        </p:txBody>
      </p:sp>
      <p:pic>
        <p:nvPicPr>
          <p:cNvPr id="7" name="Content Placeholder 6"/>
          <p:cNvPicPr>
            <a:picLocks noGrp="1" noChangeAspect="1"/>
          </p:cNvPicPr>
          <p:nvPr>
            <p:ph idx="1"/>
          </p:nvPr>
        </p:nvPicPr>
        <p:blipFill>
          <a:blip r:embed="rId2"/>
          <a:stretch>
            <a:fillRect/>
          </a:stretch>
        </p:blipFill>
        <p:spPr>
          <a:xfrm>
            <a:off x="0" y="0"/>
            <a:ext cx="8393464" cy="6272784"/>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Command window view</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78260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8549640" y="2423160"/>
            <a:ext cx="3566160" cy="3291840"/>
          </a:xfrm>
        </p:spPr>
        <p:txBody>
          <a:bodyPr/>
          <a:lstStyle/>
          <a:p>
            <a:pPr lvl="0"/>
            <a:r>
              <a:rPr lang="en-CA" b="1" dirty="0"/>
              <a:t>Image Restoration with Adaptive Wiener filter</a:t>
            </a:r>
            <a:endParaRPr lang="en-US" dirty="0"/>
          </a:p>
          <a:p>
            <a:r>
              <a:rPr lang="en-CA" dirty="0"/>
              <a:t>Density for salt &amp; pepper noise = 0.05</a:t>
            </a:r>
            <a:endParaRPr lang="en-US" dirty="0"/>
          </a:p>
          <a:p>
            <a:r>
              <a:rPr lang="en-CA" dirty="0"/>
              <a:t>Density for Speckle noise = 0.07</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28</a:t>
            </a:fld>
            <a:endParaRPr lang="en-US" dirty="0"/>
          </a:p>
        </p:txBody>
      </p:sp>
      <p:pic>
        <p:nvPicPr>
          <p:cNvPr id="7" name="Picture 6"/>
          <p:cNvPicPr/>
          <p:nvPr/>
        </p:nvPicPr>
        <p:blipFill>
          <a:blip r:embed="rId3"/>
          <a:stretch>
            <a:fillRect/>
          </a:stretch>
        </p:blipFill>
        <p:spPr>
          <a:xfrm>
            <a:off x="0" y="0"/>
            <a:ext cx="8288867" cy="6832600"/>
          </a:xfrm>
          <a:prstGeom prst="rect">
            <a:avLst/>
          </a:prstGeom>
        </p:spPr>
      </p:pic>
    </p:spTree>
    <p:extLst>
      <p:ext uri="{BB962C8B-B14F-4D97-AF65-F5344CB8AC3E}">
        <p14:creationId xmlns:p14="http://schemas.microsoft.com/office/powerpoint/2010/main" val="826193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a:t>
            </a:r>
            <a:endParaRPr lang="en-US" dirty="0"/>
          </a:p>
        </p:txBody>
      </p:sp>
      <p:sp>
        <p:nvSpPr>
          <p:cNvPr id="4" name="Text Placeholder 3"/>
          <p:cNvSpPr>
            <a:spLocks noGrp="1"/>
          </p:cNvSpPr>
          <p:nvPr>
            <p:ph type="body" sz="half" idx="2"/>
          </p:nvPr>
        </p:nvSpPr>
        <p:spPr/>
        <p:txBody>
          <a:bodyPr/>
          <a:lstStyle/>
          <a:p>
            <a:pPr lvl="0"/>
            <a:r>
              <a:rPr lang="en-CA" b="1" dirty="0"/>
              <a:t>Image Restoration with Optimal Wiener filter:</a:t>
            </a:r>
            <a:endParaRPr lang="en-US" dirty="0"/>
          </a:p>
          <a:p>
            <a:r>
              <a:rPr lang="en-CA" dirty="0"/>
              <a:t>Density of Salt &amp; Pepper noise: 0.04</a:t>
            </a:r>
            <a:endParaRPr lang="en-US" dirty="0"/>
          </a:p>
          <a:p>
            <a:r>
              <a:rPr lang="en-CA" dirty="0"/>
              <a:t>Density of Speckle noise: 0.03</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29</a:t>
            </a:fld>
            <a:endParaRPr lang="en-US" dirty="0"/>
          </a:p>
        </p:txBody>
      </p:sp>
      <p:pic>
        <p:nvPicPr>
          <p:cNvPr id="7" name="Content Placeholder 6"/>
          <p:cNvPicPr>
            <a:picLocks noGrp="1"/>
          </p:cNvPicPr>
          <p:nvPr>
            <p:ph idx="1"/>
          </p:nvPr>
        </p:nvPicPr>
        <p:blipFill>
          <a:blip r:embed="rId2"/>
          <a:stretch>
            <a:fillRect/>
          </a:stretch>
        </p:blipFill>
        <p:spPr>
          <a:xfrm>
            <a:off x="-1" y="0"/>
            <a:ext cx="8297333" cy="6858000"/>
          </a:xfrm>
          <a:prstGeom prst="rect">
            <a:avLst/>
          </a:prstGeom>
        </p:spPr>
      </p:pic>
    </p:spTree>
    <p:extLst>
      <p:ext uri="{BB962C8B-B14F-4D97-AF65-F5344CB8AC3E}">
        <p14:creationId xmlns:p14="http://schemas.microsoft.com/office/powerpoint/2010/main" val="774801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restoration</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8296" r="28296"/>
          <a:stretch>
            <a:fillRect/>
          </a:stretch>
        </p:blipFill>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endParaRPr lang="en-CA" b="1" dirty="0" smtClean="0"/>
          </a:p>
          <a:p>
            <a:pPr marL="285750" indent="-285750">
              <a:buFont typeface="Arial" panose="020B0604020202020204" pitchFamily="34" charset="0"/>
              <a:buChar char="•"/>
            </a:pPr>
            <a:r>
              <a:rPr lang="en-CA" b="1" dirty="0" smtClean="0"/>
              <a:t>Image </a:t>
            </a:r>
            <a:r>
              <a:rPr lang="en-CA" b="1" dirty="0"/>
              <a:t>restoration is a process to take corrupt image as an input &amp; than to provide enhanced or improved image as an output to the user. </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79003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a:t>
            </a:r>
            <a:endParaRPr lang="en-US" dirty="0"/>
          </a:p>
        </p:txBody>
      </p:sp>
      <p:sp>
        <p:nvSpPr>
          <p:cNvPr id="4" name="Text Placeholder 3"/>
          <p:cNvSpPr>
            <a:spLocks noGrp="1"/>
          </p:cNvSpPr>
          <p:nvPr>
            <p:ph type="body" sz="half" idx="2"/>
          </p:nvPr>
        </p:nvSpPr>
        <p:spPr/>
        <p:txBody>
          <a:bodyPr/>
          <a:lstStyle/>
          <a:p>
            <a:pPr lvl="0"/>
            <a:r>
              <a:rPr lang="en-CA" b="1" dirty="0"/>
              <a:t>Image restoration with Average filter:</a:t>
            </a:r>
            <a:endParaRPr lang="en-US" dirty="0"/>
          </a:p>
          <a:p>
            <a:r>
              <a:rPr lang="en-CA" dirty="0"/>
              <a:t>Density of Salt &amp; Pepper noise: 0.2</a:t>
            </a:r>
            <a:endParaRPr lang="en-US" dirty="0"/>
          </a:p>
          <a:p>
            <a:r>
              <a:rPr lang="en-CA" dirty="0"/>
              <a:t>Density of Poisson noise: 0.1</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30</a:t>
            </a:fld>
            <a:endParaRPr lang="en-US" dirty="0"/>
          </a:p>
        </p:txBody>
      </p:sp>
      <p:pic>
        <p:nvPicPr>
          <p:cNvPr id="7" name="Content Placeholder 6"/>
          <p:cNvPicPr>
            <a:picLocks noGrp="1"/>
          </p:cNvPicPr>
          <p:nvPr>
            <p:ph idx="1"/>
          </p:nvPr>
        </p:nvPicPr>
        <p:blipFill>
          <a:blip r:embed="rId2"/>
          <a:stretch>
            <a:fillRect/>
          </a:stretch>
        </p:blipFill>
        <p:spPr>
          <a:xfrm>
            <a:off x="-1" y="0"/>
            <a:ext cx="8288867" cy="6858000"/>
          </a:xfrm>
          <a:prstGeom prst="rect">
            <a:avLst/>
          </a:prstGeom>
        </p:spPr>
      </p:pic>
    </p:spTree>
    <p:extLst>
      <p:ext uri="{BB962C8B-B14F-4D97-AF65-F5344CB8AC3E}">
        <p14:creationId xmlns:p14="http://schemas.microsoft.com/office/powerpoint/2010/main" val="3348686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Experiment 4</a:t>
            </a:r>
            <a:endParaRPr lang="en-US" dirty="0"/>
          </a:p>
        </p:txBody>
      </p:sp>
      <p:sp>
        <p:nvSpPr>
          <p:cNvPr id="4" name="Text Placeholder 3"/>
          <p:cNvSpPr>
            <a:spLocks noGrp="1"/>
          </p:cNvSpPr>
          <p:nvPr>
            <p:ph type="body" sz="half" idx="2"/>
          </p:nvPr>
        </p:nvSpPr>
        <p:spPr/>
        <p:txBody>
          <a:bodyPr/>
          <a:lstStyle/>
          <a:p>
            <a:pPr lvl="0"/>
            <a:r>
              <a:rPr lang="en-CA" b="1" dirty="0"/>
              <a:t>Image Restoration with Median filter:</a:t>
            </a:r>
            <a:endParaRPr lang="en-US" dirty="0"/>
          </a:p>
          <a:p>
            <a:r>
              <a:rPr lang="en-CA" dirty="0"/>
              <a:t>Density of Salt and pepper noise: 0.4</a:t>
            </a:r>
            <a:endParaRPr lang="en-US" dirty="0"/>
          </a:p>
          <a:p>
            <a:r>
              <a:rPr lang="en-CA" dirty="0"/>
              <a:t>Density of Speckle noise: 0.3</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31</a:t>
            </a:fld>
            <a:endParaRPr lang="en-US" dirty="0"/>
          </a:p>
        </p:txBody>
      </p:sp>
      <p:pic>
        <p:nvPicPr>
          <p:cNvPr id="7" name="Content Placeholder 6"/>
          <p:cNvPicPr>
            <a:picLocks noGrp="1"/>
          </p:cNvPicPr>
          <p:nvPr>
            <p:ph idx="1"/>
          </p:nvPr>
        </p:nvPicPr>
        <p:blipFill>
          <a:blip r:embed="rId2"/>
          <a:stretch>
            <a:fillRect/>
          </a:stretch>
        </p:blipFill>
        <p:spPr>
          <a:xfrm>
            <a:off x="0" y="0"/>
            <a:ext cx="8305800" cy="6858000"/>
          </a:xfrm>
          <a:prstGeom prst="rect">
            <a:avLst/>
          </a:prstGeom>
        </p:spPr>
      </p:pic>
    </p:spTree>
    <p:extLst>
      <p:ext uri="{BB962C8B-B14F-4D97-AF65-F5344CB8AC3E}">
        <p14:creationId xmlns:p14="http://schemas.microsoft.com/office/powerpoint/2010/main" val="3936352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Comparison </a:t>
            </a:r>
            <a:r>
              <a:rPr lang="en-CA" dirty="0" smtClean="0"/>
              <a:t>Table for Salt </a:t>
            </a:r>
            <a:r>
              <a:rPr lang="en-CA" dirty="0"/>
              <a:t>&amp; Pepper Noise</a:t>
            </a:r>
            <a:r>
              <a:rPr lang="en-US" dirty="0"/>
              <a:t/>
            </a:r>
            <a:br>
              <a:rPr lang="en-US" dirty="0"/>
            </a:br>
            <a:endParaRPr lang="en-US" dirty="0"/>
          </a:p>
        </p:txBody>
      </p:sp>
      <p:sp>
        <p:nvSpPr>
          <p:cNvPr id="4" name="Text Placeholder 3"/>
          <p:cNvSpPr>
            <a:spLocks noGrp="1"/>
          </p:cNvSpPr>
          <p:nvPr>
            <p:ph type="body" sz="half" idx="2"/>
          </p:nvPr>
        </p:nvSpPr>
        <p:spPr/>
        <p:txBody>
          <a:bodyPr/>
          <a:lstStyle/>
          <a:p>
            <a:r>
              <a:rPr lang="en-CA" dirty="0" smtClean="0"/>
              <a:t>Salt </a:t>
            </a:r>
            <a:r>
              <a:rPr lang="en-CA" dirty="0"/>
              <a:t>&amp; Pepper </a:t>
            </a:r>
            <a:r>
              <a:rPr lang="en-CA" dirty="0" smtClean="0"/>
              <a:t>Noise</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7467635"/>
              </p:ext>
            </p:extLst>
          </p:nvPr>
        </p:nvGraphicFramePr>
        <p:xfrm>
          <a:off x="2" y="-1"/>
          <a:ext cx="8298608" cy="6935640"/>
        </p:xfrm>
        <a:graphic>
          <a:graphicData uri="http://schemas.openxmlformats.org/drawingml/2006/table">
            <a:tbl>
              <a:tblPr firstRow="1" firstCol="1" bandRow="1">
                <a:tableStyleId>{5C22544A-7EE6-4342-B048-85BDC9FD1C3A}</a:tableStyleId>
              </a:tblPr>
              <a:tblGrid>
                <a:gridCol w="1204637"/>
                <a:gridCol w="1405409"/>
                <a:gridCol w="1405409"/>
                <a:gridCol w="1405409"/>
                <a:gridCol w="1472335"/>
                <a:gridCol w="1405409"/>
              </a:tblGrid>
              <a:tr h="1069079">
                <a:tc>
                  <a:txBody>
                    <a:bodyPr/>
                    <a:lstStyle/>
                    <a:p>
                      <a:pPr marL="0" marR="0" algn="just">
                        <a:lnSpc>
                          <a:spcPct val="107000"/>
                        </a:lnSpc>
                        <a:spcBef>
                          <a:spcPts val="0"/>
                        </a:spcBef>
                        <a:spcAft>
                          <a:spcPts val="0"/>
                        </a:spcAft>
                        <a:tabLst>
                          <a:tab pos="1539240" algn="l"/>
                        </a:tabLst>
                      </a:pPr>
                      <a:r>
                        <a:rPr lang="en-CA" sz="13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dirty="0">
                          <a:effectLst/>
                        </a:rPr>
                        <a:t>Noise Density =0.07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31409">
                <a:tc>
                  <a:txBody>
                    <a:bodyPr/>
                    <a:lstStyle/>
                    <a:p>
                      <a:pPr marL="0" marR="0" algn="just">
                        <a:lnSpc>
                          <a:spcPct val="107000"/>
                        </a:lnSpc>
                        <a:spcBef>
                          <a:spcPts val="0"/>
                        </a:spcBef>
                        <a:spcAft>
                          <a:spcPts val="0"/>
                        </a:spcAft>
                        <a:tabLst>
                          <a:tab pos="1539240" algn="l"/>
                        </a:tabLst>
                      </a:pPr>
                      <a:r>
                        <a:rPr lang="en-CA" sz="1300">
                          <a:effectLst/>
                        </a:rPr>
                        <a:t>Adaptive Wiener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544.81</a:t>
                      </a:r>
                      <a:endParaRPr lang="en-US" sz="1000">
                        <a:effectLst/>
                      </a:endParaRPr>
                    </a:p>
                    <a:p>
                      <a:pPr marL="0" marR="0" algn="just">
                        <a:lnSpc>
                          <a:spcPct val="107000"/>
                        </a:lnSpc>
                        <a:spcBef>
                          <a:spcPts val="0"/>
                        </a:spcBef>
                        <a:spcAft>
                          <a:spcPts val="0"/>
                        </a:spcAft>
                        <a:tabLst>
                          <a:tab pos="1539240" algn="l"/>
                        </a:tabLst>
                      </a:pPr>
                      <a:r>
                        <a:rPr lang="en-CA" sz="1300">
                          <a:effectLst/>
                        </a:rPr>
                        <a:t>PSNR= 20.77</a:t>
                      </a:r>
                      <a:endParaRPr lang="en-US" sz="1000">
                        <a:effectLst/>
                      </a:endParaRPr>
                    </a:p>
                    <a:p>
                      <a:pPr marL="0" marR="0" algn="just">
                        <a:lnSpc>
                          <a:spcPct val="107000"/>
                        </a:lnSpc>
                        <a:spcBef>
                          <a:spcPts val="0"/>
                        </a:spcBef>
                        <a:spcAft>
                          <a:spcPts val="0"/>
                        </a:spcAft>
                        <a:tabLst>
                          <a:tab pos="1539240" algn="l"/>
                        </a:tabLst>
                      </a:pPr>
                      <a:r>
                        <a:rPr lang="en-CA" sz="1300">
                          <a:effectLst/>
                        </a:rPr>
                        <a:t>SNR=   18.59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=852.60</a:t>
                      </a:r>
                      <a:endParaRPr lang="en-US" sz="1000">
                        <a:effectLst/>
                      </a:endParaRPr>
                    </a:p>
                    <a:p>
                      <a:pPr marL="0" marR="0" algn="just">
                        <a:lnSpc>
                          <a:spcPct val="107000"/>
                        </a:lnSpc>
                        <a:spcBef>
                          <a:spcPts val="0"/>
                        </a:spcBef>
                        <a:spcAft>
                          <a:spcPts val="0"/>
                        </a:spcAft>
                        <a:tabLst>
                          <a:tab pos="1539240" algn="l"/>
                        </a:tabLst>
                      </a:pPr>
                      <a:r>
                        <a:rPr lang="en-CA" sz="1300">
                          <a:effectLst/>
                        </a:rPr>
                        <a:t>PSNR=18.82</a:t>
                      </a:r>
                      <a:endParaRPr lang="en-US" sz="1000">
                        <a:effectLst/>
                      </a:endParaRPr>
                    </a:p>
                    <a:p>
                      <a:pPr marL="0" marR="0" algn="just">
                        <a:lnSpc>
                          <a:spcPct val="107000"/>
                        </a:lnSpc>
                        <a:spcBef>
                          <a:spcPts val="0"/>
                        </a:spcBef>
                        <a:spcAft>
                          <a:spcPts val="0"/>
                        </a:spcAft>
                        <a:tabLst>
                          <a:tab pos="1539240" algn="l"/>
                        </a:tabLst>
                      </a:pPr>
                      <a:r>
                        <a:rPr lang="en-CA" sz="1300">
                          <a:effectLst/>
                        </a:rPr>
                        <a:t>SNR=16.58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=1157.10</a:t>
                      </a:r>
                      <a:endParaRPr lang="en-US" sz="1000">
                        <a:effectLst/>
                      </a:endParaRPr>
                    </a:p>
                    <a:p>
                      <a:pPr marL="0" marR="0" algn="just">
                        <a:lnSpc>
                          <a:spcPct val="107000"/>
                        </a:lnSpc>
                        <a:spcBef>
                          <a:spcPts val="0"/>
                        </a:spcBef>
                        <a:spcAft>
                          <a:spcPts val="0"/>
                        </a:spcAft>
                        <a:tabLst>
                          <a:tab pos="1539240" algn="l"/>
                        </a:tabLst>
                      </a:pPr>
                      <a:r>
                        <a:rPr lang="en-CA" sz="1300">
                          <a:effectLst/>
                        </a:rPr>
                        <a:t>PSNR=17.50</a:t>
                      </a:r>
                      <a:endParaRPr lang="en-US" sz="1000">
                        <a:effectLst/>
                      </a:endParaRPr>
                    </a:p>
                    <a:p>
                      <a:pPr marL="0" marR="0" algn="just">
                        <a:lnSpc>
                          <a:spcPct val="107000"/>
                        </a:lnSpc>
                        <a:spcBef>
                          <a:spcPts val="0"/>
                        </a:spcBef>
                        <a:spcAft>
                          <a:spcPts val="0"/>
                        </a:spcAft>
                        <a:tabLst>
                          <a:tab pos="1539240" algn="l"/>
                        </a:tabLst>
                      </a:pPr>
                      <a:r>
                        <a:rPr lang="en-CA" sz="1300">
                          <a:effectLst/>
                        </a:rPr>
                        <a:t>SNR=15.19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1611.65</a:t>
                      </a:r>
                      <a:endParaRPr lang="en-US" sz="1000">
                        <a:effectLst/>
                      </a:endParaRPr>
                    </a:p>
                    <a:p>
                      <a:pPr marL="0" marR="0" algn="just">
                        <a:lnSpc>
                          <a:spcPct val="107000"/>
                        </a:lnSpc>
                        <a:spcBef>
                          <a:spcPts val="0"/>
                        </a:spcBef>
                        <a:spcAft>
                          <a:spcPts val="0"/>
                        </a:spcAft>
                        <a:tabLst>
                          <a:tab pos="1539240" algn="l"/>
                        </a:tabLst>
                      </a:pPr>
                      <a:r>
                        <a:rPr lang="en-CA" sz="1300">
                          <a:effectLst/>
                        </a:rPr>
                        <a:t>PSNR=16.06</a:t>
                      </a:r>
                      <a:endParaRPr lang="en-US" sz="1000">
                        <a:effectLst/>
                      </a:endParaRPr>
                    </a:p>
                    <a:p>
                      <a:pPr marL="0" marR="0" algn="just">
                        <a:lnSpc>
                          <a:spcPct val="107000"/>
                        </a:lnSpc>
                        <a:spcBef>
                          <a:spcPts val="0"/>
                        </a:spcBef>
                        <a:spcAft>
                          <a:spcPts val="0"/>
                        </a:spcAft>
                        <a:tabLst>
                          <a:tab pos="1539240" algn="l"/>
                        </a:tabLst>
                      </a:pPr>
                      <a:r>
                        <a:rPr lang="en-CA" sz="1300">
                          <a:effectLst/>
                        </a:rPr>
                        <a:t>SNR=13.65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=4932.23</a:t>
                      </a:r>
                      <a:endParaRPr lang="en-US" sz="1000">
                        <a:effectLst/>
                      </a:endParaRPr>
                    </a:p>
                    <a:p>
                      <a:pPr marL="0" marR="0" algn="just">
                        <a:lnSpc>
                          <a:spcPct val="107000"/>
                        </a:lnSpc>
                        <a:spcBef>
                          <a:spcPts val="0"/>
                        </a:spcBef>
                        <a:spcAft>
                          <a:spcPts val="0"/>
                        </a:spcAft>
                        <a:tabLst>
                          <a:tab pos="1539240" algn="l"/>
                        </a:tabLst>
                      </a:pPr>
                      <a:r>
                        <a:rPr lang="en-CA" sz="1300">
                          <a:effectLst/>
                        </a:rPr>
                        <a:t>PSNR=11.20</a:t>
                      </a:r>
                      <a:endParaRPr lang="en-US" sz="1000">
                        <a:effectLst/>
                      </a:endParaRPr>
                    </a:p>
                    <a:p>
                      <a:pPr marL="0" marR="0" algn="just">
                        <a:lnSpc>
                          <a:spcPct val="107000"/>
                        </a:lnSpc>
                        <a:spcBef>
                          <a:spcPts val="0"/>
                        </a:spcBef>
                        <a:spcAft>
                          <a:spcPts val="0"/>
                        </a:spcAft>
                        <a:tabLst>
                          <a:tab pos="1539240" algn="l"/>
                        </a:tabLst>
                      </a:pPr>
                      <a:r>
                        <a:rPr lang="en-CA" sz="1300">
                          <a:effectLst/>
                        </a:rPr>
                        <a:t>SNR=8.11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78384">
                <a:tc>
                  <a:txBody>
                    <a:bodyPr/>
                    <a:lstStyle/>
                    <a:p>
                      <a:pPr marL="0" marR="0" algn="just">
                        <a:lnSpc>
                          <a:spcPct val="107000"/>
                        </a:lnSpc>
                        <a:spcBef>
                          <a:spcPts val="0"/>
                        </a:spcBef>
                        <a:spcAft>
                          <a:spcPts val="0"/>
                        </a:spcAft>
                        <a:tabLst>
                          <a:tab pos="1539240" algn="l"/>
                        </a:tabLst>
                      </a:pPr>
                      <a:r>
                        <a:rPr lang="en-CA" sz="1300">
                          <a:effectLst/>
                        </a:rPr>
                        <a:t>Wiener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1178.06</a:t>
                      </a:r>
                      <a:endParaRPr lang="en-US" sz="1000">
                        <a:effectLst/>
                      </a:endParaRPr>
                    </a:p>
                    <a:p>
                      <a:pPr marL="0" marR="0" algn="just">
                        <a:lnSpc>
                          <a:spcPct val="107000"/>
                        </a:lnSpc>
                        <a:spcBef>
                          <a:spcPts val="0"/>
                        </a:spcBef>
                        <a:spcAft>
                          <a:spcPts val="0"/>
                        </a:spcAft>
                        <a:tabLst>
                          <a:tab pos="1539240" algn="l"/>
                        </a:tabLst>
                      </a:pPr>
                      <a:r>
                        <a:rPr lang="en-CA" sz="1300">
                          <a:effectLst/>
                        </a:rPr>
                        <a:t>PSNR=17.42</a:t>
                      </a:r>
                      <a:endParaRPr lang="en-US" sz="1000">
                        <a:effectLst/>
                      </a:endParaRPr>
                    </a:p>
                    <a:p>
                      <a:pPr marL="0" marR="0" algn="just">
                        <a:lnSpc>
                          <a:spcPct val="107000"/>
                        </a:lnSpc>
                        <a:spcBef>
                          <a:spcPts val="0"/>
                        </a:spcBef>
                        <a:spcAft>
                          <a:spcPts val="0"/>
                        </a:spcAft>
                        <a:tabLst>
                          <a:tab pos="1539240" algn="l"/>
                        </a:tabLst>
                      </a:pPr>
                      <a:r>
                        <a:rPr lang="en-CA" sz="1300">
                          <a:effectLst/>
                        </a:rPr>
                        <a:t>SNR= 15.36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1646.43</a:t>
                      </a:r>
                      <a:endParaRPr lang="en-US" sz="1000">
                        <a:effectLst/>
                      </a:endParaRPr>
                    </a:p>
                    <a:p>
                      <a:pPr marL="0" marR="0" algn="just">
                        <a:lnSpc>
                          <a:spcPct val="107000"/>
                        </a:lnSpc>
                        <a:spcBef>
                          <a:spcPts val="0"/>
                        </a:spcBef>
                        <a:spcAft>
                          <a:spcPts val="0"/>
                        </a:spcAft>
                        <a:tabLst>
                          <a:tab pos="1539240" algn="l"/>
                        </a:tabLst>
                      </a:pPr>
                      <a:r>
                        <a:rPr lang="en-CA" sz="1300">
                          <a:effectLst/>
                        </a:rPr>
                        <a:t>PSNR=15.97</a:t>
                      </a:r>
                      <a:endParaRPr lang="en-US" sz="1000">
                        <a:effectLst/>
                      </a:endParaRPr>
                    </a:p>
                    <a:p>
                      <a:pPr marL="0" marR="0" algn="just">
                        <a:lnSpc>
                          <a:spcPct val="107000"/>
                        </a:lnSpc>
                        <a:spcBef>
                          <a:spcPts val="0"/>
                        </a:spcBef>
                        <a:spcAft>
                          <a:spcPts val="0"/>
                        </a:spcAft>
                        <a:tabLst>
                          <a:tab pos="1539240" algn="l"/>
                        </a:tabLst>
                      </a:pPr>
                      <a:r>
                        <a:rPr lang="en-CA" sz="1300">
                          <a:effectLst/>
                        </a:rPr>
                        <a:t>SNR=13.91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2094.77</a:t>
                      </a:r>
                      <a:endParaRPr lang="en-US" sz="1000">
                        <a:effectLst/>
                      </a:endParaRPr>
                    </a:p>
                    <a:p>
                      <a:pPr marL="0" marR="0" algn="just">
                        <a:lnSpc>
                          <a:spcPct val="107000"/>
                        </a:lnSpc>
                        <a:spcBef>
                          <a:spcPts val="0"/>
                        </a:spcBef>
                        <a:spcAft>
                          <a:spcPts val="0"/>
                        </a:spcAft>
                        <a:tabLst>
                          <a:tab pos="1539240" algn="l"/>
                        </a:tabLst>
                      </a:pPr>
                      <a:r>
                        <a:rPr lang="en-CA" sz="1300">
                          <a:effectLst/>
                        </a:rPr>
                        <a:t>PSNR=14.92</a:t>
                      </a:r>
                      <a:endParaRPr lang="en-US" sz="1000">
                        <a:effectLst/>
                      </a:endParaRPr>
                    </a:p>
                    <a:p>
                      <a:pPr marL="0" marR="0" algn="just">
                        <a:lnSpc>
                          <a:spcPct val="107000"/>
                        </a:lnSpc>
                        <a:spcBef>
                          <a:spcPts val="0"/>
                        </a:spcBef>
                        <a:spcAft>
                          <a:spcPts val="0"/>
                        </a:spcAft>
                        <a:tabLst>
                          <a:tab pos="1539240" algn="l"/>
                        </a:tabLst>
                      </a:pPr>
                      <a:r>
                        <a:rPr lang="en-CA" sz="1300">
                          <a:effectLst/>
                        </a:rPr>
                        <a:t>SNR=12.86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=2750.82</a:t>
                      </a:r>
                      <a:endParaRPr lang="en-US" sz="1000">
                        <a:effectLst/>
                      </a:endParaRPr>
                    </a:p>
                    <a:p>
                      <a:pPr marL="0" marR="0" algn="just">
                        <a:lnSpc>
                          <a:spcPct val="107000"/>
                        </a:lnSpc>
                        <a:spcBef>
                          <a:spcPts val="0"/>
                        </a:spcBef>
                        <a:spcAft>
                          <a:spcPts val="0"/>
                        </a:spcAft>
                        <a:tabLst>
                          <a:tab pos="1539240" algn="l"/>
                        </a:tabLst>
                      </a:pPr>
                      <a:r>
                        <a:rPr lang="en-CA" sz="1300">
                          <a:effectLst/>
                        </a:rPr>
                        <a:t>PSNR=13.74</a:t>
                      </a:r>
                      <a:endParaRPr lang="en-US" sz="1000">
                        <a:effectLst/>
                      </a:endParaRPr>
                    </a:p>
                    <a:p>
                      <a:pPr marL="0" marR="0" algn="just">
                        <a:lnSpc>
                          <a:spcPct val="107000"/>
                        </a:lnSpc>
                        <a:spcBef>
                          <a:spcPts val="0"/>
                        </a:spcBef>
                        <a:spcAft>
                          <a:spcPts val="0"/>
                        </a:spcAft>
                        <a:tabLst>
                          <a:tab pos="1539240" algn="l"/>
                        </a:tabLst>
                      </a:pPr>
                      <a:r>
                        <a:rPr lang="en-CA" sz="1300">
                          <a:effectLst/>
                        </a:rPr>
                        <a:t>SNR=11.68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=7267.90</a:t>
                      </a:r>
                      <a:endParaRPr lang="en-US" sz="1000">
                        <a:effectLst/>
                      </a:endParaRPr>
                    </a:p>
                    <a:p>
                      <a:pPr marL="0" marR="0" algn="just">
                        <a:lnSpc>
                          <a:spcPct val="107000"/>
                        </a:lnSpc>
                        <a:spcBef>
                          <a:spcPts val="0"/>
                        </a:spcBef>
                        <a:spcAft>
                          <a:spcPts val="0"/>
                        </a:spcAft>
                        <a:tabLst>
                          <a:tab pos="1539240" algn="l"/>
                        </a:tabLst>
                      </a:pPr>
                      <a:r>
                        <a:rPr lang="en-CA" sz="1300">
                          <a:effectLst/>
                        </a:rPr>
                        <a:t>PSNR=9.52</a:t>
                      </a:r>
                      <a:endParaRPr lang="en-US" sz="1000">
                        <a:effectLst/>
                      </a:endParaRPr>
                    </a:p>
                    <a:p>
                      <a:pPr marL="0" marR="0" algn="just">
                        <a:lnSpc>
                          <a:spcPct val="107000"/>
                        </a:lnSpc>
                        <a:spcBef>
                          <a:spcPts val="0"/>
                        </a:spcBef>
                        <a:spcAft>
                          <a:spcPts val="0"/>
                        </a:spcAft>
                        <a:tabLst>
                          <a:tab pos="1539240" algn="l"/>
                        </a:tabLst>
                      </a:pPr>
                      <a:r>
                        <a:rPr lang="en-CA" sz="1300">
                          <a:effectLst/>
                        </a:rPr>
                        <a:t>SNR=7.45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78384">
                <a:tc>
                  <a:txBody>
                    <a:bodyPr/>
                    <a:lstStyle/>
                    <a:p>
                      <a:pPr marL="0" marR="0" algn="just">
                        <a:lnSpc>
                          <a:spcPct val="107000"/>
                        </a:lnSpc>
                        <a:spcBef>
                          <a:spcPts val="0"/>
                        </a:spcBef>
                        <a:spcAft>
                          <a:spcPts val="0"/>
                        </a:spcAft>
                        <a:tabLst>
                          <a:tab pos="1539240" algn="l"/>
                        </a:tabLst>
                      </a:pPr>
                      <a:r>
                        <a:rPr lang="en-CA" sz="1300">
                          <a:effectLst/>
                        </a:rPr>
                        <a:t>Average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972.37</a:t>
                      </a:r>
                      <a:endParaRPr lang="en-US" sz="1000">
                        <a:effectLst/>
                      </a:endParaRPr>
                    </a:p>
                    <a:p>
                      <a:pPr marL="0" marR="0" algn="just">
                        <a:lnSpc>
                          <a:spcPct val="107000"/>
                        </a:lnSpc>
                        <a:spcBef>
                          <a:spcPts val="0"/>
                        </a:spcBef>
                        <a:spcAft>
                          <a:spcPts val="0"/>
                        </a:spcAft>
                        <a:tabLst>
                          <a:tab pos="1539240" algn="l"/>
                        </a:tabLst>
                      </a:pPr>
                      <a:r>
                        <a:rPr lang="en-CA" sz="1300">
                          <a:effectLst/>
                        </a:rPr>
                        <a:t>PSNR=18.25</a:t>
                      </a:r>
                      <a:endParaRPr lang="en-US" sz="1000">
                        <a:effectLst/>
                      </a:endParaRPr>
                    </a:p>
                    <a:p>
                      <a:pPr marL="0" marR="0" algn="just">
                        <a:lnSpc>
                          <a:spcPct val="107000"/>
                        </a:lnSpc>
                        <a:spcBef>
                          <a:spcPts val="0"/>
                        </a:spcBef>
                        <a:spcAft>
                          <a:spcPts val="0"/>
                        </a:spcAft>
                        <a:tabLst>
                          <a:tab pos="1539240" algn="l"/>
                        </a:tabLst>
                      </a:pPr>
                      <a:r>
                        <a:rPr lang="en-CA" sz="1300">
                          <a:effectLst/>
                        </a:rPr>
                        <a:t>SNR= 16.06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=1373.39</a:t>
                      </a:r>
                      <a:endParaRPr lang="en-US" sz="1000">
                        <a:effectLst/>
                      </a:endParaRPr>
                    </a:p>
                    <a:p>
                      <a:pPr marL="0" marR="0" algn="just">
                        <a:lnSpc>
                          <a:spcPct val="107000"/>
                        </a:lnSpc>
                        <a:spcBef>
                          <a:spcPts val="0"/>
                        </a:spcBef>
                        <a:spcAft>
                          <a:spcPts val="0"/>
                        </a:spcAft>
                        <a:tabLst>
                          <a:tab pos="1539240" algn="l"/>
                        </a:tabLst>
                      </a:pPr>
                      <a:r>
                        <a:rPr lang="en-CA" sz="1300">
                          <a:effectLst/>
                        </a:rPr>
                        <a:t>PSNR=16.75</a:t>
                      </a:r>
                      <a:endParaRPr lang="en-US" sz="1000">
                        <a:effectLst/>
                      </a:endParaRPr>
                    </a:p>
                    <a:p>
                      <a:pPr marL="0" marR="0" algn="just">
                        <a:lnSpc>
                          <a:spcPct val="107000"/>
                        </a:lnSpc>
                        <a:spcBef>
                          <a:spcPts val="0"/>
                        </a:spcBef>
                        <a:spcAft>
                          <a:spcPts val="0"/>
                        </a:spcAft>
                        <a:tabLst>
                          <a:tab pos="1539240" algn="l"/>
                        </a:tabLst>
                      </a:pPr>
                      <a:r>
                        <a:rPr lang="en-CA" sz="1300">
                          <a:effectLst/>
                        </a:rPr>
                        <a:t>SNR=14.50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1774.54</a:t>
                      </a:r>
                      <a:endParaRPr lang="en-US" sz="1000">
                        <a:effectLst/>
                      </a:endParaRPr>
                    </a:p>
                    <a:p>
                      <a:pPr marL="0" marR="0" algn="just">
                        <a:lnSpc>
                          <a:spcPct val="107000"/>
                        </a:lnSpc>
                        <a:spcBef>
                          <a:spcPts val="0"/>
                        </a:spcBef>
                        <a:spcAft>
                          <a:spcPts val="0"/>
                        </a:spcAft>
                        <a:tabLst>
                          <a:tab pos="1539240" algn="l"/>
                        </a:tabLst>
                      </a:pPr>
                      <a:r>
                        <a:rPr lang="en-CA" sz="1300">
                          <a:effectLst/>
                        </a:rPr>
                        <a:t>PSNR=15.64</a:t>
                      </a:r>
                      <a:endParaRPr lang="en-US" sz="1000">
                        <a:effectLst/>
                      </a:endParaRPr>
                    </a:p>
                    <a:p>
                      <a:pPr marL="0" marR="0" algn="just">
                        <a:lnSpc>
                          <a:spcPct val="107000"/>
                        </a:lnSpc>
                        <a:spcBef>
                          <a:spcPts val="0"/>
                        </a:spcBef>
                        <a:spcAft>
                          <a:spcPts val="0"/>
                        </a:spcAft>
                        <a:tabLst>
                          <a:tab pos="1539240" algn="l"/>
                        </a:tabLst>
                      </a:pPr>
                      <a:r>
                        <a:rPr lang="en-CA" sz="1300">
                          <a:effectLst/>
                        </a:rPr>
                        <a:t>SNR=13.32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=2359.57</a:t>
                      </a:r>
                      <a:endParaRPr lang="en-US" sz="1000">
                        <a:effectLst/>
                      </a:endParaRPr>
                    </a:p>
                    <a:p>
                      <a:pPr marL="0" marR="0" algn="just">
                        <a:lnSpc>
                          <a:spcPct val="107000"/>
                        </a:lnSpc>
                        <a:spcBef>
                          <a:spcPts val="0"/>
                        </a:spcBef>
                        <a:spcAft>
                          <a:spcPts val="0"/>
                        </a:spcAft>
                        <a:tabLst>
                          <a:tab pos="1539240" algn="l"/>
                        </a:tabLst>
                      </a:pPr>
                      <a:r>
                        <a:rPr lang="en-CA" sz="1300">
                          <a:effectLst/>
                        </a:rPr>
                        <a:t>PSNR=14.40</a:t>
                      </a:r>
                      <a:endParaRPr lang="en-US" sz="1000">
                        <a:effectLst/>
                      </a:endParaRPr>
                    </a:p>
                    <a:p>
                      <a:pPr marL="0" marR="0" algn="just">
                        <a:lnSpc>
                          <a:spcPct val="107000"/>
                        </a:lnSpc>
                        <a:spcBef>
                          <a:spcPts val="0"/>
                        </a:spcBef>
                        <a:spcAft>
                          <a:spcPts val="0"/>
                        </a:spcAft>
                        <a:tabLst>
                          <a:tab pos="1539240" algn="l"/>
                        </a:tabLst>
                      </a:pPr>
                      <a:r>
                        <a:rPr lang="en-CA" sz="1300">
                          <a:effectLst/>
                        </a:rPr>
                        <a:t>SNR=11.99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=5935.44</a:t>
                      </a:r>
                      <a:endParaRPr lang="en-US" sz="1000">
                        <a:effectLst/>
                      </a:endParaRPr>
                    </a:p>
                    <a:p>
                      <a:pPr marL="0" marR="0" algn="just">
                        <a:lnSpc>
                          <a:spcPct val="107000"/>
                        </a:lnSpc>
                        <a:spcBef>
                          <a:spcPts val="0"/>
                        </a:spcBef>
                        <a:spcAft>
                          <a:spcPts val="0"/>
                        </a:spcAft>
                        <a:tabLst>
                          <a:tab pos="1539240" algn="l"/>
                        </a:tabLst>
                      </a:pPr>
                      <a:r>
                        <a:rPr lang="en-CA" sz="1300">
                          <a:effectLst/>
                        </a:rPr>
                        <a:t>PSNR=10.40</a:t>
                      </a:r>
                      <a:endParaRPr lang="en-US" sz="1000">
                        <a:effectLst/>
                      </a:endParaRPr>
                    </a:p>
                    <a:p>
                      <a:pPr marL="0" marR="0" algn="just">
                        <a:lnSpc>
                          <a:spcPct val="107000"/>
                        </a:lnSpc>
                        <a:spcBef>
                          <a:spcPts val="0"/>
                        </a:spcBef>
                        <a:spcAft>
                          <a:spcPts val="0"/>
                        </a:spcAft>
                        <a:tabLst>
                          <a:tab pos="1539240" algn="l"/>
                        </a:tabLst>
                      </a:pPr>
                      <a:r>
                        <a:rPr lang="en-CA" sz="1300">
                          <a:effectLst/>
                        </a:rPr>
                        <a:t>SNR=7.35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78384">
                <a:tc>
                  <a:txBody>
                    <a:bodyPr/>
                    <a:lstStyle/>
                    <a:p>
                      <a:pPr marL="0" marR="0" algn="just">
                        <a:lnSpc>
                          <a:spcPct val="107000"/>
                        </a:lnSpc>
                        <a:spcBef>
                          <a:spcPts val="0"/>
                        </a:spcBef>
                        <a:spcAft>
                          <a:spcPts val="0"/>
                        </a:spcAft>
                        <a:tabLst>
                          <a:tab pos="1539240" algn="l"/>
                        </a:tabLst>
                      </a:pPr>
                      <a:r>
                        <a:rPr lang="en-CA" sz="1300">
                          <a:effectLst/>
                        </a:rPr>
                        <a:t>Median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=906.68</a:t>
                      </a:r>
                      <a:endParaRPr lang="en-US" sz="1000">
                        <a:effectLst/>
                      </a:endParaRPr>
                    </a:p>
                    <a:p>
                      <a:pPr marL="0" marR="0" algn="just">
                        <a:lnSpc>
                          <a:spcPct val="107000"/>
                        </a:lnSpc>
                        <a:spcBef>
                          <a:spcPts val="0"/>
                        </a:spcBef>
                        <a:spcAft>
                          <a:spcPts val="0"/>
                        </a:spcAft>
                        <a:tabLst>
                          <a:tab pos="1539240" algn="l"/>
                        </a:tabLst>
                      </a:pPr>
                      <a:r>
                        <a:rPr lang="en-CA" sz="1300">
                          <a:effectLst/>
                        </a:rPr>
                        <a:t>PSNR=18.56</a:t>
                      </a:r>
                      <a:endParaRPr lang="en-US" sz="1000">
                        <a:effectLst/>
                      </a:endParaRPr>
                    </a:p>
                    <a:p>
                      <a:pPr marL="0" marR="0" algn="just">
                        <a:lnSpc>
                          <a:spcPct val="107000"/>
                        </a:lnSpc>
                        <a:spcBef>
                          <a:spcPts val="0"/>
                        </a:spcBef>
                        <a:spcAft>
                          <a:spcPts val="0"/>
                        </a:spcAft>
                        <a:tabLst>
                          <a:tab pos="1539240" algn="l"/>
                        </a:tabLst>
                      </a:pPr>
                      <a:r>
                        <a:rPr lang="en-CA" sz="1300">
                          <a:effectLst/>
                        </a:rPr>
                        <a:t>SNR=16.54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=1365.95</a:t>
                      </a:r>
                      <a:endParaRPr lang="en-US" sz="1000">
                        <a:effectLst/>
                      </a:endParaRPr>
                    </a:p>
                    <a:p>
                      <a:pPr marL="0" marR="0" algn="just">
                        <a:lnSpc>
                          <a:spcPct val="107000"/>
                        </a:lnSpc>
                        <a:spcBef>
                          <a:spcPts val="0"/>
                        </a:spcBef>
                        <a:spcAft>
                          <a:spcPts val="0"/>
                        </a:spcAft>
                        <a:tabLst>
                          <a:tab pos="1539240" algn="l"/>
                        </a:tabLst>
                      </a:pPr>
                      <a:r>
                        <a:rPr lang="en-CA" sz="1300">
                          <a:effectLst/>
                        </a:rPr>
                        <a:t>PSNR=16.78</a:t>
                      </a:r>
                      <a:endParaRPr lang="en-US" sz="1000">
                        <a:effectLst/>
                      </a:endParaRPr>
                    </a:p>
                    <a:p>
                      <a:pPr marL="0" marR="0" algn="just">
                        <a:lnSpc>
                          <a:spcPct val="107000"/>
                        </a:lnSpc>
                        <a:spcBef>
                          <a:spcPts val="0"/>
                        </a:spcBef>
                        <a:spcAft>
                          <a:spcPts val="0"/>
                        </a:spcAft>
                        <a:tabLst>
                          <a:tab pos="1539240" algn="l"/>
                        </a:tabLst>
                      </a:pPr>
                      <a:r>
                        <a:rPr lang="en-CA" sz="1300">
                          <a:effectLst/>
                        </a:rPr>
                        <a:t>SNR=14.76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1836.52</a:t>
                      </a:r>
                      <a:endParaRPr lang="en-US" sz="1000">
                        <a:effectLst/>
                      </a:endParaRPr>
                    </a:p>
                    <a:p>
                      <a:pPr marL="0" marR="0" algn="just">
                        <a:lnSpc>
                          <a:spcPct val="107000"/>
                        </a:lnSpc>
                        <a:spcBef>
                          <a:spcPts val="0"/>
                        </a:spcBef>
                        <a:spcAft>
                          <a:spcPts val="0"/>
                        </a:spcAft>
                        <a:tabLst>
                          <a:tab pos="1539240" algn="l"/>
                        </a:tabLst>
                      </a:pPr>
                      <a:r>
                        <a:rPr lang="en-CA" sz="1300">
                          <a:effectLst/>
                        </a:rPr>
                        <a:t>PSNR=15.49</a:t>
                      </a:r>
                      <a:endParaRPr lang="en-US" sz="1000">
                        <a:effectLst/>
                      </a:endParaRPr>
                    </a:p>
                    <a:p>
                      <a:pPr marL="0" marR="0" algn="just">
                        <a:lnSpc>
                          <a:spcPct val="107000"/>
                        </a:lnSpc>
                        <a:spcBef>
                          <a:spcPts val="0"/>
                        </a:spcBef>
                        <a:spcAft>
                          <a:spcPts val="0"/>
                        </a:spcAft>
                        <a:tabLst>
                          <a:tab pos="1539240" algn="l"/>
                        </a:tabLst>
                      </a:pPr>
                      <a:r>
                        <a:rPr lang="en-CA" sz="1300">
                          <a:effectLst/>
                        </a:rPr>
                        <a:t>SNR=13.48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=2499.29</a:t>
                      </a:r>
                      <a:endParaRPr lang="en-US" sz="1000">
                        <a:effectLst/>
                      </a:endParaRPr>
                    </a:p>
                    <a:p>
                      <a:pPr marL="0" marR="0" algn="just">
                        <a:lnSpc>
                          <a:spcPct val="107000"/>
                        </a:lnSpc>
                        <a:spcBef>
                          <a:spcPts val="0"/>
                        </a:spcBef>
                        <a:spcAft>
                          <a:spcPts val="0"/>
                        </a:spcAft>
                        <a:tabLst>
                          <a:tab pos="1539240" algn="l"/>
                        </a:tabLst>
                      </a:pPr>
                      <a:r>
                        <a:rPr lang="en-CA" sz="1300">
                          <a:effectLst/>
                        </a:rPr>
                        <a:t>PSNR=14.15</a:t>
                      </a:r>
                      <a:endParaRPr lang="en-US" sz="1000">
                        <a:effectLst/>
                      </a:endParaRPr>
                    </a:p>
                    <a:p>
                      <a:pPr marL="0" marR="0" algn="just">
                        <a:lnSpc>
                          <a:spcPct val="107000"/>
                        </a:lnSpc>
                        <a:spcBef>
                          <a:spcPts val="0"/>
                        </a:spcBef>
                        <a:spcAft>
                          <a:spcPts val="0"/>
                        </a:spcAft>
                        <a:tabLst>
                          <a:tab pos="1539240" algn="l"/>
                        </a:tabLst>
                      </a:pPr>
                      <a:r>
                        <a:rPr lang="en-CA" sz="1300">
                          <a:effectLst/>
                        </a:rPr>
                        <a:t>SNR=12.14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dirty="0">
                          <a:effectLst/>
                        </a:rPr>
                        <a:t>MSE = 7071.42</a:t>
                      </a:r>
                      <a:endParaRPr lang="en-US" sz="1000" dirty="0">
                        <a:effectLst/>
                      </a:endParaRPr>
                    </a:p>
                    <a:p>
                      <a:pPr marL="0" marR="0" algn="just">
                        <a:lnSpc>
                          <a:spcPct val="107000"/>
                        </a:lnSpc>
                        <a:spcBef>
                          <a:spcPts val="0"/>
                        </a:spcBef>
                        <a:spcAft>
                          <a:spcPts val="0"/>
                        </a:spcAft>
                        <a:tabLst>
                          <a:tab pos="1539240" algn="l"/>
                        </a:tabLst>
                      </a:pPr>
                      <a:r>
                        <a:rPr lang="en-CA" sz="1300" dirty="0">
                          <a:effectLst/>
                        </a:rPr>
                        <a:t>PSNR=9.64</a:t>
                      </a:r>
                      <a:endParaRPr lang="en-US" sz="1000" dirty="0">
                        <a:effectLst/>
                      </a:endParaRPr>
                    </a:p>
                    <a:p>
                      <a:pPr marL="0" marR="0" algn="just">
                        <a:lnSpc>
                          <a:spcPct val="107000"/>
                        </a:lnSpc>
                        <a:spcBef>
                          <a:spcPts val="0"/>
                        </a:spcBef>
                        <a:spcAft>
                          <a:spcPts val="0"/>
                        </a:spcAft>
                        <a:tabLst>
                          <a:tab pos="1539240" algn="l"/>
                        </a:tabLst>
                      </a:pPr>
                      <a:r>
                        <a:rPr lang="en-CA" sz="1300" dirty="0">
                          <a:effectLst/>
                        </a:rPr>
                        <a:t>SNR=7.61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bl>
          </a:graphicData>
        </a:graphic>
      </p:graphicFrame>
      <p:sp>
        <p:nvSpPr>
          <p:cNvPr id="8" name="Rectangle 1"/>
          <p:cNvSpPr>
            <a:spLocks noChangeArrowheads="1"/>
          </p:cNvSpPr>
          <p:nvPr/>
        </p:nvSpPr>
        <p:spPr bwMode="auto">
          <a:xfrm>
            <a:off x="-476761" y="-110072"/>
            <a:ext cx="12668761" cy="56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47716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Comparison Table </a:t>
            </a:r>
            <a:r>
              <a:rPr lang="en-CA" dirty="0" smtClean="0"/>
              <a:t>for Speckle Noise</a:t>
            </a:r>
            <a:endParaRPr lang="en-US" dirty="0"/>
          </a:p>
        </p:txBody>
      </p:sp>
      <p:sp>
        <p:nvSpPr>
          <p:cNvPr id="4" name="Text Placeholder 3"/>
          <p:cNvSpPr>
            <a:spLocks noGrp="1"/>
          </p:cNvSpPr>
          <p:nvPr>
            <p:ph type="body" sz="half" idx="2"/>
          </p:nvPr>
        </p:nvSpPr>
        <p:spPr/>
        <p:txBody>
          <a:bodyPr/>
          <a:lstStyle/>
          <a:p>
            <a:r>
              <a:rPr lang="en-CA" dirty="0"/>
              <a:t>Speckle Noise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5320489"/>
              </p:ext>
            </p:extLst>
          </p:nvPr>
        </p:nvGraphicFramePr>
        <p:xfrm>
          <a:off x="-1" y="-1"/>
          <a:ext cx="8307238" cy="6858000"/>
        </p:xfrm>
        <a:graphic>
          <a:graphicData uri="http://schemas.openxmlformats.org/drawingml/2006/table">
            <a:tbl>
              <a:tblPr firstRow="1" firstCol="1" bandRow="1">
                <a:tableStyleId>{5C22544A-7EE6-4342-B048-85BDC9FD1C3A}</a:tableStyleId>
              </a:tblPr>
              <a:tblGrid>
                <a:gridCol w="1205889"/>
                <a:gridCol w="1406871"/>
                <a:gridCol w="1406871"/>
                <a:gridCol w="1406871"/>
                <a:gridCol w="1473865"/>
                <a:gridCol w="1406871"/>
              </a:tblGrid>
              <a:tr h="1050000">
                <a:tc>
                  <a:txBody>
                    <a:bodyPr/>
                    <a:lstStyle/>
                    <a:p>
                      <a:pPr marL="0" marR="0" algn="just">
                        <a:lnSpc>
                          <a:spcPct val="107000"/>
                        </a:lnSpc>
                        <a:spcBef>
                          <a:spcPts val="0"/>
                        </a:spcBef>
                        <a:spcAft>
                          <a:spcPts val="0"/>
                        </a:spcAft>
                        <a:tabLst>
                          <a:tab pos="1539240" algn="l"/>
                        </a:tabLst>
                      </a:pPr>
                      <a:r>
                        <a:rPr lang="en-CA"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Noise Density =0.3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52000">
                <a:tc>
                  <a:txBody>
                    <a:bodyPr/>
                    <a:lstStyle/>
                    <a:p>
                      <a:pPr marL="0" marR="0" algn="just">
                        <a:lnSpc>
                          <a:spcPct val="107000"/>
                        </a:lnSpc>
                        <a:spcBef>
                          <a:spcPts val="0"/>
                        </a:spcBef>
                        <a:spcAft>
                          <a:spcPts val="0"/>
                        </a:spcAft>
                        <a:tabLst>
                          <a:tab pos="1539240" algn="l"/>
                        </a:tabLst>
                      </a:pPr>
                      <a:r>
                        <a:rPr lang="en-CA" sz="1300">
                          <a:effectLst/>
                        </a:rPr>
                        <a:t>Adaptive Wiener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893.08</a:t>
                      </a:r>
                      <a:endParaRPr lang="en-US" sz="1000">
                        <a:effectLst/>
                      </a:endParaRPr>
                    </a:p>
                    <a:p>
                      <a:pPr marL="0" marR="0" algn="just">
                        <a:lnSpc>
                          <a:spcPct val="107000"/>
                        </a:lnSpc>
                        <a:spcBef>
                          <a:spcPts val="0"/>
                        </a:spcBef>
                        <a:spcAft>
                          <a:spcPts val="0"/>
                        </a:spcAft>
                        <a:tabLst>
                          <a:tab pos="1539240" algn="l"/>
                        </a:tabLst>
                      </a:pPr>
                      <a:r>
                        <a:rPr lang="en-CA" sz="1300">
                          <a:effectLst/>
                        </a:rPr>
                        <a:t>PSNR=18.62</a:t>
                      </a:r>
                      <a:endParaRPr lang="en-US" sz="1000">
                        <a:effectLst/>
                      </a:endParaRPr>
                    </a:p>
                    <a:p>
                      <a:pPr marL="0" marR="0" algn="just">
                        <a:lnSpc>
                          <a:spcPct val="107000"/>
                        </a:lnSpc>
                        <a:spcBef>
                          <a:spcPts val="0"/>
                        </a:spcBef>
                        <a:spcAft>
                          <a:spcPts val="0"/>
                        </a:spcAft>
                        <a:tabLst>
                          <a:tab pos="1539240" algn="l"/>
                        </a:tabLst>
                      </a:pPr>
                      <a:r>
                        <a:rPr lang="en-CA" sz="1300">
                          <a:effectLst/>
                        </a:rPr>
                        <a:t>SNR=16.28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1330.59</a:t>
                      </a:r>
                      <a:endParaRPr lang="en-US" sz="1000">
                        <a:effectLst/>
                      </a:endParaRPr>
                    </a:p>
                    <a:p>
                      <a:pPr marL="0" marR="0" algn="just">
                        <a:lnSpc>
                          <a:spcPct val="107000"/>
                        </a:lnSpc>
                        <a:spcBef>
                          <a:spcPts val="0"/>
                        </a:spcBef>
                        <a:spcAft>
                          <a:spcPts val="0"/>
                        </a:spcAft>
                        <a:tabLst>
                          <a:tab pos="1539240" algn="l"/>
                        </a:tabLst>
                      </a:pPr>
                      <a:r>
                        <a:rPr lang="en-CA" sz="1300">
                          <a:effectLst/>
                        </a:rPr>
                        <a:t>PSNR=16.89</a:t>
                      </a:r>
                      <a:endParaRPr lang="en-US" sz="1000">
                        <a:effectLst/>
                      </a:endParaRPr>
                    </a:p>
                    <a:p>
                      <a:pPr marL="0" marR="0" algn="just">
                        <a:lnSpc>
                          <a:spcPct val="107000"/>
                        </a:lnSpc>
                        <a:spcBef>
                          <a:spcPts val="0"/>
                        </a:spcBef>
                        <a:spcAft>
                          <a:spcPts val="0"/>
                        </a:spcAft>
                        <a:tabLst>
                          <a:tab pos="1539240" algn="l"/>
                        </a:tabLst>
                      </a:pPr>
                      <a:r>
                        <a:rPr lang="en-CA" sz="1300">
                          <a:effectLst/>
                        </a:rPr>
                        <a:t>SNR=14.42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=1721.03</a:t>
                      </a:r>
                      <a:endParaRPr lang="en-US" sz="1000">
                        <a:effectLst/>
                      </a:endParaRPr>
                    </a:p>
                    <a:p>
                      <a:pPr marL="0" marR="0" algn="just">
                        <a:lnSpc>
                          <a:spcPct val="107000"/>
                        </a:lnSpc>
                        <a:spcBef>
                          <a:spcPts val="0"/>
                        </a:spcBef>
                        <a:spcAft>
                          <a:spcPts val="0"/>
                        </a:spcAft>
                        <a:tabLst>
                          <a:tab pos="1539240" algn="l"/>
                        </a:tabLst>
                      </a:pPr>
                      <a:r>
                        <a:rPr lang="en-CA" sz="1300">
                          <a:effectLst/>
                        </a:rPr>
                        <a:t>PSNR=15.77</a:t>
                      </a:r>
                      <a:endParaRPr lang="en-US" sz="1000">
                        <a:effectLst/>
                      </a:endParaRPr>
                    </a:p>
                    <a:p>
                      <a:pPr marL="0" marR="0" algn="just">
                        <a:lnSpc>
                          <a:spcPct val="107000"/>
                        </a:lnSpc>
                        <a:spcBef>
                          <a:spcPts val="0"/>
                        </a:spcBef>
                        <a:spcAft>
                          <a:spcPts val="0"/>
                        </a:spcAft>
                        <a:tabLst>
                          <a:tab pos="1539240" algn="l"/>
                        </a:tabLst>
                      </a:pPr>
                      <a:r>
                        <a:rPr lang="en-CA" sz="1300">
                          <a:effectLst/>
                        </a:rPr>
                        <a:t>SNR=13.19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2251.47</a:t>
                      </a:r>
                      <a:endParaRPr lang="en-US" sz="1000">
                        <a:effectLst/>
                      </a:endParaRPr>
                    </a:p>
                    <a:p>
                      <a:pPr marL="0" marR="0" algn="just">
                        <a:lnSpc>
                          <a:spcPct val="107000"/>
                        </a:lnSpc>
                        <a:spcBef>
                          <a:spcPts val="0"/>
                        </a:spcBef>
                        <a:spcAft>
                          <a:spcPts val="0"/>
                        </a:spcAft>
                        <a:tabLst>
                          <a:tab pos="1539240" algn="l"/>
                        </a:tabLst>
                      </a:pPr>
                      <a:r>
                        <a:rPr lang="en-CA" sz="1300">
                          <a:effectLst/>
                        </a:rPr>
                        <a:t>PSNR=14.61</a:t>
                      </a:r>
                      <a:endParaRPr lang="en-US" sz="1000">
                        <a:effectLst/>
                      </a:endParaRPr>
                    </a:p>
                    <a:p>
                      <a:pPr marL="0" marR="0" algn="just">
                        <a:lnSpc>
                          <a:spcPct val="107000"/>
                        </a:lnSpc>
                        <a:spcBef>
                          <a:spcPts val="0"/>
                        </a:spcBef>
                        <a:spcAft>
                          <a:spcPts val="0"/>
                        </a:spcAft>
                        <a:tabLst>
                          <a:tab pos="1539240" algn="l"/>
                        </a:tabLst>
                      </a:pPr>
                      <a:r>
                        <a:rPr lang="en-CA" sz="1300">
                          <a:effectLst/>
                        </a:rPr>
                        <a:t>SNR=11.87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=5154.95</a:t>
                      </a:r>
                      <a:endParaRPr lang="en-US" sz="1000">
                        <a:effectLst/>
                      </a:endParaRPr>
                    </a:p>
                    <a:p>
                      <a:pPr marL="0" marR="0" algn="just">
                        <a:lnSpc>
                          <a:spcPct val="107000"/>
                        </a:lnSpc>
                        <a:spcBef>
                          <a:spcPts val="0"/>
                        </a:spcBef>
                        <a:spcAft>
                          <a:spcPts val="0"/>
                        </a:spcAft>
                        <a:tabLst>
                          <a:tab pos="1539240" algn="l"/>
                        </a:tabLst>
                      </a:pPr>
                      <a:r>
                        <a:rPr lang="en-CA" sz="1300">
                          <a:effectLst/>
                        </a:rPr>
                        <a:t>PSNR=11.01</a:t>
                      </a:r>
                      <a:endParaRPr lang="en-US" sz="1000">
                        <a:effectLst/>
                      </a:endParaRPr>
                    </a:p>
                    <a:p>
                      <a:pPr marL="0" marR="0" algn="just">
                        <a:lnSpc>
                          <a:spcPct val="107000"/>
                        </a:lnSpc>
                        <a:spcBef>
                          <a:spcPts val="0"/>
                        </a:spcBef>
                        <a:spcAft>
                          <a:spcPts val="0"/>
                        </a:spcAft>
                        <a:tabLst>
                          <a:tab pos="1539240" algn="l"/>
                        </a:tabLst>
                      </a:pPr>
                      <a:r>
                        <a:rPr lang="en-CA" sz="1300">
                          <a:effectLst/>
                        </a:rPr>
                        <a:t>SNR=7.46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52000">
                <a:tc>
                  <a:txBody>
                    <a:bodyPr/>
                    <a:lstStyle/>
                    <a:p>
                      <a:pPr marL="0" marR="0" algn="just">
                        <a:lnSpc>
                          <a:spcPct val="107000"/>
                        </a:lnSpc>
                        <a:spcBef>
                          <a:spcPts val="0"/>
                        </a:spcBef>
                        <a:spcAft>
                          <a:spcPts val="0"/>
                        </a:spcAft>
                        <a:tabLst>
                          <a:tab pos="1539240" algn="l"/>
                        </a:tabLst>
                      </a:pPr>
                      <a:r>
                        <a:rPr lang="en-CA" sz="1300">
                          <a:effectLst/>
                        </a:rPr>
                        <a:t>Wiener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1397.52</a:t>
                      </a:r>
                      <a:endParaRPr lang="en-US" sz="1000">
                        <a:effectLst/>
                      </a:endParaRPr>
                    </a:p>
                    <a:p>
                      <a:pPr marL="0" marR="0" algn="just">
                        <a:lnSpc>
                          <a:spcPct val="107000"/>
                        </a:lnSpc>
                        <a:spcBef>
                          <a:spcPts val="0"/>
                        </a:spcBef>
                        <a:spcAft>
                          <a:spcPts val="0"/>
                        </a:spcAft>
                        <a:tabLst>
                          <a:tab pos="1539240" algn="l"/>
                        </a:tabLst>
                      </a:pPr>
                      <a:r>
                        <a:rPr lang="en-CA" sz="1300">
                          <a:effectLst/>
                        </a:rPr>
                        <a:t>PSNR=16.68</a:t>
                      </a:r>
                      <a:endParaRPr lang="en-US" sz="1000">
                        <a:effectLst/>
                      </a:endParaRPr>
                    </a:p>
                    <a:p>
                      <a:pPr marL="0" marR="0" algn="just">
                        <a:lnSpc>
                          <a:spcPct val="107000"/>
                        </a:lnSpc>
                        <a:spcBef>
                          <a:spcPts val="0"/>
                        </a:spcBef>
                        <a:spcAft>
                          <a:spcPts val="0"/>
                        </a:spcAft>
                        <a:tabLst>
                          <a:tab pos="1539240" algn="l"/>
                        </a:tabLst>
                      </a:pPr>
                      <a:r>
                        <a:rPr lang="en-CA" sz="1300">
                          <a:effectLst/>
                        </a:rPr>
                        <a:t>SNR= 14.62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=1909.61</a:t>
                      </a:r>
                      <a:endParaRPr lang="en-US" sz="1000">
                        <a:effectLst/>
                      </a:endParaRPr>
                    </a:p>
                    <a:p>
                      <a:pPr marL="0" marR="0" algn="just">
                        <a:lnSpc>
                          <a:spcPct val="107000"/>
                        </a:lnSpc>
                        <a:spcBef>
                          <a:spcPts val="0"/>
                        </a:spcBef>
                        <a:spcAft>
                          <a:spcPts val="0"/>
                        </a:spcAft>
                        <a:tabLst>
                          <a:tab pos="1539240" algn="l"/>
                        </a:tabLst>
                      </a:pPr>
                      <a:r>
                        <a:rPr lang="en-CA" sz="1300">
                          <a:effectLst/>
                        </a:rPr>
                        <a:t>PSNR=15.32</a:t>
                      </a:r>
                      <a:endParaRPr lang="en-US" sz="1000">
                        <a:effectLst/>
                      </a:endParaRPr>
                    </a:p>
                    <a:p>
                      <a:pPr marL="0" marR="0" algn="just">
                        <a:lnSpc>
                          <a:spcPct val="107000"/>
                        </a:lnSpc>
                        <a:spcBef>
                          <a:spcPts val="0"/>
                        </a:spcBef>
                        <a:spcAft>
                          <a:spcPts val="0"/>
                        </a:spcAft>
                        <a:tabLst>
                          <a:tab pos="1539240" algn="l"/>
                        </a:tabLst>
                      </a:pPr>
                      <a:r>
                        <a:rPr lang="en-CA" sz="1300">
                          <a:effectLst/>
                        </a:rPr>
                        <a:t>SNR=13.26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=2396.86</a:t>
                      </a:r>
                      <a:endParaRPr lang="en-US" sz="1000">
                        <a:effectLst/>
                      </a:endParaRPr>
                    </a:p>
                    <a:p>
                      <a:pPr marL="0" marR="0" algn="just">
                        <a:lnSpc>
                          <a:spcPct val="107000"/>
                        </a:lnSpc>
                        <a:spcBef>
                          <a:spcPts val="0"/>
                        </a:spcBef>
                        <a:spcAft>
                          <a:spcPts val="0"/>
                        </a:spcAft>
                        <a:tabLst>
                          <a:tab pos="1539240" algn="l"/>
                        </a:tabLst>
                      </a:pPr>
                      <a:r>
                        <a:rPr lang="en-CA" sz="1300">
                          <a:effectLst/>
                        </a:rPr>
                        <a:t>PSNR=14.33</a:t>
                      </a:r>
                      <a:endParaRPr lang="en-US" sz="1000">
                        <a:effectLst/>
                      </a:endParaRPr>
                    </a:p>
                    <a:p>
                      <a:pPr marL="0" marR="0" algn="just">
                        <a:lnSpc>
                          <a:spcPct val="107000"/>
                        </a:lnSpc>
                        <a:spcBef>
                          <a:spcPts val="0"/>
                        </a:spcBef>
                        <a:spcAft>
                          <a:spcPts val="0"/>
                        </a:spcAft>
                        <a:tabLst>
                          <a:tab pos="1539240" algn="l"/>
                        </a:tabLst>
                      </a:pPr>
                      <a:r>
                        <a:rPr lang="en-CA" sz="1300">
                          <a:effectLst/>
                        </a:rPr>
                        <a:t>SNR=12.28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3093.22</a:t>
                      </a:r>
                      <a:endParaRPr lang="en-US" sz="1000">
                        <a:effectLst/>
                      </a:endParaRPr>
                    </a:p>
                    <a:p>
                      <a:pPr marL="0" marR="0" algn="just">
                        <a:lnSpc>
                          <a:spcPct val="107000"/>
                        </a:lnSpc>
                        <a:spcBef>
                          <a:spcPts val="0"/>
                        </a:spcBef>
                        <a:spcAft>
                          <a:spcPts val="0"/>
                        </a:spcAft>
                        <a:tabLst>
                          <a:tab pos="1539240" algn="l"/>
                        </a:tabLst>
                      </a:pPr>
                      <a:r>
                        <a:rPr lang="en-CA" sz="1300">
                          <a:effectLst/>
                        </a:rPr>
                        <a:t>PSNR=13.23</a:t>
                      </a:r>
                      <a:endParaRPr lang="en-US" sz="1000">
                        <a:effectLst/>
                      </a:endParaRPr>
                    </a:p>
                    <a:p>
                      <a:pPr marL="0" marR="0" algn="just">
                        <a:lnSpc>
                          <a:spcPct val="107000"/>
                        </a:lnSpc>
                        <a:spcBef>
                          <a:spcPts val="0"/>
                        </a:spcBef>
                        <a:spcAft>
                          <a:spcPts val="0"/>
                        </a:spcAft>
                        <a:tabLst>
                          <a:tab pos="1539240" algn="l"/>
                        </a:tabLst>
                      </a:pPr>
                      <a:r>
                        <a:rPr lang="en-CA" sz="1300">
                          <a:effectLst/>
                        </a:rPr>
                        <a:t>SNR=11.17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=7386.74</a:t>
                      </a:r>
                      <a:endParaRPr lang="en-US" sz="1000">
                        <a:effectLst/>
                      </a:endParaRPr>
                    </a:p>
                    <a:p>
                      <a:pPr marL="0" marR="0" algn="just">
                        <a:lnSpc>
                          <a:spcPct val="107000"/>
                        </a:lnSpc>
                        <a:spcBef>
                          <a:spcPts val="0"/>
                        </a:spcBef>
                        <a:spcAft>
                          <a:spcPts val="0"/>
                        </a:spcAft>
                        <a:tabLst>
                          <a:tab pos="1539240" algn="l"/>
                        </a:tabLst>
                      </a:pPr>
                      <a:r>
                        <a:rPr lang="en-CA" sz="1300">
                          <a:effectLst/>
                        </a:rPr>
                        <a:t>PSNR=9.45</a:t>
                      </a:r>
                      <a:endParaRPr lang="en-US" sz="1000">
                        <a:effectLst/>
                      </a:endParaRPr>
                    </a:p>
                    <a:p>
                      <a:pPr marL="0" marR="0" algn="just">
                        <a:lnSpc>
                          <a:spcPct val="107000"/>
                        </a:lnSpc>
                        <a:spcBef>
                          <a:spcPts val="0"/>
                        </a:spcBef>
                        <a:spcAft>
                          <a:spcPts val="0"/>
                        </a:spcAft>
                        <a:tabLst>
                          <a:tab pos="1539240" algn="l"/>
                        </a:tabLst>
                      </a:pPr>
                      <a:r>
                        <a:rPr lang="en-CA" sz="1300">
                          <a:effectLst/>
                        </a:rPr>
                        <a:t>SNR=7.38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52000">
                <a:tc>
                  <a:txBody>
                    <a:bodyPr/>
                    <a:lstStyle/>
                    <a:p>
                      <a:pPr marL="0" marR="0" algn="just">
                        <a:lnSpc>
                          <a:spcPct val="107000"/>
                        </a:lnSpc>
                        <a:spcBef>
                          <a:spcPts val="0"/>
                        </a:spcBef>
                        <a:spcAft>
                          <a:spcPts val="0"/>
                        </a:spcAft>
                        <a:tabLst>
                          <a:tab pos="1539240" algn="l"/>
                        </a:tabLst>
                      </a:pPr>
                      <a:r>
                        <a:rPr lang="en-CA" sz="1300">
                          <a:effectLst/>
                        </a:rPr>
                        <a:t>Average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1102.99</a:t>
                      </a:r>
                      <a:endParaRPr lang="en-US" sz="1000">
                        <a:effectLst/>
                      </a:endParaRPr>
                    </a:p>
                    <a:p>
                      <a:pPr marL="0" marR="0" algn="just">
                        <a:lnSpc>
                          <a:spcPct val="107000"/>
                        </a:lnSpc>
                        <a:spcBef>
                          <a:spcPts val="0"/>
                        </a:spcBef>
                        <a:spcAft>
                          <a:spcPts val="0"/>
                        </a:spcAft>
                        <a:tabLst>
                          <a:tab pos="1539240" algn="l"/>
                        </a:tabLst>
                      </a:pPr>
                      <a:r>
                        <a:rPr lang="en-CA" sz="1300">
                          <a:effectLst/>
                        </a:rPr>
                        <a:t>PSNR= 17.71</a:t>
                      </a:r>
                      <a:endParaRPr lang="en-US" sz="1000">
                        <a:effectLst/>
                      </a:endParaRPr>
                    </a:p>
                    <a:p>
                      <a:pPr marL="0" marR="0" algn="just">
                        <a:lnSpc>
                          <a:spcPct val="107000"/>
                        </a:lnSpc>
                        <a:spcBef>
                          <a:spcPts val="0"/>
                        </a:spcBef>
                        <a:spcAft>
                          <a:spcPts val="0"/>
                        </a:spcAft>
                        <a:tabLst>
                          <a:tab pos="1539240" algn="l"/>
                        </a:tabLst>
                      </a:pPr>
                      <a:r>
                        <a:rPr lang="en-CA" sz="1300">
                          <a:effectLst/>
                        </a:rPr>
                        <a:t>SNR=15.35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=1516.79</a:t>
                      </a:r>
                      <a:endParaRPr lang="en-US" sz="1000">
                        <a:effectLst/>
                      </a:endParaRPr>
                    </a:p>
                    <a:p>
                      <a:pPr marL="0" marR="0" algn="just">
                        <a:lnSpc>
                          <a:spcPct val="107000"/>
                        </a:lnSpc>
                        <a:spcBef>
                          <a:spcPts val="0"/>
                        </a:spcBef>
                        <a:spcAft>
                          <a:spcPts val="0"/>
                        </a:spcAft>
                        <a:tabLst>
                          <a:tab pos="1539240" algn="l"/>
                        </a:tabLst>
                      </a:pPr>
                      <a:r>
                        <a:rPr lang="en-CA" sz="1300">
                          <a:effectLst/>
                        </a:rPr>
                        <a:t>PSNR=16.32</a:t>
                      </a:r>
                      <a:endParaRPr lang="en-US" sz="1000">
                        <a:effectLst/>
                      </a:endParaRPr>
                    </a:p>
                    <a:p>
                      <a:pPr marL="0" marR="0" algn="just">
                        <a:lnSpc>
                          <a:spcPct val="107000"/>
                        </a:lnSpc>
                        <a:spcBef>
                          <a:spcPts val="0"/>
                        </a:spcBef>
                        <a:spcAft>
                          <a:spcPts val="0"/>
                        </a:spcAft>
                        <a:tabLst>
                          <a:tab pos="1539240" algn="l"/>
                        </a:tabLst>
                      </a:pPr>
                      <a:r>
                        <a:rPr lang="en-CA" sz="1300">
                          <a:effectLst/>
                        </a:rPr>
                        <a:t>SNR=13.85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=1896.33</a:t>
                      </a:r>
                      <a:endParaRPr lang="en-US" sz="1000">
                        <a:effectLst/>
                      </a:endParaRPr>
                    </a:p>
                    <a:p>
                      <a:pPr marL="0" marR="0" algn="just">
                        <a:lnSpc>
                          <a:spcPct val="107000"/>
                        </a:lnSpc>
                        <a:spcBef>
                          <a:spcPts val="0"/>
                        </a:spcBef>
                        <a:spcAft>
                          <a:spcPts val="0"/>
                        </a:spcAft>
                        <a:tabLst>
                          <a:tab pos="1539240" algn="l"/>
                        </a:tabLst>
                      </a:pPr>
                      <a:r>
                        <a:rPr lang="en-CA" sz="1300">
                          <a:effectLst/>
                        </a:rPr>
                        <a:t>PSNR=15.35</a:t>
                      </a:r>
                      <a:endParaRPr lang="en-US" sz="1000">
                        <a:effectLst/>
                      </a:endParaRPr>
                    </a:p>
                    <a:p>
                      <a:pPr marL="0" marR="0" algn="just">
                        <a:lnSpc>
                          <a:spcPct val="107000"/>
                        </a:lnSpc>
                        <a:spcBef>
                          <a:spcPts val="0"/>
                        </a:spcBef>
                        <a:spcAft>
                          <a:spcPts val="0"/>
                        </a:spcAft>
                        <a:tabLst>
                          <a:tab pos="1539240" algn="l"/>
                        </a:tabLst>
                      </a:pPr>
                      <a:r>
                        <a:rPr lang="en-CA" sz="1300">
                          <a:effectLst/>
                        </a:rPr>
                        <a:t>SNR=12.78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=2414.56</a:t>
                      </a:r>
                      <a:endParaRPr lang="en-US" sz="1000">
                        <a:effectLst/>
                      </a:endParaRPr>
                    </a:p>
                    <a:p>
                      <a:pPr marL="0" marR="0" algn="just">
                        <a:lnSpc>
                          <a:spcPct val="107000"/>
                        </a:lnSpc>
                        <a:spcBef>
                          <a:spcPts val="0"/>
                        </a:spcBef>
                        <a:spcAft>
                          <a:spcPts val="0"/>
                        </a:spcAft>
                        <a:tabLst>
                          <a:tab pos="1539240" algn="l"/>
                        </a:tabLst>
                      </a:pPr>
                      <a:r>
                        <a:rPr lang="en-CA" sz="1300">
                          <a:effectLst/>
                        </a:rPr>
                        <a:t>PSNR=14.30</a:t>
                      </a:r>
                      <a:endParaRPr lang="en-US" sz="1000">
                        <a:effectLst/>
                      </a:endParaRPr>
                    </a:p>
                    <a:p>
                      <a:pPr marL="0" marR="0" algn="just">
                        <a:lnSpc>
                          <a:spcPct val="107000"/>
                        </a:lnSpc>
                        <a:spcBef>
                          <a:spcPts val="0"/>
                        </a:spcBef>
                        <a:spcAft>
                          <a:spcPts val="0"/>
                        </a:spcAft>
                        <a:tabLst>
                          <a:tab pos="1539240" algn="l"/>
                        </a:tabLst>
                      </a:pPr>
                      <a:r>
                        <a:rPr lang="en-CA" sz="1300">
                          <a:effectLst/>
                        </a:rPr>
                        <a:t>SNR=11.59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=5494.16</a:t>
                      </a:r>
                      <a:endParaRPr lang="en-US" sz="1000">
                        <a:effectLst/>
                      </a:endParaRPr>
                    </a:p>
                    <a:p>
                      <a:pPr marL="0" marR="0" algn="just">
                        <a:lnSpc>
                          <a:spcPct val="107000"/>
                        </a:lnSpc>
                        <a:spcBef>
                          <a:spcPts val="0"/>
                        </a:spcBef>
                        <a:spcAft>
                          <a:spcPts val="0"/>
                        </a:spcAft>
                        <a:tabLst>
                          <a:tab pos="1539240" algn="l"/>
                        </a:tabLst>
                      </a:pPr>
                      <a:r>
                        <a:rPr lang="en-CA" sz="1300">
                          <a:effectLst/>
                        </a:rPr>
                        <a:t>PSNR=10.73</a:t>
                      </a:r>
                      <a:endParaRPr lang="en-US" sz="1000">
                        <a:effectLst/>
                      </a:endParaRPr>
                    </a:p>
                    <a:p>
                      <a:pPr marL="0" marR="0" algn="just">
                        <a:lnSpc>
                          <a:spcPct val="107000"/>
                        </a:lnSpc>
                        <a:spcBef>
                          <a:spcPts val="0"/>
                        </a:spcBef>
                        <a:spcAft>
                          <a:spcPts val="0"/>
                        </a:spcAft>
                        <a:tabLst>
                          <a:tab pos="1539240" algn="l"/>
                        </a:tabLst>
                      </a:pPr>
                      <a:r>
                        <a:rPr lang="en-CA" sz="1300">
                          <a:effectLst/>
                        </a:rPr>
                        <a:t>SNR=7.24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r h="1452000">
                <a:tc>
                  <a:txBody>
                    <a:bodyPr/>
                    <a:lstStyle/>
                    <a:p>
                      <a:pPr marL="0" marR="0" algn="just">
                        <a:lnSpc>
                          <a:spcPct val="107000"/>
                        </a:lnSpc>
                        <a:spcBef>
                          <a:spcPts val="0"/>
                        </a:spcBef>
                        <a:spcAft>
                          <a:spcPts val="0"/>
                        </a:spcAft>
                        <a:tabLst>
                          <a:tab pos="1539240" algn="l"/>
                        </a:tabLst>
                      </a:pPr>
                      <a:r>
                        <a:rPr lang="en-CA" sz="1300">
                          <a:effectLst/>
                        </a:rPr>
                        <a:t>Median Filter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=1080.51</a:t>
                      </a:r>
                      <a:endParaRPr lang="en-US" sz="1000">
                        <a:effectLst/>
                      </a:endParaRPr>
                    </a:p>
                    <a:p>
                      <a:pPr marL="0" marR="0" algn="just">
                        <a:lnSpc>
                          <a:spcPct val="107000"/>
                        </a:lnSpc>
                        <a:spcBef>
                          <a:spcPts val="0"/>
                        </a:spcBef>
                        <a:spcAft>
                          <a:spcPts val="0"/>
                        </a:spcAft>
                        <a:tabLst>
                          <a:tab pos="1539240" algn="l"/>
                        </a:tabLst>
                      </a:pPr>
                      <a:r>
                        <a:rPr lang="en-CA" sz="1300">
                          <a:effectLst/>
                        </a:rPr>
                        <a:t>PSNR=17.79</a:t>
                      </a:r>
                      <a:endParaRPr lang="en-US" sz="1000">
                        <a:effectLst/>
                      </a:endParaRPr>
                    </a:p>
                    <a:p>
                      <a:pPr marL="0" marR="0" algn="just">
                        <a:lnSpc>
                          <a:spcPct val="107000"/>
                        </a:lnSpc>
                        <a:spcBef>
                          <a:spcPts val="0"/>
                        </a:spcBef>
                        <a:spcAft>
                          <a:spcPts val="0"/>
                        </a:spcAft>
                        <a:tabLst>
                          <a:tab pos="1539240" algn="l"/>
                        </a:tabLst>
                      </a:pPr>
                      <a:r>
                        <a:rPr lang="en-CA" sz="1300">
                          <a:effectLst/>
                        </a:rPr>
                        <a:t>SNR=15.63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=1568.54</a:t>
                      </a:r>
                      <a:endParaRPr lang="en-US" sz="1000">
                        <a:effectLst/>
                      </a:endParaRPr>
                    </a:p>
                    <a:p>
                      <a:pPr marL="0" marR="0" algn="just">
                        <a:lnSpc>
                          <a:spcPct val="107000"/>
                        </a:lnSpc>
                        <a:spcBef>
                          <a:spcPts val="0"/>
                        </a:spcBef>
                        <a:spcAft>
                          <a:spcPts val="0"/>
                        </a:spcAft>
                        <a:tabLst>
                          <a:tab pos="1539240" algn="l"/>
                        </a:tabLst>
                      </a:pPr>
                      <a:r>
                        <a:rPr lang="en-CA" sz="1300">
                          <a:effectLst/>
                        </a:rPr>
                        <a:t>PSNR=16.18</a:t>
                      </a:r>
                      <a:endParaRPr lang="en-US" sz="1000">
                        <a:effectLst/>
                      </a:endParaRPr>
                    </a:p>
                    <a:p>
                      <a:pPr marL="0" marR="0" algn="just">
                        <a:lnSpc>
                          <a:spcPct val="107000"/>
                        </a:lnSpc>
                        <a:spcBef>
                          <a:spcPts val="0"/>
                        </a:spcBef>
                        <a:spcAft>
                          <a:spcPts val="0"/>
                        </a:spcAft>
                        <a:tabLst>
                          <a:tab pos="1539240" algn="l"/>
                        </a:tabLst>
                      </a:pPr>
                      <a:r>
                        <a:rPr lang="en-CA" sz="1300">
                          <a:effectLst/>
                        </a:rPr>
                        <a:t>SNR=13.98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2021.78</a:t>
                      </a:r>
                      <a:endParaRPr lang="en-US" sz="1000">
                        <a:effectLst/>
                      </a:endParaRPr>
                    </a:p>
                    <a:p>
                      <a:pPr marL="0" marR="0" algn="just">
                        <a:lnSpc>
                          <a:spcPct val="107000"/>
                        </a:lnSpc>
                        <a:spcBef>
                          <a:spcPts val="0"/>
                        </a:spcBef>
                        <a:spcAft>
                          <a:spcPts val="0"/>
                        </a:spcAft>
                        <a:tabLst>
                          <a:tab pos="1539240" algn="l"/>
                        </a:tabLst>
                      </a:pPr>
                      <a:r>
                        <a:rPr lang="en-CA" sz="1300">
                          <a:effectLst/>
                        </a:rPr>
                        <a:t>PSNR=15.07</a:t>
                      </a:r>
                      <a:endParaRPr lang="en-US" sz="1000">
                        <a:effectLst/>
                      </a:endParaRPr>
                    </a:p>
                    <a:p>
                      <a:pPr marL="0" marR="0" algn="just">
                        <a:lnSpc>
                          <a:spcPct val="107000"/>
                        </a:lnSpc>
                        <a:spcBef>
                          <a:spcPts val="0"/>
                        </a:spcBef>
                        <a:spcAft>
                          <a:spcPts val="0"/>
                        </a:spcAft>
                        <a:tabLst>
                          <a:tab pos="1539240" algn="l"/>
                        </a:tabLst>
                      </a:pPr>
                      <a:r>
                        <a:rPr lang="en-CA" sz="1300">
                          <a:effectLst/>
                        </a:rPr>
                        <a:t>SNR=12.85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a:effectLst/>
                        </a:rPr>
                        <a:t>MSE = 2671.87</a:t>
                      </a:r>
                      <a:endParaRPr lang="en-US" sz="1000">
                        <a:effectLst/>
                      </a:endParaRPr>
                    </a:p>
                    <a:p>
                      <a:pPr marL="0" marR="0" algn="just">
                        <a:lnSpc>
                          <a:spcPct val="107000"/>
                        </a:lnSpc>
                        <a:spcBef>
                          <a:spcPts val="0"/>
                        </a:spcBef>
                        <a:spcAft>
                          <a:spcPts val="0"/>
                        </a:spcAft>
                        <a:tabLst>
                          <a:tab pos="1539240" algn="l"/>
                        </a:tabLst>
                      </a:pPr>
                      <a:r>
                        <a:rPr lang="en-CA" sz="1300">
                          <a:effectLst/>
                        </a:rPr>
                        <a:t>PSNR=13.86</a:t>
                      </a:r>
                      <a:endParaRPr lang="en-US" sz="1000">
                        <a:effectLst/>
                      </a:endParaRPr>
                    </a:p>
                    <a:p>
                      <a:pPr marL="0" marR="0" algn="just">
                        <a:lnSpc>
                          <a:spcPct val="107000"/>
                        </a:lnSpc>
                        <a:spcBef>
                          <a:spcPts val="0"/>
                        </a:spcBef>
                        <a:spcAft>
                          <a:spcPts val="0"/>
                        </a:spcAft>
                        <a:tabLst>
                          <a:tab pos="1539240" algn="l"/>
                        </a:tabLst>
                      </a:pPr>
                      <a:r>
                        <a:rPr lang="en-CA" sz="1300">
                          <a:effectLst/>
                        </a:rPr>
                        <a:t>SNR=11.59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0" marR="0" algn="just">
                        <a:lnSpc>
                          <a:spcPct val="107000"/>
                        </a:lnSpc>
                        <a:spcBef>
                          <a:spcPts val="0"/>
                        </a:spcBef>
                        <a:spcAft>
                          <a:spcPts val="0"/>
                        </a:spcAft>
                        <a:tabLst>
                          <a:tab pos="1539240" algn="l"/>
                        </a:tabLst>
                      </a:pPr>
                      <a:r>
                        <a:rPr lang="en-CA" sz="1300" dirty="0">
                          <a:effectLst/>
                        </a:rPr>
                        <a:t>MSE =6498.02</a:t>
                      </a:r>
                      <a:endParaRPr lang="en-US" sz="1000" dirty="0">
                        <a:effectLst/>
                      </a:endParaRPr>
                    </a:p>
                    <a:p>
                      <a:pPr marL="0" marR="0" algn="just">
                        <a:lnSpc>
                          <a:spcPct val="107000"/>
                        </a:lnSpc>
                        <a:spcBef>
                          <a:spcPts val="0"/>
                        </a:spcBef>
                        <a:spcAft>
                          <a:spcPts val="0"/>
                        </a:spcAft>
                        <a:tabLst>
                          <a:tab pos="1539240" algn="l"/>
                        </a:tabLst>
                      </a:pPr>
                      <a:r>
                        <a:rPr lang="en-CA" sz="1300" dirty="0">
                          <a:effectLst/>
                        </a:rPr>
                        <a:t>PSNR=10.00</a:t>
                      </a:r>
                      <a:endParaRPr lang="en-US" sz="1000" dirty="0">
                        <a:effectLst/>
                      </a:endParaRPr>
                    </a:p>
                    <a:p>
                      <a:pPr marL="0" marR="0" algn="just">
                        <a:lnSpc>
                          <a:spcPct val="107000"/>
                        </a:lnSpc>
                        <a:spcBef>
                          <a:spcPts val="0"/>
                        </a:spcBef>
                        <a:spcAft>
                          <a:spcPts val="0"/>
                        </a:spcAft>
                        <a:tabLst>
                          <a:tab pos="1539240" algn="l"/>
                        </a:tabLst>
                      </a:pPr>
                      <a:r>
                        <a:rPr lang="en-CA" sz="1300" dirty="0">
                          <a:effectLst/>
                        </a:rPr>
                        <a:t>SNR=7.56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r>
            </a:tbl>
          </a:graphicData>
        </a:graphic>
      </p:graphicFrame>
    </p:spTree>
    <p:extLst>
      <p:ext uri="{BB962C8B-B14F-4D97-AF65-F5344CB8AC3E}">
        <p14:creationId xmlns:p14="http://schemas.microsoft.com/office/powerpoint/2010/main" val="1488856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 </a:t>
            </a:r>
            <a:r>
              <a:rPr lang="en-US" dirty="0"/>
              <a:t/>
            </a:r>
            <a:br>
              <a:rPr lang="en-US" dirty="0"/>
            </a:br>
            <a:r>
              <a:rPr lang="en-CA" dirty="0"/>
              <a:t>Comparison Table </a:t>
            </a:r>
            <a:r>
              <a:rPr lang="en-CA" dirty="0" smtClean="0"/>
              <a:t>for Poisson Noise</a:t>
            </a:r>
            <a:r>
              <a:rPr lang="en-US" dirty="0"/>
              <a:t/>
            </a:r>
            <a:br>
              <a:rPr lang="en-US" dirty="0"/>
            </a:br>
            <a:endParaRPr lang="en-US" dirty="0"/>
          </a:p>
        </p:txBody>
      </p:sp>
      <p:sp>
        <p:nvSpPr>
          <p:cNvPr id="4" name="Text Placeholder 3"/>
          <p:cNvSpPr>
            <a:spLocks noGrp="1"/>
          </p:cNvSpPr>
          <p:nvPr>
            <p:ph type="body" sz="half" idx="2"/>
          </p:nvPr>
        </p:nvSpPr>
        <p:spPr/>
        <p:txBody>
          <a:bodyPr/>
          <a:lstStyle/>
          <a:p>
            <a:r>
              <a:rPr lang="en-CA" dirty="0"/>
              <a:t>Poisson </a:t>
            </a:r>
            <a:r>
              <a:rPr lang="en-CA" dirty="0" smtClean="0"/>
              <a:t>Noise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34</a:t>
            </a:fld>
            <a:endParaRPr lang="en-US" dirty="0"/>
          </a:p>
        </p:txBody>
      </p:sp>
      <p:sp>
        <p:nvSpPr>
          <p:cNvPr id="3" name="Content Placeholder 2"/>
          <p:cNvSpPr>
            <a:spLocks noGrp="1"/>
          </p:cNvSpPr>
          <p:nvPr>
            <p:ph idx="1"/>
          </p:nvPr>
        </p:nvSpPr>
        <p:spPr/>
        <p:txBody>
          <a:bodyPr/>
          <a:lstStyle/>
          <a:p>
            <a:endParaRPr lang="en-US" dirty="0"/>
          </a:p>
        </p:txBody>
      </p:sp>
      <p:graphicFrame>
        <p:nvGraphicFramePr>
          <p:cNvPr id="10" name="Content Placeholder 6"/>
          <p:cNvGraphicFramePr>
            <a:graphicFrameLocks/>
          </p:cNvGraphicFramePr>
          <p:nvPr>
            <p:extLst>
              <p:ext uri="{D42A27DB-BD31-4B8C-83A1-F6EECF244321}">
                <p14:modId xmlns:p14="http://schemas.microsoft.com/office/powerpoint/2010/main" val="2529817739"/>
              </p:ext>
            </p:extLst>
          </p:nvPr>
        </p:nvGraphicFramePr>
        <p:xfrm>
          <a:off x="-67733" y="-4"/>
          <a:ext cx="8373533" cy="6858003"/>
        </p:xfrm>
        <a:graphic>
          <a:graphicData uri="http://schemas.openxmlformats.org/drawingml/2006/table">
            <a:tbl>
              <a:tblPr firstRow="1" firstCol="1" bandRow="1">
                <a:tableStyleId>{5C22544A-7EE6-4342-B048-85BDC9FD1C3A}</a:tableStyleId>
              </a:tblPr>
              <a:tblGrid>
                <a:gridCol w="3505199"/>
                <a:gridCol w="4868334"/>
              </a:tblGrid>
              <a:tr h="527539">
                <a:tc>
                  <a:txBody>
                    <a:bodyPr/>
                    <a:lstStyle/>
                    <a:p>
                      <a:pPr marL="0" marR="0" algn="just">
                        <a:lnSpc>
                          <a:spcPct val="107000"/>
                        </a:lnSpc>
                        <a:spcBef>
                          <a:spcPts val="0"/>
                        </a:spcBef>
                        <a:spcAft>
                          <a:spcPts val="0"/>
                        </a:spcAft>
                        <a:tabLst>
                          <a:tab pos="1539240" algn="l"/>
                        </a:tabLst>
                      </a:pPr>
                      <a:r>
                        <a:rPr lang="en-CA"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Poisson Noise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82616">
                <a:tc>
                  <a:txBody>
                    <a:bodyPr/>
                    <a:lstStyle/>
                    <a:p>
                      <a:pPr marL="0" marR="0" algn="just">
                        <a:lnSpc>
                          <a:spcPct val="107000"/>
                        </a:lnSpc>
                        <a:spcBef>
                          <a:spcPts val="0"/>
                        </a:spcBef>
                        <a:spcAft>
                          <a:spcPts val="0"/>
                        </a:spcAft>
                        <a:tabLst>
                          <a:tab pos="1539240" algn="l"/>
                        </a:tabLst>
                      </a:pPr>
                      <a:r>
                        <a:rPr lang="en-CA" sz="1400">
                          <a:effectLst/>
                        </a:rPr>
                        <a:t>Adaptive Wiener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MSE=269.97</a:t>
                      </a:r>
                      <a:endParaRPr lang="en-US" sz="1100" dirty="0">
                        <a:effectLst/>
                      </a:endParaRPr>
                    </a:p>
                    <a:p>
                      <a:pPr marL="0" marR="0" algn="just">
                        <a:lnSpc>
                          <a:spcPct val="107000"/>
                        </a:lnSpc>
                        <a:spcBef>
                          <a:spcPts val="0"/>
                        </a:spcBef>
                        <a:spcAft>
                          <a:spcPts val="0"/>
                        </a:spcAft>
                        <a:tabLst>
                          <a:tab pos="1539240" algn="l"/>
                        </a:tabLst>
                      </a:pPr>
                      <a:r>
                        <a:rPr lang="en-CA" sz="1400" dirty="0">
                          <a:effectLst/>
                        </a:rPr>
                        <a:t>PSNR=23.82</a:t>
                      </a:r>
                      <a:endParaRPr lang="en-US" sz="1100" dirty="0">
                        <a:effectLst/>
                      </a:endParaRPr>
                    </a:p>
                    <a:p>
                      <a:pPr marL="0" marR="0" algn="just">
                        <a:lnSpc>
                          <a:spcPct val="107000"/>
                        </a:lnSpc>
                        <a:spcBef>
                          <a:spcPts val="0"/>
                        </a:spcBef>
                        <a:spcAft>
                          <a:spcPts val="0"/>
                        </a:spcAft>
                        <a:tabLst>
                          <a:tab pos="1539240" algn="l"/>
                        </a:tabLst>
                      </a:pPr>
                      <a:r>
                        <a:rPr lang="en-CA" sz="1400" dirty="0">
                          <a:effectLst/>
                        </a:rPr>
                        <a:t>SNR=21.67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82616">
                <a:tc>
                  <a:txBody>
                    <a:bodyPr/>
                    <a:lstStyle/>
                    <a:p>
                      <a:pPr marL="0" marR="0" algn="just">
                        <a:lnSpc>
                          <a:spcPct val="107000"/>
                        </a:lnSpc>
                        <a:spcBef>
                          <a:spcPts val="0"/>
                        </a:spcBef>
                        <a:spcAft>
                          <a:spcPts val="0"/>
                        </a:spcAft>
                        <a:tabLst>
                          <a:tab pos="1539240" algn="l"/>
                        </a:tabLst>
                      </a:pPr>
                      <a:r>
                        <a:rPr lang="en-CA" sz="1400">
                          <a:effectLst/>
                        </a:rPr>
                        <a:t>Wiener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MSE=510.00</a:t>
                      </a:r>
                      <a:endParaRPr lang="en-US" sz="1100" dirty="0">
                        <a:effectLst/>
                      </a:endParaRPr>
                    </a:p>
                    <a:p>
                      <a:pPr marL="0" marR="0" algn="just">
                        <a:lnSpc>
                          <a:spcPct val="107000"/>
                        </a:lnSpc>
                        <a:spcBef>
                          <a:spcPts val="0"/>
                        </a:spcBef>
                        <a:spcAft>
                          <a:spcPts val="0"/>
                        </a:spcAft>
                        <a:tabLst>
                          <a:tab pos="1539240" algn="l"/>
                        </a:tabLst>
                      </a:pPr>
                      <a:r>
                        <a:rPr lang="en-CA" sz="1400" dirty="0">
                          <a:effectLst/>
                        </a:rPr>
                        <a:t>PSNR=21.06</a:t>
                      </a:r>
                      <a:endParaRPr lang="en-US" sz="1100" dirty="0">
                        <a:effectLst/>
                      </a:endParaRPr>
                    </a:p>
                    <a:p>
                      <a:pPr marL="0" marR="0" algn="just">
                        <a:lnSpc>
                          <a:spcPct val="107000"/>
                        </a:lnSpc>
                        <a:spcBef>
                          <a:spcPts val="0"/>
                        </a:spcBef>
                        <a:spcAft>
                          <a:spcPts val="0"/>
                        </a:spcAft>
                        <a:tabLst>
                          <a:tab pos="1539240" algn="l"/>
                        </a:tabLst>
                      </a:pPr>
                      <a:r>
                        <a:rPr lang="en-CA" sz="1400" dirty="0">
                          <a:effectLst/>
                        </a:rPr>
                        <a:t>SNR=19.00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82616">
                <a:tc>
                  <a:txBody>
                    <a:bodyPr/>
                    <a:lstStyle/>
                    <a:p>
                      <a:pPr marL="0" marR="0" algn="just">
                        <a:lnSpc>
                          <a:spcPct val="107000"/>
                        </a:lnSpc>
                        <a:spcBef>
                          <a:spcPts val="0"/>
                        </a:spcBef>
                        <a:spcAft>
                          <a:spcPts val="0"/>
                        </a:spcAft>
                        <a:tabLst>
                          <a:tab pos="1539240" algn="l"/>
                        </a:tabLst>
                      </a:pPr>
                      <a:r>
                        <a:rPr lang="en-CA" sz="1400">
                          <a:effectLst/>
                        </a:rPr>
                        <a:t>Average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a:effectLst/>
                        </a:rPr>
                        <a:t>MSE= 505.27</a:t>
                      </a:r>
                      <a:endParaRPr lang="en-US" sz="1100">
                        <a:effectLst/>
                      </a:endParaRPr>
                    </a:p>
                    <a:p>
                      <a:pPr marL="0" marR="0" algn="just">
                        <a:lnSpc>
                          <a:spcPct val="107000"/>
                        </a:lnSpc>
                        <a:spcBef>
                          <a:spcPts val="0"/>
                        </a:spcBef>
                        <a:spcAft>
                          <a:spcPts val="0"/>
                        </a:spcAft>
                        <a:tabLst>
                          <a:tab pos="1539240" algn="l"/>
                        </a:tabLst>
                      </a:pPr>
                      <a:r>
                        <a:rPr lang="en-CA" sz="1400">
                          <a:effectLst/>
                        </a:rPr>
                        <a:t>PSNR=21.10</a:t>
                      </a:r>
                      <a:endParaRPr lang="en-US" sz="1100">
                        <a:effectLst/>
                      </a:endParaRPr>
                    </a:p>
                    <a:p>
                      <a:pPr marL="0" marR="0" algn="just">
                        <a:lnSpc>
                          <a:spcPct val="107000"/>
                        </a:lnSpc>
                        <a:spcBef>
                          <a:spcPts val="0"/>
                        </a:spcBef>
                        <a:spcAft>
                          <a:spcPts val="0"/>
                        </a:spcAft>
                        <a:tabLst>
                          <a:tab pos="1539240" algn="l"/>
                        </a:tabLst>
                      </a:pPr>
                      <a:r>
                        <a:rPr lang="en-CA" sz="1400">
                          <a:effectLst/>
                        </a:rPr>
                        <a:t>SNR=18.92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82616">
                <a:tc>
                  <a:txBody>
                    <a:bodyPr/>
                    <a:lstStyle/>
                    <a:p>
                      <a:pPr marL="0" marR="0" algn="just">
                        <a:lnSpc>
                          <a:spcPct val="107000"/>
                        </a:lnSpc>
                        <a:spcBef>
                          <a:spcPts val="0"/>
                        </a:spcBef>
                        <a:spcAft>
                          <a:spcPts val="0"/>
                        </a:spcAft>
                        <a:tabLst>
                          <a:tab pos="1539240" algn="l"/>
                        </a:tabLst>
                      </a:pPr>
                      <a:r>
                        <a:rPr lang="en-CA" sz="1400">
                          <a:effectLst/>
                        </a:rPr>
                        <a:t>Median Filter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1539240" algn="l"/>
                        </a:tabLst>
                      </a:pPr>
                      <a:r>
                        <a:rPr lang="en-CA" sz="1400" dirty="0">
                          <a:effectLst/>
                        </a:rPr>
                        <a:t>MSE= 230.37</a:t>
                      </a:r>
                      <a:endParaRPr lang="en-US" sz="1100" dirty="0">
                        <a:effectLst/>
                      </a:endParaRPr>
                    </a:p>
                    <a:p>
                      <a:pPr marL="0" marR="0" algn="just">
                        <a:lnSpc>
                          <a:spcPct val="107000"/>
                        </a:lnSpc>
                        <a:spcBef>
                          <a:spcPts val="0"/>
                        </a:spcBef>
                        <a:spcAft>
                          <a:spcPts val="0"/>
                        </a:spcAft>
                        <a:tabLst>
                          <a:tab pos="1539240" algn="l"/>
                        </a:tabLst>
                      </a:pPr>
                      <a:r>
                        <a:rPr lang="en-CA" sz="1400" dirty="0">
                          <a:effectLst/>
                        </a:rPr>
                        <a:t>PSNR=24.51</a:t>
                      </a:r>
                      <a:endParaRPr lang="en-US" sz="1100" dirty="0">
                        <a:effectLst/>
                      </a:endParaRPr>
                    </a:p>
                    <a:p>
                      <a:pPr marL="0" marR="0" algn="just">
                        <a:lnSpc>
                          <a:spcPct val="107000"/>
                        </a:lnSpc>
                        <a:spcBef>
                          <a:spcPts val="0"/>
                        </a:spcBef>
                        <a:spcAft>
                          <a:spcPts val="0"/>
                        </a:spcAft>
                        <a:tabLst>
                          <a:tab pos="1539240" algn="l"/>
                        </a:tabLst>
                      </a:pPr>
                      <a:r>
                        <a:rPr lang="en-CA" sz="1400" dirty="0">
                          <a:effectLst/>
                        </a:rPr>
                        <a:t>SNR= 22.49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1"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15958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fontAlgn="base"/>
            <a:r>
              <a:rPr lang="en-CA" dirty="0"/>
              <a:t>The Mean Square Error (MSE) is the cumulative squared error between the corrupted and the enhanced image, whereas Peak Signal to Noise Ratio (PSNR) &amp; Signal to Noise Ratio (SNR) is a measure of the peak error. </a:t>
            </a:r>
            <a:r>
              <a:rPr lang="en-US" dirty="0"/>
              <a:t> </a:t>
            </a:r>
          </a:p>
          <a:p>
            <a:pPr fontAlgn="base"/>
            <a:r>
              <a:rPr lang="en-US" dirty="0"/>
              <a:t>Comparison results for different filters depicts that MSE error with Adaptive Wiener filter is lower than Wiener filter, Median filter &amp; Average filter</a:t>
            </a:r>
            <a:r>
              <a:rPr lang="en-US" dirty="0" smtClean="0"/>
              <a:t>.</a:t>
            </a:r>
          </a:p>
          <a:p>
            <a:pPr fontAlgn="base"/>
            <a:r>
              <a:rPr lang="en-US" dirty="0" smtClean="0"/>
              <a:t> </a:t>
            </a:r>
            <a:r>
              <a:rPr lang="en-US" dirty="0"/>
              <a:t>Whereas, SNR &amp; PSNR is higher with Adaptive Wiener filter. </a:t>
            </a:r>
            <a:endParaRPr lang="en-US" dirty="0" smtClean="0"/>
          </a:p>
          <a:p>
            <a:pPr fontAlgn="base"/>
            <a:r>
              <a:rPr lang="en-US" dirty="0" smtClean="0"/>
              <a:t>Which </a:t>
            </a:r>
            <a:r>
              <a:rPr lang="en-US" dirty="0"/>
              <a:t>Shows that image filtered through Wiener filter have less error/ Distortion &amp; noise in it. </a:t>
            </a:r>
            <a:endParaRPr lang="en-US" dirty="0" smtClean="0"/>
          </a:p>
          <a:p>
            <a:pPr fontAlgn="base"/>
            <a:r>
              <a:rPr lang="en-US" dirty="0" smtClean="0"/>
              <a:t>Where </a:t>
            </a:r>
            <a:r>
              <a:rPr lang="en-US" dirty="0"/>
              <a:t>higher values of PSNR &amp; SNR indicates higher quality of image.</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3739844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As a contribution in this project, we tried to implement wiener filter in Mat lab by using fast Fourier transformation of an image. </a:t>
            </a:r>
            <a:endParaRPr lang="en-US" dirty="0" smtClean="0"/>
          </a:p>
          <a:p>
            <a:r>
              <a:rPr lang="en-US" dirty="0" smtClean="0"/>
              <a:t>Than </a:t>
            </a:r>
            <a:r>
              <a:rPr lang="en-US" dirty="0"/>
              <a:t>we try to use a filter function for image smoothing. </a:t>
            </a:r>
            <a:endParaRPr lang="en-US" dirty="0" smtClean="0"/>
          </a:p>
          <a:p>
            <a:r>
              <a:rPr lang="en-US" dirty="0" smtClean="0"/>
              <a:t>At </a:t>
            </a:r>
            <a:r>
              <a:rPr lang="en-US" dirty="0"/>
              <a:t>the end, we tried to get enhanced image with inverse Fourier transformation. </a:t>
            </a:r>
            <a:endParaRPr lang="en-US" dirty="0" smtClean="0"/>
          </a:p>
          <a:p>
            <a:r>
              <a:rPr lang="en-US" dirty="0" smtClean="0"/>
              <a:t>Moreover</a:t>
            </a:r>
            <a:r>
              <a:rPr lang="en-US" dirty="0"/>
              <a:t>, we tried to put 3 types of noises &amp; 4 types of filters into 1 Mat lab code. </a:t>
            </a:r>
            <a:endParaRPr lang="en-US" dirty="0" smtClean="0"/>
          </a:p>
          <a:p>
            <a:r>
              <a:rPr lang="en-US" dirty="0" smtClean="0"/>
              <a:t>After </a:t>
            </a:r>
            <a:r>
              <a:rPr lang="en-US" dirty="0"/>
              <a:t>comparing all 4 types of filters on different types of noises we found that Adaptive Wiener filter is best among all 4 discussed filter for Image restoration.</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2495612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a:t>Applications </a:t>
            </a:r>
            <a:r>
              <a:rPr lang="en-CA" sz="2800" b="1" dirty="0" smtClean="0"/>
              <a:t>of image restoration filters</a:t>
            </a:r>
            <a:endParaRPr lang="en-US" sz="2800" dirty="0"/>
          </a:p>
        </p:txBody>
      </p:sp>
      <p:sp>
        <p:nvSpPr>
          <p:cNvPr id="3" name="Content Placeholder 2"/>
          <p:cNvSpPr>
            <a:spLocks noGrp="1"/>
          </p:cNvSpPr>
          <p:nvPr>
            <p:ph idx="1"/>
          </p:nvPr>
        </p:nvSpPr>
        <p:spPr/>
        <p:txBody>
          <a:bodyPr/>
          <a:lstStyle/>
          <a:p>
            <a:pPr lvl="0"/>
            <a:r>
              <a:rPr lang="en-CA" dirty="0"/>
              <a:t>Image restoration filters are used widely in the area of astronomy. Where sometimes images are taken from fast moving spacecraft’s which leads to degradation of images. Images restoration filters are used to restore these degraded image.[4]</a:t>
            </a:r>
            <a:endParaRPr lang="en-US" dirty="0"/>
          </a:p>
          <a:p>
            <a:pPr lvl="0"/>
            <a:r>
              <a:rPr lang="en-CA" dirty="0"/>
              <a:t>Image Restoration filters are used to remove Poisson noise from the chest X-rays. Which leads to display clear image in X-rays.</a:t>
            </a:r>
            <a:endParaRPr lang="en-US" dirty="0"/>
          </a:p>
          <a:p>
            <a:pPr lvl="0"/>
            <a:r>
              <a:rPr lang="en-CA" dirty="0"/>
              <a:t>Image restoration filters are also used to restore degraded images due to various reasons such as motion blur, various types of noises &amp; Camera </a:t>
            </a:r>
            <a:r>
              <a:rPr lang="en-CA" dirty="0" err="1"/>
              <a:t>mis</a:t>
            </a:r>
            <a:r>
              <a:rPr lang="en-CA" dirty="0"/>
              <a:t>-focus </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2331854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CA" dirty="0"/>
              <a:t>Currently, user have to add Noise density from Mat lab command window for every type of filter discuss in this paper. </a:t>
            </a:r>
            <a:endParaRPr lang="en-CA" dirty="0" smtClean="0"/>
          </a:p>
          <a:p>
            <a:r>
              <a:rPr lang="en-CA" dirty="0" smtClean="0"/>
              <a:t>Developer </a:t>
            </a:r>
            <a:r>
              <a:rPr lang="en-CA" dirty="0"/>
              <a:t>can improve lot of things in this project in future. Graphic User interface can be introduced where user will be able to run whole program at once. </a:t>
            </a:r>
            <a:endParaRPr lang="en-CA" dirty="0" smtClean="0"/>
          </a:p>
          <a:p>
            <a:r>
              <a:rPr lang="en-CA" dirty="0" smtClean="0"/>
              <a:t>After </a:t>
            </a:r>
            <a:r>
              <a:rPr lang="en-CA" dirty="0"/>
              <a:t>that from appeared screen, user will be able to select the any kind of Image degradation noise from dropdown list. </a:t>
            </a:r>
            <a:endParaRPr lang="en-CA" dirty="0" smtClean="0"/>
          </a:p>
          <a:p>
            <a:r>
              <a:rPr lang="en-CA" dirty="0" smtClean="0"/>
              <a:t>After </a:t>
            </a:r>
            <a:r>
              <a:rPr lang="en-CA" dirty="0"/>
              <a:t>selecting any noise, user will be able to add density of noise to test. Moreover, Buttons can be introduced to each type of filter</a:t>
            </a:r>
            <a:r>
              <a:rPr lang="en-CA" dirty="0" smtClean="0"/>
              <a:t>.</a:t>
            </a:r>
          </a:p>
          <a:p>
            <a:r>
              <a:rPr lang="en-CA" dirty="0" smtClean="0"/>
              <a:t> </a:t>
            </a:r>
            <a:r>
              <a:rPr lang="en-CA" dirty="0"/>
              <a:t>By selecting any filter, it will be applied to noisy image. At the end, it will give Enhanced image. </a:t>
            </a:r>
            <a:endParaRPr lang="en-US" dirty="0"/>
          </a:p>
          <a:p>
            <a:r>
              <a:rPr lang="en-CA" dirty="0"/>
              <a:t>Moreover, other types of image degradation noise &amp; blur functions can be used. In addition, other filters can also be used to compare results.</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881620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CA" b="1" dirty="0"/>
              <a:t> [1] </a:t>
            </a:r>
            <a:r>
              <a:rPr lang="en-CA" dirty="0"/>
              <a:t>https://en.wikipedia.org/wiki/Salt-and-pepper_noise</a:t>
            </a:r>
            <a:endParaRPr lang="en-US" dirty="0"/>
          </a:p>
          <a:p>
            <a:r>
              <a:rPr lang="en-CA" b="1" dirty="0"/>
              <a:t>[2] </a:t>
            </a:r>
            <a:r>
              <a:rPr lang="en-CA" dirty="0"/>
              <a:t>A comparative study in approaches to speckle Noise reduction in images, </a:t>
            </a:r>
            <a:r>
              <a:rPr lang="en-CA" dirty="0" err="1"/>
              <a:t>Alenrex</a:t>
            </a:r>
            <a:r>
              <a:rPr lang="en-CA" dirty="0"/>
              <a:t> </a:t>
            </a:r>
            <a:r>
              <a:rPr lang="en-CA" dirty="0" err="1"/>
              <a:t>Maity</a:t>
            </a:r>
            <a:r>
              <a:rPr lang="en-CA" dirty="0"/>
              <a:t>, </a:t>
            </a:r>
            <a:r>
              <a:rPr lang="en-CA" dirty="0" err="1"/>
              <a:t>Anshuman</a:t>
            </a:r>
            <a:r>
              <a:rPr lang="en-CA" dirty="0"/>
              <a:t> </a:t>
            </a:r>
            <a:r>
              <a:rPr lang="en-CA" dirty="0" err="1"/>
              <a:t>Pattanaik</a:t>
            </a:r>
            <a:r>
              <a:rPr lang="en-CA" dirty="0"/>
              <a:t>, </a:t>
            </a:r>
            <a:r>
              <a:rPr lang="en-CA" dirty="0" err="1"/>
              <a:t>Santwana</a:t>
            </a:r>
            <a:r>
              <a:rPr lang="en-CA" dirty="0"/>
              <a:t> </a:t>
            </a:r>
            <a:r>
              <a:rPr lang="en-CA" dirty="0" err="1"/>
              <a:t>Sagnika</a:t>
            </a:r>
            <a:r>
              <a:rPr lang="en-CA" dirty="0"/>
              <a:t> &amp; Santosh </a:t>
            </a:r>
            <a:r>
              <a:rPr lang="en-CA" dirty="0" err="1"/>
              <a:t>Pani</a:t>
            </a:r>
            <a:endParaRPr lang="en-US" dirty="0"/>
          </a:p>
          <a:p>
            <a:r>
              <a:rPr lang="en-CA" b="1" dirty="0"/>
              <a:t>[3] </a:t>
            </a:r>
            <a:r>
              <a:rPr lang="en-CA" dirty="0"/>
              <a:t>Wikipedia.org/wiki/</a:t>
            </a:r>
            <a:r>
              <a:rPr lang="en-CA" dirty="0" err="1"/>
              <a:t>Shot_noise</a:t>
            </a:r>
            <a:endParaRPr lang="en-US" dirty="0"/>
          </a:p>
          <a:p>
            <a:r>
              <a:rPr lang="en-CA" b="1" dirty="0"/>
              <a:t>[4] </a:t>
            </a:r>
            <a:r>
              <a:rPr lang="en-CA" dirty="0"/>
              <a:t>Image Restoration and the various restoration techniques used in the field of digital image processing. </a:t>
            </a:r>
            <a:r>
              <a:rPr lang="en-CA" dirty="0" err="1"/>
              <a:t>Ishfaq</a:t>
            </a:r>
            <a:r>
              <a:rPr lang="en-CA" dirty="0"/>
              <a:t> Bashir, </a:t>
            </a:r>
            <a:r>
              <a:rPr lang="en-CA" dirty="0" err="1"/>
              <a:t>Adil</a:t>
            </a:r>
            <a:r>
              <a:rPr lang="en-CA" dirty="0"/>
              <a:t> </a:t>
            </a:r>
            <a:r>
              <a:rPr lang="en-CA" dirty="0" err="1"/>
              <a:t>Majeed</a:t>
            </a:r>
            <a:r>
              <a:rPr lang="en-CA" dirty="0"/>
              <a:t>, </a:t>
            </a:r>
            <a:r>
              <a:rPr lang="en-CA" dirty="0" err="1"/>
              <a:t>Owais</a:t>
            </a:r>
            <a:r>
              <a:rPr lang="en-CA" dirty="0"/>
              <a:t> </a:t>
            </a:r>
            <a:r>
              <a:rPr lang="en-CA" dirty="0" err="1"/>
              <a:t>Khursheed</a:t>
            </a:r>
            <a:r>
              <a:rPr lang="en-CA" dirty="0"/>
              <a:t>, June 2017</a:t>
            </a:r>
            <a:endParaRPr lang="en-US" dirty="0"/>
          </a:p>
          <a:p>
            <a:r>
              <a:rPr lang="en-CA" b="1" dirty="0"/>
              <a:t>[5] </a:t>
            </a:r>
            <a:r>
              <a:rPr lang="en-CA" dirty="0"/>
              <a:t>Digital Image Processing, Rafael C. Gonzalez &amp; Richard E. Woods (book</a:t>
            </a:r>
            <a:r>
              <a:rPr lang="en-CA" dirty="0" smtClean="0"/>
              <a:t>)</a:t>
            </a:r>
          </a:p>
          <a:p>
            <a:r>
              <a:rPr lang="en-CA" b="1" dirty="0"/>
              <a:t>[6] </a:t>
            </a:r>
            <a:r>
              <a:rPr lang="en-US" dirty="0"/>
              <a:t>Image Restoration Techniques: A Survey. Monika </a:t>
            </a:r>
            <a:r>
              <a:rPr lang="en-US" dirty="0" err="1"/>
              <a:t>Maru</a:t>
            </a:r>
            <a:r>
              <a:rPr lang="en-US" dirty="0"/>
              <a:t>, M.C Parikh International Journal of Computer Applications (0975 – 8887) Volume 160 – No 6, February 2017</a:t>
            </a:r>
          </a:p>
          <a:p>
            <a:r>
              <a:rPr lang="en-CA" b="1" dirty="0"/>
              <a:t>[7] </a:t>
            </a:r>
            <a:r>
              <a:rPr lang="en-US" dirty="0"/>
              <a:t>A Survey on Image Restoration by Comparing the Different </a:t>
            </a:r>
            <a:r>
              <a:rPr lang="en-US" dirty="0" err="1"/>
              <a:t>Deblurring</a:t>
            </a:r>
            <a:r>
              <a:rPr lang="en-US" dirty="0"/>
              <a:t> Process and Filtration </a:t>
            </a:r>
            <a:r>
              <a:rPr lang="en-US" dirty="0" err="1"/>
              <a:t>Navpreet</a:t>
            </a:r>
            <a:r>
              <a:rPr lang="en-US" dirty="0"/>
              <a:t> Kaur1 , Varun </a:t>
            </a:r>
            <a:r>
              <a:rPr lang="en-US" dirty="0" err="1"/>
              <a:t>Sanduja</a:t>
            </a:r>
            <a:r>
              <a:rPr lang="en-US" dirty="0"/>
              <a:t>, Volume 4, Issue 6, Ver. II (Nov - Dec. 2014), PP 56-61</a:t>
            </a:r>
          </a:p>
          <a:p>
            <a:r>
              <a:rPr lang="en-CA" b="1" dirty="0"/>
              <a:t>[8] </a:t>
            </a:r>
            <a:r>
              <a:rPr lang="en-US" dirty="0"/>
              <a:t>Introduction to image restoration and comparison of various methods of image restoration 1Vaimin Raval,2 </a:t>
            </a:r>
            <a:r>
              <a:rPr lang="en-US" dirty="0" err="1"/>
              <a:t>Prof.Lokesh</a:t>
            </a:r>
            <a:r>
              <a:rPr lang="en-US" dirty="0"/>
              <a:t> </a:t>
            </a:r>
            <a:r>
              <a:rPr lang="en-US" dirty="0" err="1"/>
              <a:t>Gagnani</a:t>
            </a:r>
            <a:r>
              <a:rPr lang="en-US" dirty="0"/>
              <a:t>, International Journal of Advanced Research in Computer Engineering &amp; Technology (IJARCET) Volume 1, Issue 10, December 2012</a:t>
            </a:r>
          </a:p>
          <a:p>
            <a:r>
              <a:rPr lang="en-CA" dirty="0"/>
              <a:t> </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1458169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CA" dirty="0" smtClean="0"/>
              <a:t>There </a:t>
            </a:r>
            <a:r>
              <a:rPr lang="en-CA" dirty="0"/>
              <a:t>are various factors which can degrade quality of the </a:t>
            </a:r>
            <a:r>
              <a:rPr lang="en-CA" dirty="0" smtClean="0"/>
              <a:t>image.</a:t>
            </a:r>
          </a:p>
          <a:p>
            <a:r>
              <a:rPr lang="en-CA" dirty="0" smtClean="0"/>
              <a:t>Image </a:t>
            </a:r>
            <a:r>
              <a:rPr lang="en-CA" dirty="0"/>
              <a:t>can be corrupted due to </a:t>
            </a:r>
            <a:r>
              <a:rPr lang="en-CA" dirty="0" smtClean="0"/>
              <a:t>image </a:t>
            </a:r>
            <a:r>
              <a:rPr lang="en-CA" dirty="0"/>
              <a:t>noises, motion blur or camera </a:t>
            </a:r>
            <a:r>
              <a:rPr lang="en-CA" dirty="0" err="1"/>
              <a:t>mis</a:t>
            </a:r>
            <a:r>
              <a:rPr lang="en-CA" dirty="0"/>
              <a:t>-focus. There are several image filters available to remove such kind of corruptness from images</a:t>
            </a:r>
            <a:endParaRPr lang="en-CA" dirty="0" smtClean="0"/>
          </a:p>
          <a:p>
            <a:r>
              <a:rPr lang="en-CA" dirty="0" smtClean="0"/>
              <a:t>Image </a:t>
            </a:r>
            <a:r>
              <a:rPr lang="en-CA" dirty="0"/>
              <a:t>noise is an electronic noise. In most of the cases, it doesn’t present in the original object images. It comes with the disparity of brightness or by the color details of given image. </a:t>
            </a:r>
            <a:endParaRPr lang="en-CA" dirty="0" smtClean="0"/>
          </a:p>
          <a:p>
            <a:r>
              <a:rPr lang="en-CA" dirty="0" smtClean="0"/>
              <a:t>It </a:t>
            </a:r>
            <a:r>
              <a:rPr lang="en-CA" dirty="0"/>
              <a:t>can basically be created from a scanner, sensor or a digital type of camera. Sometimes it is hard to avoid noise in an image. </a:t>
            </a:r>
            <a:endParaRPr lang="en-CA" dirty="0" smtClean="0"/>
          </a:p>
          <a:p>
            <a:r>
              <a:rPr lang="en-CA" dirty="0" smtClean="0"/>
              <a:t>In </a:t>
            </a:r>
            <a:r>
              <a:rPr lang="en-CA" dirty="0"/>
              <a:t>this paper, we will highly focus on Salt and Pepper noise, </a:t>
            </a:r>
            <a:r>
              <a:rPr lang="en-CA" dirty="0" smtClean="0"/>
              <a:t>Speckle </a:t>
            </a:r>
            <a:r>
              <a:rPr lang="en-CA" dirty="0"/>
              <a:t>noise and Poisson noise. We will use mentioned noises to add distortion to the input image. </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525849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40</a:t>
            </a:fld>
            <a:endParaRPr lang="en-US" dirty="0"/>
          </a:p>
        </p:txBody>
      </p:sp>
    </p:spTree>
    <p:extLst>
      <p:ext uri="{BB962C8B-B14F-4D97-AF65-F5344CB8AC3E}">
        <p14:creationId xmlns:p14="http://schemas.microsoft.com/office/powerpoint/2010/main" val="3002180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CA" dirty="0" smtClean="0"/>
              <a:t>The </a:t>
            </a:r>
            <a:r>
              <a:rPr lang="en-CA" dirty="0"/>
              <a:t>main target of Image Restoration is to remove all types of defects from the image which degraded image quality. </a:t>
            </a:r>
            <a:endParaRPr lang="en-CA" dirty="0" smtClean="0"/>
          </a:p>
          <a:p>
            <a:r>
              <a:rPr lang="en-CA" dirty="0" smtClean="0"/>
              <a:t>It </a:t>
            </a:r>
            <a:r>
              <a:rPr lang="en-CA" dirty="0"/>
              <a:t>is an inverse process of Image degradation &amp; restores image quality. </a:t>
            </a:r>
            <a:endParaRPr lang="en-CA" dirty="0" smtClean="0"/>
          </a:p>
          <a:p>
            <a:r>
              <a:rPr lang="en-CA" dirty="0" smtClean="0"/>
              <a:t>There </a:t>
            </a:r>
            <a:r>
              <a:rPr lang="en-CA" dirty="0"/>
              <a:t>are various Image restoration techniques available in Digital Image Processing field. </a:t>
            </a:r>
            <a:endParaRPr lang="en-CA" dirty="0" smtClean="0"/>
          </a:p>
          <a:p>
            <a:r>
              <a:rPr lang="en-CA" dirty="0" smtClean="0"/>
              <a:t>Image </a:t>
            </a:r>
            <a:r>
              <a:rPr lang="en-CA" dirty="0"/>
              <a:t>filters like Wiener filter, Median filter, Inverse filter, Gaussian filter, Averaging filter etc. can be used for image restoration. </a:t>
            </a:r>
            <a:endParaRPr lang="en-CA" dirty="0" smtClean="0"/>
          </a:p>
          <a:p>
            <a:r>
              <a:rPr lang="en-CA" dirty="0" smtClean="0"/>
              <a:t>In </a:t>
            </a:r>
            <a:r>
              <a:rPr lang="en-CA" dirty="0"/>
              <a:t>this paper, we will focus on Adaptive &amp; Optimal Wiener filter, Gaussian filter, Inverse filter &amp; averaging filter. We will compare performances of all mentioned filters.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241621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287867"/>
            <a:ext cx="3200400" cy="2135293"/>
          </a:xfrm>
        </p:spPr>
        <p:txBody>
          <a:bodyPr>
            <a:normAutofit fontScale="90000"/>
          </a:bodyPr>
          <a:lstStyle/>
          <a:p>
            <a:r>
              <a:rPr lang="en-CA" dirty="0"/>
              <a:t>Image Degradation/ Restoration model</a:t>
            </a:r>
            <a:r>
              <a:rPr lang="en-US" dirty="0"/>
              <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0" y="118532"/>
            <a:ext cx="8382000" cy="6739467"/>
          </a:xfrm>
          <a:prstGeom prst="rect">
            <a:avLst/>
          </a:prstGeom>
        </p:spPr>
      </p:pic>
      <p:sp>
        <p:nvSpPr>
          <p:cNvPr id="4" name="Text Placeholder 3"/>
          <p:cNvSpPr>
            <a:spLocks noGrp="1"/>
          </p:cNvSpPr>
          <p:nvPr>
            <p:ph type="body" sz="half" idx="2"/>
          </p:nvPr>
        </p:nvSpPr>
        <p:spPr/>
        <p:txBody>
          <a:bodyPr/>
          <a:lstStyle/>
          <a:p>
            <a:r>
              <a:rPr lang="en-CA" dirty="0"/>
              <a:t>In the given model, degradation process is designed with degradation function that combined with an additive noise. After adding noise, it gives degraded image &amp; feed it to restoration process. It takes input image </a:t>
            </a:r>
            <a:r>
              <a:rPr lang="en-CA" i="1" dirty="0"/>
              <a:t>f(x, y) </a:t>
            </a:r>
            <a:r>
              <a:rPr lang="en-CA" dirty="0"/>
              <a:t>to generate a degraded image </a:t>
            </a:r>
            <a:r>
              <a:rPr lang="en-CA" i="1" dirty="0"/>
              <a:t>g(x, y). </a:t>
            </a:r>
            <a:r>
              <a:rPr lang="en-CA" dirty="0"/>
              <a:t>Where H is degradation function. The degraded image is demonstrated in spatial domain by following function.</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96614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types of image noises</a:t>
            </a:r>
            <a:endParaRPr lang="en-US" dirty="0"/>
          </a:p>
        </p:txBody>
      </p:sp>
      <p:sp>
        <p:nvSpPr>
          <p:cNvPr id="3" name="Content Placeholder 2"/>
          <p:cNvSpPr>
            <a:spLocks noGrp="1"/>
          </p:cNvSpPr>
          <p:nvPr>
            <p:ph idx="1"/>
          </p:nvPr>
        </p:nvSpPr>
        <p:spPr/>
        <p:txBody>
          <a:bodyPr/>
          <a:lstStyle/>
          <a:p>
            <a:pPr marL="0" indent="0">
              <a:buNone/>
            </a:pPr>
            <a:r>
              <a:rPr lang="en-CA" dirty="0"/>
              <a:t>There are various types of additive noises present which leads to degradation of images</a:t>
            </a:r>
            <a:r>
              <a:rPr lang="en-CA" dirty="0" smtClean="0"/>
              <a:t>.</a:t>
            </a:r>
          </a:p>
          <a:p>
            <a:r>
              <a:rPr lang="en-CA" dirty="0" smtClean="0"/>
              <a:t>Salt and Pepper Noise </a:t>
            </a:r>
          </a:p>
          <a:p>
            <a:r>
              <a:rPr lang="en-CA" dirty="0" smtClean="0"/>
              <a:t>Speckle Noise</a:t>
            </a:r>
          </a:p>
          <a:p>
            <a:r>
              <a:rPr lang="en-CA" dirty="0" smtClean="0"/>
              <a:t>Poisson Noise </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913992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Salt and Pepper noise</a:t>
            </a:r>
            <a:endParaRPr lang="en-US" dirty="0"/>
          </a:p>
        </p:txBody>
      </p:sp>
      <p:pic>
        <p:nvPicPr>
          <p:cNvPr id="6" name="Content Placeholder 5"/>
          <p:cNvPicPr>
            <a:picLocks noGrp="1" noChangeAspect="1"/>
          </p:cNvPicPr>
          <p:nvPr>
            <p:ph idx="1"/>
          </p:nvPr>
        </p:nvPicPr>
        <p:blipFill>
          <a:blip r:embed="rId2"/>
          <a:stretch>
            <a:fillRect/>
          </a:stretch>
        </p:blipFill>
        <p:spPr>
          <a:xfrm>
            <a:off x="0" y="0"/>
            <a:ext cx="8336692" cy="6858000"/>
          </a:xfrm>
          <a:prstGeom prst="rect">
            <a:avLst/>
          </a:prstGeom>
        </p:spPr>
      </p:pic>
      <p:sp>
        <p:nvSpPr>
          <p:cNvPr id="4" name="Text Placeholder 3"/>
          <p:cNvSpPr>
            <a:spLocks noGrp="1"/>
          </p:cNvSpPr>
          <p:nvPr>
            <p:ph type="body" sz="half" idx="2"/>
          </p:nvPr>
        </p:nvSpPr>
        <p:spPr/>
        <p:txBody>
          <a:bodyPr>
            <a:normAutofit fontScale="77500" lnSpcReduction="20000"/>
          </a:bodyPr>
          <a:lstStyle/>
          <a:p>
            <a:pPr marL="285750" indent="-285750">
              <a:buFont typeface="Arial" panose="020B0604020202020204" pitchFamily="34" charset="0"/>
              <a:buChar char="•"/>
            </a:pPr>
            <a:r>
              <a:rPr lang="en-CA" dirty="0"/>
              <a:t>It is also known as impulse noise, where impulse is referred to as intensity spikes in an image</a:t>
            </a:r>
            <a:r>
              <a:rPr lang="en-CA" dirty="0" smtClean="0"/>
              <a:t>.</a:t>
            </a:r>
          </a:p>
          <a:p>
            <a:pPr marL="285750" indent="-285750">
              <a:buFont typeface="Arial" panose="020B0604020202020204" pitchFamily="34" charset="0"/>
              <a:buChar char="•"/>
            </a:pPr>
            <a:r>
              <a:rPr lang="en-CA" dirty="0" smtClean="0"/>
              <a:t> </a:t>
            </a:r>
            <a:r>
              <a:rPr lang="en-CA" dirty="0"/>
              <a:t>There are only 2 possible values, which are black &amp; white dots present in an image. </a:t>
            </a:r>
            <a:endParaRPr lang="en-CA" dirty="0" smtClean="0"/>
          </a:p>
          <a:p>
            <a:pPr marL="285750" indent="-285750">
              <a:buFont typeface="Arial" panose="020B0604020202020204" pitchFamily="34" charset="0"/>
              <a:buChar char="•"/>
            </a:pPr>
            <a:r>
              <a:rPr lang="en-CA" dirty="0" smtClean="0"/>
              <a:t>It </a:t>
            </a:r>
            <a:r>
              <a:rPr lang="en-CA" dirty="0"/>
              <a:t>is basically caused by sharp and sudden changes in Image signals &amp; errors in data transmission. </a:t>
            </a:r>
            <a:endParaRPr lang="en-CA" dirty="0" smtClean="0"/>
          </a:p>
          <a:p>
            <a:pPr marL="285750" indent="-285750">
              <a:buFont typeface="Arial" panose="020B0604020202020204" pitchFamily="34" charset="0"/>
              <a:buChar char="•"/>
            </a:pPr>
            <a:r>
              <a:rPr lang="en-CA" dirty="0" smtClean="0"/>
              <a:t>Other </a:t>
            </a:r>
            <a:r>
              <a:rPr lang="en-CA" dirty="0"/>
              <a:t>reasons of occurrence of this type noise are malfunctioning of pixels due to false memory locations and errors in digitization process of a camera</a:t>
            </a:r>
            <a:r>
              <a:rPr lang="en-CA" dirty="0" smtClean="0"/>
              <a:t>.</a:t>
            </a:r>
          </a:p>
          <a:p>
            <a:pPr marL="285750" indent="-285750">
              <a:buFont typeface="Arial" panose="020B0604020202020204" pitchFamily="34" charset="0"/>
              <a:buChar char="•"/>
            </a:pPr>
            <a:r>
              <a:rPr lang="en-CA" dirty="0" smtClean="0"/>
              <a:t> </a:t>
            </a:r>
            <a:r>
              <a:rPr lang="en-CA" dirty="0"/>
              <a:t>The corrupted or distorted pixel values are set to minimum or maximum value which makes image pixels looks like ‘Salt &amp; pepper’ present in it. [1]. </a:t>
            </a:r>
            <a:endParaRPr lang="en-CA"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48447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Speckle Noise</a:t>
            </a:r>
            <a:endParaRPr lang="en-US" dirty="0"/>
          </a:p>
        </p:txBody>
      </p:sp>
      <p:pic>
        <p:nvPicPr>
          <p:cNvPr id="6" name="Content Placeholder 5"/>
          <p:cNvPicPr>
            <a:picLocks noGrp="1" noChangeAspect="1"/>
          </p:cNvPicPr>
          <p:nvPr>
            <p:ph idx="1"/>
          </p:nvPr>
        </p:nvPicPr>
        <p:blipFill>
          <a:blip r:embed="rId2"/>
          <a:stretch>
            <a:fillRect/>
          </a:stretch>
        </p:blipFill>
        <p:spPr>
          <a:xfrm>
            <a:off x="0" y="0"/>
            <a:ext cx="8320216" cy="6858000"/>
          </a:xfrm>
          <a:prstGeom prst="rect">
            <a:avLst/>
          </a:prstGeom>
        </p:spPr>
      </p:pic>
      <p:sp>
        <p:nvSpPr>
          <p:cNvPr id="4" name="Text Placeholder 3"/>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CA" dirty="0"/>
              <a:t>It is the noise which occurs due to the effect of environmental conditions on the imaging sensor during creation of images. [</a:t>
            </a:r>
            <a:r>
              <a:rPr lang="en-CA" dirty="0" smtClean="0"/>
              <a:t>2]</a:t>
            </a:r>
          </a:p>
          <a:p>
            <a:pPr marL="285750" indent="-285750">
              <a:buFont typeface="Arial" panose="020B0604020202020204" pitchFamily="34" charset="0"/>
              <a:buChar char="•"/>
            </a:pPr>
            <a:r>
              <a:rPr lang="en-CA" dirty="0" smtClean="0"/>
              <a:t>Speckle </a:t>
            </a:r>
            <a:r>
              <a:rPr lang="en-CA" dirty="0"/>
              <a:t>noise frequently occurs in medical images like ultrasound images &amp; x-rays image. </a:t>
            </a:r>
            <a:endParaRPr lang="en-CA" dirty="0" smtClean="0"/>
          </a:p>
          <a:p>
            <a:pPr marL="285750" indent="-285750">
              <a:buFont typeface="Arial" panose="020B0604020202020204" pitchFamily="34" charset="0"/>
              <a:buChar char="•"/>
            </a:pPr>
            <a:r>
              <a:rPr lang="en-CA" dirty="0" smtClean="0"/>
              <a:t>During </a:t>
            </a:r>
            <a:r>
              <a:rPr lang="en-CA" dirty="0"/>
              <a:t>creation of images from sensors, corrupted &amp; uncorrupted pixels scattered all over the image which leads to creation of noise in generated image. </a:t>
            </a:r>
            <a:endParaRPr lang="en-US" dirty="0"/>
          </a:p>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820756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75</TotalTime>
  <Words>2579</Words>
  <Application>Microsoft Office PowerPoint</Application>
  <PresentationFormat>Widescreen</PresentationFormat>
  <Paragraphs>606</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 Math</vt:lpstr>
      <vt:lpstr>Rockwell</vt:lpstr>
      <vt:lpstr>Rockwell Condensed</vt:lpstr>
      <vt:lpstr>Times New Roman</vt:lpstr>
      <vt:lpstr>Wingdings</vt:lpstr>
      <vt:lpstr>Wood Type</vt:lpstr>
      <vt:lpstr>Comparison of various image restoration filters</vt:lpstr>
      <vt:lpstr>Content</vt:lpstr>
      <vt:lpstr>Image restoration</vt:lpstr>
      <vt:lpstr>Introduction</vt:lpstr>
      <vt:lpstr>Introduction Contd…</vt:lpstr>
      <vt:lpstr>Image Degradation/ Restoration model </vt:lpstr>
      <vt:lpstr>Various types of image noises</vt:lpstr>
      <vt:lpstr>Salt and Pepper noise</vt:lpstr>
      <vt:lpstr>Speckle Noise</vt:lpstr>
      <vt:lpstr>Poisson noise</vt:lpstr>
      <vt:lpstr>   Various Image restoration filters</vt:lpstr>
      <vt:lpstr>Wiener filter</vt:lpstr>
      <vt:lpstr>Wiener filter contd…</vt:lpstr>
      <vt:lpstr>Flow chart</vt:lpstr>
      <vt:lpstr>Adaptive wiener filter</vt:lpstr>
      <vt:lpstr>Median filter</vt:lpstr>
      <vt:lpstr>Example</vt:lpstr>
      <vt:lpstr>Example contd….</vt:lpstr>
      <vt:lpstr>Average filter</vt:lpstr>
      <vt:lpstr>Example</vt:lpstr>
      <vt:lpstr>Example contd….</vt:lpstr>
      <vt:lpstr>System Specification</vt:lpstr>
      <vt:lpstr>CODE diagram</vt:lpstr>
      <vt:lpstr>CODE diagram</vt:lpstr>
      <vt:lpstr>CODE diagram</vt:lpstr>
      <vt:lpstr>CODE diagram</vt:lpstr>
      <vt:lpstr>Code Diagram</vt:lpstr>
      <vt:lpstr>Experiment 1</vt:lpstr>
      <vt:lpstr>Experiment 2</vt:lpstr>
      <vt:lpstr>Experiment 3</vt:lpstr>
      <vt:lpstr>Experiment 4</vt:lpstr>
      <vt:lpstr>Comparison Table for Salt &amp; Pepper Noise </vt:lpstr>
      <vt:lpstr>Comparison Table for Speckle Noise</vt:lpstr>
      <vt:lpstr>  Comparison Table for Poisson Noise </vt:lpstr>
      <vt:lpstr>Conclusion</vt:lpstr>
      <vt:lpstr>Conclusion contd…..</vt:lpstr>
      <vt:lpstr>Applications of image restoration filters</vt:lpstr>
      <vt:lpstr>Future work</vt:lpstr>
      <vt:lpstr>References</vt:lpstr>
      <vt:lpstr>Thank you</vt:lpstr>
    </vt:vector>
  </TitlesOfParts>
  <Company>the University of Winnipeg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various image restoration filters</dc:title>
  <dc:creator>Hardeep Singh</dc:creator>
  <cp:lastModifiedBy>Hardeep Singh</cp:lastModifiedBy>
  <cp:revision>31</cp:revision>
  <dcterms:created xsi:type="dcterms:W3CDTF">2018-12-15T20:41:06Z</dcterms:created>
  <dcterms:modified xsi:type="dcterms:W3CDTF">2018-12-17T21:21:37Z</dcterms:modified>
</cp:coreProperties>
</file>